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76" r:id="rId5"/>
    <p:sldId id="258" r:id="rId6"/>
    <p:sldId id="259" r:id="rId7"/>
    <p:sldId id="279" r:id="rId8"/>
    <p:sldId id="280" r:id="rId9"/>
    <p:sldId id="262" r:id="rId10"/>
    <p:sldId id="263" r:id="rId11"/>
    <p:sldId id="264" r:id="rId12"/>
    <p:sldId id="265" r:id="rId13"/>
    <p:sldId id="266" r:id="rId14"/>
    <p:sldId id="267" r:id="rId15"/>
    <p:sldId id="281" r:id="rId16"/>
    <p:sldId id="282" r:id="rId17"/>
    <p:sldId id="270" r:id="rId18"/>
    <p:sldId id="271" r:id="rId19"/>
    <p:sldId id="272" r:id="rId20"/>
    <p:sldId id="273" r:id="rId21"/>
    <p:sldId id="274" r:id="rId22"/>
    <p:sldId id="275" r:id="rId23"/>
  </p:sldIdLst>
  <p:sldSz cx="18288000" cy="10287000"/>
  <p:notesSz cx="6858000" cy="9144000"/>
  <p:embeddedFontLst>
    <p:embeddedFont>
      <p:font typeface="Century Gothic" panose="020B0502020202020204" pitchFamily="34" charset="0"/>
      <p:regular r:id="rId24"/>
      <p:bold r:id="rId25"/>
      <p:italic r:id="rId26"/>
      <p:boldItalic r:id="rId27"/>
    </p:embeddedFont>
    <p:embeddedFont>
      <p:font typeface="Century Gothic Paneuropean" panose="020B0604020202020204" charset="0"/>
      <p:regular r:id="rId28"/>
    </p:embeddedFont>
    <p:embeddedFont>
      <p:font typeface="Century Gothic Paneuropean Bold" panose="020B0604020202020204" charset="0"/>
      <p:regular r:id="rId29"/>
    </p:embeddedFont>
    <p:embeddedFont>
      <p:font typeface="Century Gothic Paneuropean 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2D500-A5BD-4501-BA2A-BD474762496A}" v="1" dt="2024-03-11T20:44:1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2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y Romero" userId="c4fa1de8-7c4a-4e69-b661-451ad283ae0e" providerId="ADAL" clId="{F872D500-A5BD-4501-BA2A-BD474762496A}"/>
    <pc:docChg chg="modSld">
      <pc:chgData name="Gaby Romero" userId="c4fa1de8-7c4a-4e69-b661-451ad283ae0e" providerId="ADAL" clId="{F872D500-A5BD-4501-BA2A-BD474762496A}" dt="2024-03-11T20:44:21.945" v="3" actId="1076"/>
      <pc:docMkLst>
        <pc:docMk/>
      </pc:docMkLst>
      <pc:sldChg chg="addSp modSp mod">
        <pc:chgData name="Gaby Romero" userId="c4fa1de8-7c4a-4e69-b661-451ad283ae0e" providerId="ADAL" clId="{F872D500-A5BD-4501-BA2A-BD474762496A}" dt="2024-03-11T20:44:21.945" v="3" actId="1076"/>
        <pc:sldMkLst>
          <pc:docMk/>
          <pc:sldMk cId="0" sldId="256"/>
        </pc:sldMkLst>
        <pc:picChg chg="add mod">
          <ac:chgData name="Gaby Romero" userId="c4fa1de8-7c4a-4e69-b661-451ad283ae0e" providerId="ADAL" clId="{F872D500-A5BD-4501-BA2A-BD474762496A}" dt="2024-03-11T20:44:21.945" v="3" actId="1076"/>
          <ac:picMkLst>
            <pc:docMk/>
            <pc:sldMk cId="0" sldId="256"/>
            <ac:picMk id="9" creationId="{CA2756F4-2F68-317D-A2D8-847622AB43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grpSp>
        <p:nvGrpSpPr>
          <p:cNvPr id="2" name="Group 2"/>
          <p:cNvGrpSpPr/>
          <p:nvPr/>
        </p:nvGrpSpPr>
        <p:grpSpPr>
          <a:xfrm>
            <a:off x="7285325" y="-2829819"/>
            <a:ext cx="12088119" cy="1208811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4C15"/>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936641" y="1482540"/>
            <a:ext cx="6172200" cy="8229600"/>
          </a:xfrm>
          <a:custGeom>
            <a:avLst/>
            <a:gdLst/>
            <a:ahLst/>
            <a:cxnLst/>
            <a:rect l="l" t="t" r="r" b="b"/>
            <a:pathLst>
              <a:path w="6172200" h="8229600">
                <a:moveTo>
                  <a:pt x="0" y="0"/>
                </a:moveTo>
                <a:lnTo>
                  <a:pt x="6172200" y="0"/>
                </a:lnTo>
                <a:lnTo>
                  <a:pt x="6172200" y="8229600"/>
                </a:lnTo>
                <a:lnTo>
                  <a:pt x="0" y="8229600"/>
                </a:lnTo>
                <a:lnTo>
                  <a:pt x="0" y="0"/>
                </a:lnTo>
                <a:close/>
              </a:path>
            </a:pathLst>
          </a:custGeom>
          <a:blipFill>
            <a:blip r:embed="rId2"/>
            <a:stretch>
              <a:fillRect/>
            </a:stretch>
          </a:blipFill>
        </p:spPr>
        <p:txBody>
          <a:bodyPr/>
          <a:lstStyle/>
          <a:p>
            <a:endParaRPr lang="en-US"/>
          </a:p>
        </p:txBody>
      </p:sp>
      <p:sp>
        <p:nvSpPr>
          <p:cNvPr id="6" name="Freeform 6"/>
          <p:cNvSpPr/>
          <p:nvPr/>
        </p:nvSpPr>
        <p:spPr>
          <a:xfrm>
            <a:off x="166599"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274150" y="3490466"/>
            <a:ext cx="9662491" cy="3894321"/>
          </a:xfrm>
          <a:prstGeom prst="rect">
            <a:avLst/>
          </a:prstGeom>
        </p:spPr>
        <p:txBody>
          <a:bodyPr lIns="0" tIns="0" rIns="0" bIns="0" rtlCol="0" anchor="t">
            <a:spAutoFit/>
          </a:bodyPr>
          <a:lstStyle/>
          <a:p>
            <a:pPr>
              <a:lnSpc>
                <a:spcPts val="14944"/>
              </a:lnSpc>
            </a:pPr>
            <a:r>
              <a:rPr lang="en-US" sz="14944">
                <a:solidFill>
                  <a:srgbClr val="FFFFFF"/>
                </a:solidFill>
                <a:latin typeface="Century Gothic Paneuropean"/>
              </a:rPr>
              <a:t>Is it Fair to Trick Kids? </a:t>
            </a:r>
          </a:p>
        </p:txBody>
      </p:sp>
      <p:sp>
        <p:nvSpPr>
          <p:cNvPr id="8" name="TextBox 8"/>
          <p:cNvSpPr txBox="1"/>
          <p:nvPr/>
        </p:nvSpPr>
        <p:spPr>
          <a:xfrm>
            <a:off x="1576710" y="7744539"/>
            <a:ext cx="7317983" cy="887095"/>
          </a:xfrm>
          <a:prstGeom prst="rect">
            <a:avLst/>
          </a:prstGeom>
        </p:spPr>
        <p:txBody>
          <a:bodyPr lIns="0" tIns="0" rIns="0" bIns="0" rtlCol="0" anchor="t">
            <a:spAutoFit/>
          </a:bodyPr>
          <a:lstStyle/>
          <a:p>
            <a:pPr>
              <a:lnSpc>
                <a:spcPts val="7279"/>
              </a:lnSpc>
            </a:pPr>
            <a:r>
              <a:rPr lang="en-US" sz="5199">
                <a:solidFill>
                  <a:srgbClr val="FFFFFF"/>
                </a:solidFill>
                <a:latin typeface="Century Gothic Paneuropean"/>
              </a:rPr>
              <a:t>A thinkLaw Math Lab</a:t>
            </a:r>
          </a:p>
        </p:txBody>
      </p:sp>
      <p:pic>
        <p:nvPicPr>
          <p:cNvPr id="9" name="Picture 8">
            <a:extLst>
              <a:ext uri="{FF2B5EF4-FFF2-40B4-BE49-F238E27FC236}">
                <a16:creationId xmlns:a16="http://schemas.microsoft.com/office/drawing/2014/main" id="{CA2756F4-2F68-317D-A2D8-847622AB43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2800" y="9001517"/>
            <a:ext cx="3208020" cy="12854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0" y="6300216"/>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787442" y="118745"/>
            <a:ext cx="8959516" cy="909955"/>
          </a:xfrm>
          <a:prstGeom prst="rect">
            <a:avLst/>
          </a:prstGeom>
        </p:spPr>
        <p:txBody>
          <a:bodyPr lIns="0" tIns="0" rIns="0" bIns="0" rtlCol="0" anchor="t">
            <a:spAutoFit/>
          </a:bodyPr>
          <a:lstStyle/>
          <a:p>
            <a:pPr algn="ctr">
              <a:lnSpc>
                <a:spcPts val="7039"/>
              </a:lnSpc>
              <a:spcBef>
                <a:spcPct val="0"/>
              </a:spcBef>
            </a:pPr>
            <a:r>
              <a:rPr lang="en-US" sz="6399" spc="63">
                <a:solidFill>
                  <a:srgbClr val="CC4C15"/>
                </a:solidFill>
                <a:latin typeface="Century Gothic Paneuropean Bold"/>
              </a:rPr>
              <a:t>Question 2 </a:t>
            </a:r>
          </a:p>
        </p:txBody>
      </p:sp>
      <p:sp>
        <p:nvSpPr>
          <p:cNvPr id="4" name="TextBox 4"/>
          <p:cNvSpPr txBox="1"/>
          <p:nvPr/>
        </p:nvSpPr>
        <p:spPr>
          <a:xfrm>
            <a:off x="1028700" y="1288097"/>
            <a:ext cx="15480917" cy="1323183"/>
          </a:xfrm>
          <a:prstGeom prst="rect">
            <a:avLst/>
          </a:prstGeom>
        </p:spPr>
        <p:txBody>
          <a:bodyPr lIns="0" tIns="0" rIns="0" bIns="0" rtlCol="0" anchor="t">
            <a:spAutoFit/>
          </a:bodyPr>
          <a:lstStyle/>
          <a:p>
            <a:pPr algn="ctr">
              <a:spcBef>
                <a:spcPct val="0"/>
              </a:spcBef>
            </a:pPr>
            <a:r>
              <a:rPr lang="en-US" sz="4299" dirty="0">
                <a:solidFill>
                  <a:srgbClr val="D6EFFF"/>
                </a:solidFill>
                <a:latin typeface="Century Gothic" panose="020B0502020202020204" pitchFamily="34" charset="0"/>
              </a:rPr>
              <a:t>Use these top three mistakes to write a multiple-choice question. Be sure to also include the correct response. </a:t>
            </a:r>
          </a:p>
        </p:txBody>
      </p:sp>
      <p:graphicFrame>
        <p:nvGraphicFramePr>
          <p:cNvPr id="5" name="Table 5"/>
          <p:cNvGraphicFramePr>
            <a:graphicFrameLocks noGrp="1"/>
          </p:cNvGraphicFramePr>
          <p:nvPr/>
        </p:nvGraphicFramePr>
        <p:xfrm>
          <a:off x="6542765" y="3114675"/>
          <a:ext cx="11352629" cy="7172324"/>
        </p:xfrm>
        <a:graphic>
          <a:graphicData uri="http://schemas.openxmlformats.org/drawingml/2006/table">
            <a:tbl>
              <a:tblPr/>
              <a:tblGrid>
                <a:gridCol w="2210003">
                  <a:extLst>
                    <a:ext uri="{9D8B030D-6E8A-4147-A177-3AD203B41FA5}">
                      <a16:colId xmlns:a16="http://schemas.microsoft.com/office/drawing/2014/main" val="20000"/>
                    </a:ext>
                  </a:extLst>
                </a:gridCol>
                <a:gridCol w="9142626">
                  <a:extLst>
                    <a:ext uri="{9D8B030D-6E8A-4147-A177-3AD203B41FA5}">
                      <a16:colId xmlns:a16="http://schemas.microsoft.com/office/drawing/2014/main" val="20001"/>
                    </a:ext>
                  </a:extLst>
                </a:gridCol>
              </a:tblGrid>
              <a:tr h="2001356">
                <a:tc gridSpan="2">
                  <a:txBody>
                    <a:bodyPr/>
                    <a:lstStyle/>
                    <a:p>
                      <a:pPr algn="ctr">
                        <a:lnSpc>
                          <a:spcPts val="3920"/>
                        </a:lnSpc>
                        <a:defRPr/>
                      </a:pPr>
                      <a:r>
                        <a:rPr lang="en-US" sz="2800">
                          <a:solidFill>
                            <a:srgbClr val="01565C"/>
                          </a:solidFill>
                          <a:latin typeface="Century Gothic Paneuropean Bold"/>
                        </a:rPr>
                        <a:t>Rosa’s favorite sports team has won 0.62 of its games this season. How can Rosa express this decimal as a fraction? Write the fraction in simplest form.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3920"/>
                        </a:lnSpc>
                        <a:defRPr/>
                      </a:pPr>
                      <a:r>
                        <a:rPr lang="en-US" sz="2800">
                          <a:solidFill>
                            <a:srgbClr val="01565C"/>
                          </a:solidFill>
                          <a:latin typeface="Century Gothic Paneuropean Bold"/>
                        </a:rPr>
                        <a:t>Rosa’s favorite sports team has won 0.62 of its games this season. How can Rosa express this decimal as a fraction? Write the fraction in simplest form.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2742">
                <a:tc>
                  <a:txBody>
                    <a:bodyPr/>
                    <a:lstStyle/>
                    <a:p>
                      <a:pPr algn="ctr">
                        <a:lnSpc>
                          <a:spcPts val="5880"/>
                        </a:lnSpc>
                        <a:defRPr/>
                      </a:pPr>
                      <a:r>
                        <a:rPr lang="en-US" sz="4200">
                          <a:solidFill>
                            <a:srgbClr val="01565C"/>
                          </a:solidFill>
                          <a:latin typeface="Century Gothic Paneuropean"/>
                        </a:rPr>
                        <a:t>A</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2742">
                <a:tc>
                  <a:txBody>
                    <a:bodyPr/>
                    <a:lstStyle/>
                    <a:p>
                      <a:pPr algn="ctr">
                        <a:lnSpc>
                          <a:spcPts val="5880"/>
                        </a:lnSpc>
                        <a:defRPr/>
                      </a:pPr>
                      <a:r>
                        <a:rPr lang="en-US" sz="4200">
                          <a:solidFill>
                            <a:srgbClr val="01565C"/>
                          </a:solidFill>
                          <a:latin typeface="Century Gothic Paneuropean"/>
                        </a:rPr>
                        <a:t>B</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2742">
                <a:tc>
                  <a:txBody>
                    <a:bodyPr/>
                    <a:lstStyle/>
                    <a:p>
                      <a:pPr algn="ctr">
                        <a:lnSpc>
                          <a:spcPts val="5880"/>
                        </a:lnSpc>
                        <a:defRPr/>
                      </a:pPr>
                      <a:r>
                        <a:rPr lang="en-US" sz="4200">
                          <a:solidFill>
                            <a:srgbClr val="01565C"/>
                          </a:solidFill>
                          <a:latin typeface="Century Gothic Paneuropean"/>
                        </a:rPr>
                        <a:t>C</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r h="1292742">
                <a:tc>
                  <a:txBody>
                    <a:bodyPr/>
                    <a:lstStyle/>
                    <a:p>
                      <a:pPr algn="ctr">
                        <a:lnSpc>
                          <a:spcPts val="5880"/>
                        </a:lnSpc>
                        <a:defRPr/>
                      </a:pPr>
                      <a:r>
                        <a:rPr lang="en-US" sz="4200">
                          <a:solidFill>
                            <a:srgbClr val="01565C"/>
                          </a:solidFill>
                          <a:latin typeface="Century Gothic Paneuropean"/>
                        </a:rPr>
                        <a:t>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4"/>
                  </a:ext>
                </a:extLst>
              </a:tr>
            </a:tbl>
          </a:graphicData>
        </a:graphic>
      </p:graphicFrame>
      <p:sp>
        <p:nvSpPr>
          <p:cNvPr id="6" name="Freeform 6"/>
          <p:cNvSpPr/>
          <p:nvPr/>
        </p:nvSpPr>
        <p:spPr>
          <a:xfrm>
            <a:off x="16151749" y="0"/>
            <a:ext cx="2215101" cy="1856255"/>
          </a:xfrm>
          <a:custGeom>
            <a:avLst/>
            <a:gdLst/>
            <a:ahLst/>
            <a:cxnLst/>
            <a:rect l="l" t="t" r="r" b="b"/>
            <a:pathLst>
              <a:path w="2215101" h="1856255">
                <a:moveTo>
                  <a:pt x="0" y="0"/>
                </a:moveTo>
                <a:lnTo>
                  <a:pt x="2215102" y="0"/>
                </a:lnTo>
                <a:lnTo>
                  <a:pt x="2215102"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B455AD5-0707-9954-6E3A-6F6BFAC0DE81}"/>
              </a:ext>
            </a:extLst>
          </p:cNvPr>
          <p:cNvSpPr/>
          <p:nvPr/>
        </p:nvSpPr>
        <p:spPr>
          <a:xfrm>
            <a:off x="10820400" y="4457700"/>
            <a:ext cx="6629400" cy="56574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30192" y="257673"/>
            <a:ext cx="7206916"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3 </a:t>
            </a:r>
          </a:p>
        </p:txBody>
      </p:sp>
      <p:sp>
        <p:nvSpPr>
          <p:cNvPr id="3" name="TextBox 3"/>
          <p:cNvSpPr txBox="1"/>
          <p:nvPr/>
        </p:nvSpPr>
        <p:spPr>
          <a:xfrm>
            <a:off x="377475" y="1377337"/>
            <a:ext cx="17533050" cy="2016514"/>
          </a:xfrm>
          <a:prstGeom prst="rect">
            <a:avLst/>
          </a:prstGeom>
        </p:spPr>
        <p:txBody>
          <a:bodyPr lIns="0" tIns="0" rIns="0" bIns="0" rtlCol="0" anchor="t">
            <a:spAutoFit/>
          </a:bodyPr>
          <a:lstStyle/>
          <a:p>
            <a:pPr algn="ctr">
              <a:spcBef>
                <a:spcPct val="0"/>
              </a:spcBef>
            </a:pPr>
            <a:r>
              <a:rPr lang="en-US" sz="4368" dirty="0">
                <a:solidFill>
                  <a:srgbClr val="D6EFFF"/>
                </a:solidFill>
                <a:latin typeface="Century Gothic" panose="020B0502020202020204" pitchFamily="34" charset="0"/>
              </a:rPr>
              <a:t>Jessica keeps track of the number of books each student checks out from the library. How many students check out more than three books? Use the line plot to answer the question.  </a:t>
            </a:r>
          </a:p>
        </p:txBody>
      </p:sp>
      <p:sp>
        <p:nvSpPr>
          <p:cNvPr id="4" name="Freeform 4"/>
          <p:cNvSpPr/>
          <p:nvPr/>
        </p:nvSpPr>
        <p:spPr>
          <a:xfrm>
            <a:off x="11085530" y="8700612"/>
            <a:ext cx="5888628" cy="279710"/>
          </a:xfrm>
          <a:custGeom>
            <a:avLst/>
            <a:gdLst/>
            <a:ahLst/>
            <a:cxnLst/>
            <a:rect l="l" t="t" r="r" b="b"/>
            <a:pathLst>
              <a:path w="5888628" h="279710">
                <a:moveTo>
                  <a:pt x="0" y="0"/>
                </a:moveTo>
                <a:lnTo>
                  <a:pt x="5888627" y="0"/>
                </a:lnTo>
                <a:lnTo>
                  <a:pt x="5888627" y="279710"/>
                </a:lnTo>
                <a:lnTo>
                  <a:pt x="0" y="2797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1330769" y="4813243"/>
            <a:ext cx="5398148" cy="470683"/>
          </a:xfrm>
          <a:prstGeom prst="rect">
            <a:avLst/>
          </a:prstGeom>
        </p:spPr>
        <p:txBody>
          <a:bodyPr lIns="0" tIns="0" rIns="0" bIns="0" rtlCol="0" anchor="t">
            <a:spAutoFit/>
          </a:bodyPr>
          <a:lstStyle/>
          <a:p>
            <a:pPr algn="ctr">
              <a:lnSpc>
                <a:spcPts val="3831"/>
              </a:lnSpc>
            </a:pPr>
            <a:r>
              <a:rPr lang="en-US" sz="2736">
                <a:solidFill>
                  <a:srgbClr val="000000"/>
                </a:solidFill>
                <a:latin typeface="Century Gothic Paneuropean Bold"/>
              </a:rPr>
              <a:t>Books Checked Out by Students</a:t>
            </a:r>
          </a:p>
        </p:txBody>
      </p:sp>
      <p:sp>
        <p:nvSpPr>
          <p:cNvPr id="6" name="TextBox 6"/>
          <p:cNvSpPr txBox="1"/>
          <p:nvPr/>
        </p:nvSpPr>
        <p:spPr>
          <a:xfrm>
            <a:off x="11466340" y="8923172"/>
            <a:ext cx="203907"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1</a:t>
            </a:r>
          </a:p>
        </p:txBody>
      </p:sp>
      <p:sp>
        <p:nvSpPr>
          <p:cNvPr id="7" name="TextBox 7"/>
          <p:cNvSpPr txBox="1"/>
          <p:nvPr/>
        </p:nvSpPr>
        <p:spPr>
          <a:xfrm>
            <a:off x="12687674" y="8923172"/>
            <a:ext cx="203907"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2</a:t>
            </a:r>
          </a:p>
        </p:txBody>
      </p:sp>
      <p:sp>
        <p:nvSpPr>
          <p:cNvPr id="8" name="TextBox 8"/>
          <p:cNvSpPr txBox="1"/>
          <p:nvPr/>
        </p:nvSpPr>
        <p:spPr>
          <a:xfrm>
            <a:off x="13909009" y="8923172"/>
            <a:ext cx="203907"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3</a:t>
            </a:r>
          </a:p>
        </p:txBody>
      </p:sp>
      <p:sp>
        <p:nvSpPr>
          <p:cNvPr id="9" name="TextBox 9"/>
          <p:cNvSpPr txBox="1"/>
          <p:nvPr/>
        </p:nvSpPr>
        <p:spPr>
          <a:xfrm>
            <a:off x="15132691" y="8923172"/>
            <a:ext cx="203907"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4</a:t>
            </a:r>
          </a:p>
        </p:txBody>
      </p:sp>
      <p:sp>
        <p:nvSpPr>
          <p:cNvPr id="10" name="TextBox 10"/>
          <p:cNvSpPr txBox="1"/>
          <p:nvPr/>
        </p:nvSpPr>
        <p:spPr>
          <a:xfrm>
            <a:off x="16356374" y="8923172"/>
            <a:ext cx="203907"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5</a:t>
            </a:r>
          </a:p>
        </p:txBody>
      </p:sp>
      <p:sp>
        <p:nvSpPr>
          <p:cNvPr id="11" name="TextBox 11"/>
          <p:cNvSpPr txBox="1"/>
          <p:nvPr/>
        </p:nvSpPr>
        <p:spPr>
          <a:xfrm>
            <a:off x="11479937" y="8033079"/>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2" name="TextBox 12"/>
          <p:cNvSpPr txBox="1"/>
          <p:nvPr/>
        </p:nvSpPr>
        <p:spPr>
          <a:xfrm>
            <a:off x="11493535" y="7592965"/>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3" name="TextBox 13"/>
          <p:cNvSpPr txBox="1"/>
          <p:nvPr/>
        </p:nvSpPr>
        <p:spPr>
          <a:xfrm>
            <a:off x="11493535" y="7152851"/>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4" name="TextBox 14"/>
          <p:cNvSpPr txBox="1"/>
          <p:nvPr/>
        </p:nvSpPr>
        <p:spPr>
          <a:xfrm>
            <a:off x="12701272" y="8033079"/>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5" name="TextBox 15"/>
          <p:cNvSpPr txBox="1"/>
          <p:nvPr/>
        </p:nvSpPr>
        <p:spPr>
          <a:xfrm>
            <a:off x="12701272" y="7592965"/>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6" name="TextBox 16"/>
          <p:cNvSpPr txBox="1"/>
          <p:nvPr/>
        </p:nvSpPr>
        <p:spPr>
          <a:xfrm>
            <a:off x="12701272" y="7152851"/>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7" name="TextBox 17"/>
          <p:cNvSpPr txBox="1"/>
          <p:nvPr/>
        </p:nvSpPr>
        <p:spPr>
          <a:xfrm>
            <a:off x="12701272" y="6712736"/>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8" name="TextBox 18"/>
          <p:cNvSpPr txBox="1"/>
          <p:nvPr/>
        </p:nvSpPr>
        <p:spPr>
          <a:xfrm>
            <a:off x="13941488" y="8033079"/>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19" name="TextBox 19"/>
          <p:cNvSpPr txBox="1"/>
          <p:nvPr/>
        </p:nvSpPr>
        <p:spPr>
          <a:xfrm>
            <a:off x="13922606" y="7592965"/>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0" name="TextBox 20"/>
          <p:cNvSpPr txBox="1"/>
          <p:nvPr/>
        </p:nvSpPr>
        <p:spPr>
          <a:xfrm>
            <a:off x="13922606" y="7152851"/>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1" name="TextBox 21"/>
          <p:cNvSpPr txBox="1"/>
          <p:nvPr/>
        </p:nvSpPr>
        <p:spPr>
          <a:xfrm>
            <a:off x="13922606" y="6712736"/>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2" name="TextBox 22"/>
          <p:cNvSpPr txBox="1"/>
          <p:nvPr/>
        </p:nvSpPr>
        <p:spPr>
          <a:xfrm>
            <a:off x="13936204" y="6275690"/>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3" name="TextBox 23"/>
          <p:cNvSpPr txBox="1"/>
          <p:nvPr/>
        </p:nvSpPr>
        <p:spPr>
          <a:xfrm>
            <a:off x="13922606" y="5835575"/>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4" name="TextBox 24"/>
          <p:cNvSpPr txBox="1"/>
          <p:nvPr/>
        </p:nvSpPr>
        <p:spPr>
          <a:xfrm>
            <a:off x="13922606" y="5395461"/>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5" name="TextBox 25"/>
          <p:cNvSpPr txBox="1"/>
          <p:nvPr/>
        </p:nvSpPr>
        <p:spPr>
          <a:xfrm>
            <a:off x="15146289" y="8033079"/>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6" name="TextBox 26"/>
          <p:cNvSpPr txBox="1"/>
          <p:nvPr/>
        </p:nvSpPr>
        <p:spPr>
          <a:xfrm>
            <a:off x="15146289" y="7592965"/>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7" name="TextBox 27"/>
          <p:cNvSpPr txBox="1"/>
          <p:nvPr/>
        </p:nvSpPr>
        <p:spPr>
          <a:xfrm>
            <a:off x="15146289" y="7152851"/>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8" name="TextBox 28"/>
          <p:cNvSpPr txBox="1"/>
          <p:nvPr/>
        </p:nvSpPr>
        <p:spPr>
          <a:xfrm>
            <a:off x="15146289" y="6712736"/>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29" name="TextBox 29"/>
          <p:cNvSpPr txBox="1"/>
          <p:nvPr/>
        </p:nvSpPr>
        <p:spPr>
          <a:xfrm>
            <a:off x="16388781" y="8033079"/>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30" name="TextBox 30"/>
          <p:cNvSpPr txBox="1"/>
          <p:nvPr/>
        </p:nvSpPr>
        <p:spPr>
          <a:xfrm>
            <a:off x="16388781" y="7592965"/>
            <a:ext cx="176712" cy="497264"/>
          </a:xfrm>
          <a:prstGeom prst="rect">
            <a:avLst/>
          </a:prstGeom>
        </p:spPr>
        <p:txBody>
          <a:bodyPr lIns="0" tIns="0" rIns="0" bIns="0" rtlCol="0" anchor="t">
            <a:spAutoFit/>
          </a:bodyPr>
          <a:lstStyle/>
          <a:p>
            <a:pPr algn="ctr">
              <a:lnSpc>
                <a:spcPts val="4057"/>
              </a:lnSpc>
            </a:pPr>
            <a:r>
              <a:rPr lang="en-US" sz="2897">
                <a:solidFill>
                  <a:srgbClr val="000000"/>
                </a:solidFill>
                <a:latin typeface="Century Gothic Paneuropean"/>
              </a:rPr>
              <a:t>x</a:t>
            </a:r>
          </a:p>
        </p:txBody>
      </p:sp>
      <p:sp>
        <p:nvSpPr>
          <p:cNvPr id="31" name="TextBox 31"/>
          <p:cNvSpPr txBox="1"/>
          <p:nvPr/>
        </p:nvSpPr>
        <p:spPr>
          <a:xfrm>
            <a:off x="12687674" y="9461115"/>
            <a:ext cx="3405557" cy="470683"/>
          </a:xfrm>
          <a:prstGeom prst="rect">
            <a:avLst/>
          </a:prstGeom>
        </p:spPr>
        <p:txBody>
          <a:bodyPr wrap="square" lIns="0" tIns="0" rIns="0" bIns="0" rtlCol="0" anchor="t">
            <a:spAutoFit/>
          </a:bodyPr>
          <a:lstStyle/>
          <a:p>
            <a:pPr algn="ctr">
              <a:lnSpc>
                <a:spcPts val="3831"/>
              </a:lnSpc>
            </a:pPr>
            <a:r>
              <a:rPr lang="en-US" sz="2736" dirty="0">
                <a:solidFill>
                  <a:srgbClr val="000000"/>
                </a:solidFill>
                <a:latin typeface="Century Gothic Paneuropean"/>
              </a:rPr>
              <a:t>Number of Books</a:t>
            </a:r>
          </a:p>
        </p:txBody>
      </p:sp>
      <p:graphicFrame>
        <p:nvGraphicFramePr>
          <p:cNvPr id="32" name="Table 32"/>
          <p:cNvGraphicFramePr>
            <a:graphicFrameLocks noGrp="1"/>
          </p:cNvGraphicFramePr>
          <p:nvPr/>
        </p:nvGraphicFramePr>
        <p:xfrm>
          <a:off x="686635" y="3657160"/>
          <a:ext cx="9720230" cy="6457949"/>
        </p:xfrm>
        <a:graphic>
          <a:graphicData uri="http://schemas.openxmlformats.org/drawingml/2006/table">
            <a:tbl>
              <a:tblPr/>
              <a:tblGrid>
                <a:gridCol w="1390795">
                  <a:extLst>
                    <a:ext uri="{9D8B030D-6E8A-4147-A177-3AD203B41FA5}">
                      <a16:colId xmlns:a16="http://schemas.microsoft.com/office/drawing/2014/main" val="20000"/>
                    </a:ext>
                  </a:extLst>
                </a:gridCol>
                <a:gridCol w="8329435">
                  <a:extLst>
                    <a:ext uri="{9D8B030D-6E8A-4147-A177-3AD203B41FA5}">
                      <a16:colId xmlns:a16="http://schemas.microsoft.com/office/drawing/2014/main" val="20001"/>
                    </a:ext>
                  </a:extLst>
                </a:gridCol>
              </a:tblGrid>
              <a:tr h="2577431">
                <a:tc gridSpan="2">
                  <a:txBody>
                    <a:bodyPr/>
                    <a:lstStyle/>
                    <a:p>
                      <a:pPr algn="ctr">
                        <a:lnSpc>
                          <a:spcPts val="4060"/>
                        </a:lnSpc>
                        <a:defRPr/>
                      </a:pPr>
                      <a:r>
                        <a:rPr lang="en-US" sz="2900" dirty="0">
                          <a:solidFill>
                            <a:srgbClr val="01565C"/>
                          </a:solidFill>
                          <a:latin typeface="Century Gothic Paneuropean Bold"/>
                        </a:rPr>
                        <a:t>If we surveyed 100 students in our school and asked them, “What mistake would Joe Schmo make on this question?” What would be the #1 response?  </a:t>
                      </a:r>
                      <a:endParaRPr lang="en-US" sz="1100" dirty="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3506">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506">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506">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dirty="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5AB49D6-5CA4-F09F-247F-B709A44AA599}"/>
              </a:ext>
            </a:extLst>
          </p:cNvPr>
          <p:cNvSpPr/>
          <p:nvPr/>
        </p:nvSpPr>
        <p:spPr>
          <a:xfrm>
            <a:off x="11430000" y="4416021"/>
            <a:ext cx="6629400" cy="56574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152400" y="359937"/>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3 </a:t>
            </a:r>
          </a:p>
        </p:txBody>
      </p:sp>
      <p:sp>
        <p:nvSpPr>
          <p:cNvPr id="3" name="TextBox 3"/>
          <p:cNvSpPr txBox="1"/>
          <p:nvPr/>
        </p:nvSpPr>
        <p:spPr>
          <a:xfrm>
            <a:off x="361502" y="1435001"/>
            <a:ext cx="15790247" cy="1344342"/>
          </a:xfrm>
          <a:prstGeom prst="rect">
            <a:avLst/>
          </a:prstGeom>
        </p:spPr>
        <p:txBody>
          <a:bodyPr wrap="square" lIns="0" tIns="0" rIns="0" bIns="0" rtlCol="0" anchor="t">
            <a:spAutoFit/>
          </a:bodyPr>
          <a:lstStyle/>
          <a:p>
            <a:pPr algn="ctr">
              <a:spcBef>
                <a:spcPct val="0"/>
              </a:spcBef>
            </a:pPr>
            <a:r>
              <a:rPr lang="en-US" sz="4368" dirty="0">
                <a:solidFill>
                  <a:srgbClr val="D6EFFF"/>
                </a:solidFill>
                <a:latin typeface="Century Gothic" panose="020B0502020202020204" pitchFamily="34" charset="0"/>
              </a:rPr>
              <a:t>Use these top three mistakes to write a multiple-choice question. Be sure to also include the correct response. </a:t>
            </a:r>
          </a:p>
        </p:txBody>
      </p:sp>
      <p:sp>
        <p:nvSpPr>
          <p:cNvPr id="4" name="Freeform 4"/>
          <p:cNvSpPr/>
          <p:nvPr/>
        </p:nvSpPr>
        <p:spPr>
          <a:xfrm>
            <a:off x="12605912" y="8583460"/>
            <a:ext cx="5288640" cy="251210"/>
          </a:xfrm>
          <a:custGeom>
            <a:avLst/>
            <a:gdLst/>
            <a:ahLst/>
            <a:cxnLst/>
            <a:rect l="l" t="t" r="r" b="b"/>
            <a:pathLst>
              <a:path w="5288640" h="251210">
                <a:moveTo>
                  <a:pt x="0" y="0"/>
                </a:moveTo>
                <a:lnTo>
                  <a:pt x="5288640" y="0"/>
                </a:lnTo>
                <a:lnTo>
                  <a:pt x="5288640" y="251211"/>
                </a:lnTo>
                <a:lnTo>
                  <a:pt x="0" y="251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2826165" y="5095875"/>
            <a:ext cx="4848135" cy="419023"/>
          </a:xfrm>
          <a:prstGeom prst="rect">
            <a:avLst/>
          </a:prstGeom>
        </p:spPr>
        <p:txBody>
          <a:bodyPr lIns="0" tIns="0" rIns="0" bIns="0" rtlCol="0" anchor="t">
            <a:spAutoFit/>
          </a:bodyPr>
          <a:lstStyle/>
          <a:p>
            <a:pPr algn="ctr">
              <a:lnSpc>
                <a:spcPts val="3441"/>
              </a:lnSpc>
            </a:pPr>
            <a:r>
              <a:rPr lang="en-US" sz="2458">
                <a:solidFill>
                  <a:srgbClr val="000000"/>
                </a:solidFill>
                <a:latin typeface="Century Gothic Paneuropean Bold"/>
              </a:rPr>
              <a:t>Books Checked Out by Students</a:t>
            </a:r>
          </a:p>
        </p:txBody>
      </p:sp>
      <p:sp>
        <p:nvSpPr>
          <p:cNvPr id="6" name="TextBox 6"/>
          <p:cNvSpPr txBox="1"/>
          <p:nvPr/>
        </p:nvSpPr>
        <p:spPr>
          <a:xfrm>
            <a:off x="12947922" y="8787046"/>
            <a:ext cx="183131"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1</a:t>
            </a:r>
          </a:p>
        </p:txBody>
      </p:sp>
      <p:sp>
        <p:nvSpPr>
          <p:cNvPr id="7" name="TextBox 7"/>
          <p:cNvSpPr txBox="1"/>
          <p:nvPr/>
        </p:nvSpPr>
        <p:spPr>
          <a:xfrm>
            <a:off x="14044815" y="8787046"/>
            <a:ext cx="183131"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2</a:t>
            </a:r>
          </a:p>
        </p:txBody>
      </p:sp>
      <p:sp>
        <p:nvSpPr>
          <p:cNvPr id="8" name="TextBox 8"/>
          <p:cNvSpPr txBox="1"/>
          <p:nvPr/>
        </p:nvSpPr>
        <p:spPr>
          <a:xfrm>
            <a:off x="15141709" y="8787046"/>
            <a:ext cx="183131"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3</a:t>
            </a:r>
          </a:p>
        </p:txBody>
      </p:sp>
      <p:sp>
        <p:nvSpPr>
          <p:cNvPr id="9" name="TextBox 9"/>
          <p:cNvSpPr txBox="1"/>
          <p:nvPr/>
        </p:nvSpPr>
        <p:spPr>
          <a:xfrm>
            <a:off x="16240712" y="8787046"/>
            <a:ext cx="183131"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4</a:t>
            </a:r>
          </a:p>
        </p:txBody>
      </p:sp>
      <p:sp>
        <p:nvSpPr>
          <p:cNvPr id="10" name="TextBox 10"/>
          <p:cNvSpPr txBox="1"/>
          <p:nvPr/>
        </p:nvSpPr>
        <p:spPr>
          <a:xfrm>
            <a:off x="17339714" y="8787046"/>
            <a:ext cx="183131"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5</a:t>
            </a:r>
          </a:p>
        </p:txBody>
      </p:sp>
      <p:sp>
        <p:nvSpPr>
          <p:cNvPr id="11" name="TextBox 11"/>
          <p:cNvSpPr txBox="1"/>
          <p:nvPr/>
        </p:nvSpPr>
        <p:spPr>
          <a:xfrm>
            <a:off x="12960134" y="7987644"/>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2" name="TextBox 12"/>
          <p:cNvSpPr txBox="1"/>
          <p:nvPr/>
        </p:nvSpPr>
        <p:spPr>
          <a:xfrm>
            <a:off x="12972346" y="7592373"/>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3" name="TextBox 13"/>
          <p:cNvSpPr txBox="1"/>
          <p:nvPr/>
        </p:nvSpPr>
        <p:spPr>
          <a:xfrm>
            <a:off x="12972346" y="7197102"/>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4" name="TextBox 14"/>
          <p:cNvSpPr txBox="1"/>
          <p:nvPr/>
        </p:nvSpPr>
        <p:spPr>
          <a:xfrm>
            <a:off x="14057028" y="7987644"/>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5" name="TextBox 15"/>
          <p:cNvSpPr txBox="1"/>
          <p:nvPr/>
        </p:nvSpPr>
        <p:spPr>
          <a:xfrm>
            <a:off x="14057028" y="7592373"/>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6" name="TextBox 16"/>
          <p:cNvSpPr txBox="1"/>
          <p:nvPr/>
        </p:nvSpPr>
        <p:spPr>
          <a:xfrm>
            <a:off x="14057028" y="7197102"/>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7" name="TextBox 17"/>
          <p:cNvSpPr txBox="1"/>
          <p:nvPr/>
        </p:nvSpPr>
        <p:spPr>
          <a:xfrm>
            <a:off x="14057028" y="6801830"/>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8" name="TextBox 18"/>
          <p:cNvSpPr txBox="1"/>
          <p:nvPr/>
        </p:nvSpPr>
        <p:spPr>
          <a:xfrm>
            <a:off x="15170879" y="7987644"/>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19" name="TextBox 19"/>
          <p:cNvSpPr txBox="1"/>
          <p:nvPr/>
        </p:nvSpPr>
        <p:spPr>
          <a:xfrm>
            <a:off x="15153921" y="7592373"/>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0" name="TextBox 20"/>
          <p:cNvSpPr txBox="1"/>
          <p:nvPr/>
        </p:nvSpPr>
        <p:spPr>
          <a:xfrm>
            <a:off x="15153921" y="7197102"/>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1" name="TextBox 21"/>
          <p:cNvSpPr txBox="1"/>
          <p:nvPr/>
        </p:nvSpPr>
        <p:spPr>
          <a:xfrm>
            <a:off x="15153921" y="6801830"/>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2" name="TextBox 22"/>
          <p:cNvSpPr txBox="1"/>
          <p:nvPr/>
        </p:nvSpPr>
        <p:spPr>
          <a:xfrm>
            <a:off x="15166134" y="6409314"/>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3" name="TextBox 23"/>
          <p:cNvSpPr txBox="1"/>
          <p:nvPr/>
        </p:nvSpPr>
        <p:spPr>
          <a:xfrm>
            <a:off x="15153921" y="6014042"/>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4" name="TextBox 24"/>
          <p:cNvSpPr txBox="1"/>
          <p:nvPr/>
        </p:nvSpPr>
        <p:spPr>
          <a:xfrm>
            <a:off x="15153921" y="5618771"/>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5" name="TextBox 25"/>
          <p:cNvSpPr txBox="1"/>
          <p:nvPr/>
        </p:nvSpPr>
        <p:spPr>
          <a:xfrm>
            <a:off x="16252924" y="7987644"/>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6" name="TextBox 26"/>
          <p:cNvSpPr txBox="1"/>
          <p:nvPr/>
        </p:nvSpPr>
        <p:spPr>
          <a:xfrm>
            <a:off x="16252924" y="7592373"/>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7" name="TextBox 27"/>
          <p:cNvSpPr txBox="1"/>
          <p:nvPr/>
        </p:nvSpPr>
        <p:spPr>
          <a:xfrm>
            <a:off x="16252924" y="7197102"/>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8" name="TextBox 28"/>
          <p:cNvSpPr txBox="1"/>
          <p:nvPr/>
        </p:nvSpPr>
        <p:spPr>
          <a:xfrm>
            <a:off x="16252924" y="6801830"/>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29" name="TextBox 29"/>
          <p:cNvSpPr txBox="1"/>
          <p:nvPr/>
        </p:nvSpPr>
        <p:spPr>
          <a:xfrm>
            <a:off x="17368819" y="7987644"/>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30" name="TextBox 30"/>
          <p:cNvSpPr txBox="1"/>
          <p:nvPr/>
        </p:nvSpPr>
        <p:spPr>
          <a:xfrm>
            <a:off x="17368819" y="7592373"/>
            <a:ext cx="158707" cy="442896"/>
          </a:xfrm>
          <a:prstGeom prst="rect">
            <a:avLst/>
          </a:prstGeom>
        </p:spPr>
        <p:txBody>
          <a:bodyPr lIns="0" tIns="0" rIns="0" bIns="0" rtlCol="0" anchor="t">
            <a:spAutoFit/>
          </a:bodyPr>
          <a:lstStyle/>
          <a:p>
            <a:pPr algn="ctr">
              <a:lnSpc>
                <a:spcPts val="3643"/>
              </a:lnSpc>
            </a:pPr>
            <a:r>
              <a:rPr lang="en-US" sz="2602">
                <a:solidFill>
                  <a:srgbClr val="000000"/>
                </a:solidFill>
                <a:latin typeface="Century Gothic Paneuropean"/>
              </a:rPr>
              <a:t>x</a:t>
            </a:r>
          </a:p>
        </p:txBody>
      </p:sp>
      <p:sp>
        <p:nvSpPr>
          <p:cNvPr id="31" name="TextBox 31"/>
          <p:cNvSpPr txBox="1"/>
          <p:nvPr/>
        </p:nvSpPr>
        <p:spPr>
          <a:xfrm>
            <a:off x="13962880" y="9434813"/>
            <a:ext cx="2801120" cy="419023"/>
          </a:xfrm>
          <a:prstGeom prst="rect">
            <a:avLst/>
          </a:prstGeom>
        </p:spPr>
        <p:txBody>
          <a:bodyPr wrap="square" lIns="0" tIns="0" rIns="0" bIns="0" rtlCol="0" anchor="t">
            <a:spAutoFit/>
          </a:bodyPr>
          <a:lstStyle/>
          <a:p>
            <a:pPr algn="ctr">
              <a:lnSpc>
                <a:spcPts val="3441"/>
              </a:lnSpc>
            </a:pPr>
            <a:r>
              <a:rPr lang="en-US" sz="2458" dirty="0">
                <a:solidFill>
                  <a:srgbClr val="000000"/>
                </a:solidFill>
                <a:latin typeface="Century Gothic Paneuropean"/>
              </a:rPr>
              <a:t>Number of Books</a:t>
            </a:r>
          </a:p>
        </p:txBody>
      </p:sp>
      <p:graphicFrame>
        <p:nvGraphicFramePr>
          <p:cNvPr id="32" name="Table 32"/>
          <p:cNvGraphicFramePr>
            <a:graphicFrameLocks noGrp="1"/>
          </p:cNvGraphicFramePr>
          <p:nvPr/>
        </p:nvGraphicFramePr>
        <p:xfrm>
          <a:off x="424608" y="2898513"/>
          <a:ext cx="11352629" cy="7116851"/>
        </p:xfrm>
        <a:graphic>
          <a:graphicData uri="http://schemas.openxmlformats.org/drawingml/2006/table">
            <a:tbl>
              <a:tblPr/>
              <a:tblGrid>
                <a:gridCol w="2210003">
                  <a:extLst>
                    <a:ext uri="{9D8B030D-6E8A-4147-A177-3AD203B41FA5}">
                      <a16:colId xmlns:a16="http://schemas.microsoft.com/office/drawing/2014/main" val="20000"/>
                    </a:ext>
                  </a:extLst>
                </a:gridCol>
                <a:gridCol w="9142626">
                  <a:extLst>
                    <a:ext uri="{9D8B030D-6E8A-4147-A177-3AD203B41FA5}">
                      <a16:colId xmlns:a16="http://schemas.microsoft.com/office/drawing/2014/main" val="20001"/>
                    </a:ext>
                  </a:extLst>
                </a:gridCol>
              </a:tblGrid>
              <a:tr h="1943982">
                <a:tc gridSpan="2">
                  <a:txBody>
                    <a:bodyPr/>
                    <a:lstStyle/>
                    <a:p>
                      <a:pPr algn="ctr">
                        <a:lnSpc>
                          <a:spcPts val="3780"/>
                        </a:lnSpc>
                        <a:defRPr/>
                      </a:pPr>
                      <a:r>
                        <a:rPr lang="en-US" sz="2700">
                          <a:solidFill>
                            <a:srgbClr val="01565C"/>
                          </a:solidFill>
                          <a:latin typeface="Century Gothic Paneuropean Bold"/>
                        </a:rPr>
                        <a:t>Jessica keeps track of the number of books each student checks out from the library. How many students check out more than three books? Use the line plot to answer the question.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3780"/>
                        </a:lnSpc>
                        <a:defRPr/>
                      </a:pPr>
                      <a:r>
                        <a:rPr lang="en-US" sz="2700">
                          <a:solidFill>
                            <a:srgbClr val="01565C"/>
                          </a:solidFill>
                          <a:latin typeface="Century Gothic Paneuropean Bold"/>
                        </a:rPr>
                        <a:t>Jessica keeps track of the number of books each student checks out from the library. How many students check out more than three books? Use the line plot to answer the question.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4481">
                <a:tc>
                  <a:txBody>
                    <a:bodyPr/>
                    <a:lstStyle/>
                    <a:p>
                      <a:pPr algn="ctr">
                        <a:lnSpc>
                          <a:spcPts val="5880"/>
                        </a:lnSpc>
                        <a:defRPr/>
                      </a:pPr>
                      <a:r>
                        <a:rPr lang="en-US" sz="4200">
                          <a:solidFill>
                            <a:srgbClr val="01565C"/>
                          </a:solidFill>
                          <a:latin typeface="Century Gothic Paneuropean"/>
                        </a:rPr>
                        <a:t>A</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2796">
                <a:tc>
                  <a:txBody>
                    <a:bodyPr/>
                    <a:lstStyle/>
                    <a:p>
                      <a:pPr algn="ctr">
                        <a:lnSpc>
                          <a:spcPts val="5880"/>
                        </a:lnSpc>
                        <a:defRPr/>
                      </a:pPr>
                      <a:r>
                        <a:rPr lang="en-US" sz="4200">
                          <a:solidFill>
                            <a:srgbClr val="01565C"/>
                          </a:solidFill>
                          <a:latin typeface="Century Gothic Paneuropean"/>
                        </a:rPr>
                        <a:t>B</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2796">
                <a:tc>
                  <a:txBody>
                    <a:bodyPr/>
                    <a:lstStyle/>
                    <a:p>
                      <a:pPr algn="ctr">
                        <a:lnSpc>
                          <a:spcPts val="5880"/>
                        </a:lnSpc>
                        <a:defRPr/>
                      </a:pPr>
                      <a:r>
                        <a:rPr lang="en-US" sz="4200">
                          <a:solidFill>
                            <a:srgbClr val="01565C"/>
                          </a:solidFill>
                          <a:latin typeface="Century Gothic Paneuropean"/>
                        </a:rPr>
                        <a:t>C</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r h="1292796">
                <a:tc>
                  <a:txBody>
                    <a:bodyPr/>
                    <a:lstStyle/>
                    <a:p>
                      <a:pPr algn="ctr">
                        <a:lnSpc>
                          <a:spcPts val="5880"/>
                        </a:lnSpc>
                        <a:defRPr/>
                      </a:pPr>
                      <a:r>
                        <a:rPr lang="en-US" sz="4200">
                          <a:solidFill>
                            <a:srgbClr val="01565C"/>
                          </a:solidFill>
                          <a:latin typeface="Century Gothic Paneuropean"/>
                        </a:rPr>
                        <a:t>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4"/>
                  </a:ext>
                </a:extLst>
              </a:tr>
            </a:tbl>
          </a:graphicData>
        </a:graphic>
      </p:graphicFrame>
      <p:sp>
        <p:nvSpPr>
          <p:cNvPr id="33" name="Freeform 33"/>
          <p:cNvSpPr/>
          <p:nvPr/>
        </p:nvSpPr>
        <p:spPr>
          <a:xfrm>
            <a:off x="15793348" y="0"/>
            <a:ext cx="2215101" cy="1856255"/>
          </a:xfrm>
          <a:custGeom>
            <a:avLst/>
            <a:gdLst/>
            <a:ahLst/>
            <a:cxnLst/>
            <a:rect l="l" t="t" r="r" b="b"/>
            <a:pathLst>
              <a:path w="2215101" h="1856255">
                <a:moveTo>
                  <a:pt x="0" y="0"/>
                </a:moveTo>
                <a:lnTo>
                  <a:pt x="2215102" y="0"/>
                </a:lnTo>
                <a:lnTo>
                  <a:pt x="2215102"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3" name="TextBox 3"/>
          <p:cNvSpPr txBox="1"/>
          <p:nvPr/>
        </p:nvSpPr>
        <p:spPr>
          <a:xfrm>
            <a:off x="152400" y="425933"/>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4 </a:t>
            </a:r>
          </a:p>
        </p:txBody>
      </p:sp>
      <p:sp>
        <p:nvSpPr>
          <p:cNvPr id="7" name="TextBox 3">
            <a:extLst>
              <a:ext uri="{FF2B5EF4-FFF2-40B4-BE49-F238E27FC236}">
                <a16:creationId xmlns:a16="http://schemas.microsoft.com/office/drawing/2014/main" id="{E8CE2E90-9708-D843-64B9-9BDE6B79437A}"/>
              </a:ext>
            </a:extLst>
          </p:cNvPr>
          <p:cNvSpPr txBox="1"/>
          <p:nvPr/>
        </p:nvSpPr>
        <p:spPr>
          <a:xfrm>
            <a:off x="701513" y="1342358"/>
            <a:ext cx="17321765" cy="1707775"/>
          </a:xfrm>
          <a:prstGeom prst="rect">
            <a:avLst/>
          </a:prstGeom>
        </p:spPr>
        <p:txBody>
          <a:bodyPr lIns="0" tIns="0" rIns="0" bIns="0" rtlCol="0" anchor="t">
            <a:spAutoFit/>
          </a:bodyPr>
          <a:lstStyle/>
          <a:p>
            <a:pPr algn="ctr">
              <a:spcBef>
                <a:spcPct val="0"/>
              </a:spcBef>
            </a:pPr>
            <a:r>
              <a:rPr lang="en-US" sz="3699" dirty="0">
                <a:solidFill>
                  <a:srgbClr val="D6EFFF"/>
                </a:solidFill>
                <a:latin typeface="Century Gothic" panose="020B0502020202020204" pitchFamily="34" charset="0"/>
              </a:rPr>
              <a:t>Mr. Seale graphs his students’ favorite candy. The class has earned a candy party. All bowls of candy have the same amount to start with. Which two candies are likely to run out first? Use the graph to answer the question.  </a:t>
            </a:r>
          </a:p>
        </p:txBody>
      </p:sp>
      <p:pic>
        <p:nvPicPr>
          <p:cNvPr id="9" name="Picture 8">
            <a:extLst>
              <a:ext uri="{FF2B5EF4-FFF2-40B4-BE49-F238E27FC236}">
                <a16:creationId xmlns:a16="http://schemas.microsoft.com/office/drawing/2014/main" id="{282BBCC4-A813-BA4E-A7AD-4028F7AD7D92}"/>
              </a:ext>
            </a:extLst>
          </p:cNvPr>
          <p:cNvPicPr>
            <a:picLocks noChangeAspect="1"/>
          </p:cNvPicPr>
          <p:nvPr/>
        </p:nvPicPr>
        <p:blipFill>
          <a:blip r:embed="rId2"/>
          <a:stretch>
            <a:fillRect/>
          </a:stretch>
        </p:blipFill>
        <p:spPr>
          <a:xfrm>
            <a:off x="10497412" y="3454877"/>
            <a:ext cx="7563247" cy="4495800"/>
          </a:xfrm>
          <a:prstGeom prst="rect">
            <a:avLst/>
          </a:prstGeom>
        </p:spPr>
      </p:pic>
      <p:graphicFrame>
        <p:nvGraphicFramePr>
          <p:cNvPr id="10" name="Table 9">
            <a:extLst>
              <a:ext uri="{FF2B5EF4-FFF2-40B4-BE49-F238E27FC236}">
                <a16:creationId xmlns:a16="http://schemas.microsoft.com/office/drawing/2014/main" id="{F0675E2E-E0FC-8F06-41D2-19EFD29CF029}"/>
              </a:ext>
            </a:extLst>
          </p:cNvPr>
          <p:cNvGraphicFramePr>
            <a:graphicFrameLocks noGrp="1"/>
          </p:cNvGraphicFramePr>
          <p:nvPr>
            <p:extLst>
              <p:ext uri="{D42A27DB-BD31-4B8C-83A1-F6EECF244321}">
                <p14:modId xmlns:p14="http://schemas.microsoft.com/office/powerpoint/2010/main" val="2165142468"/>
              </p:ext>
            </p:extLst>
          </p:nvPr>
        </p:nvGraphicFramePr>
        <p:xfrm>
          <a:off x="533400" y="3419652"/>
          <a:ext cx="9720230" cy="6457949"/>
        </p:xfrm>
        <a:graphic>
          <a:graphicData uri="http://schemas.openxmlformats.org/drawingml/2006/table">
            <a:tbl>
              <a:tblPr/>
              <a:tblGrid>
                <a:gridCol w="1390795">
                  <a:extLst>
                    <a:ext uri="{9D8B030D-6E8A-4147-A177-3AD203B41FA5}">
                      <a16:colId xmlns:a16="http://schemas.microsoft.com/office/drawing/2014/main" val="1965886142"/>
                    </a:ext>
                  </a:extLst>
                </a:gridCol>
                <a:gridCol w="8329435">
                  <a:extLst>
                    <a:ext uri="{9D8B030D-6E8A-4147-A177-3AD203B41FA5}">
                      <a16:colId xmlns:a16="http://schemas.microsoft.com/office/drawing/2014/main" val="356816692"/>
                    </a:ext>
                  </a:extLst>
                </a:gridCol>
              </a:tblGrid>
              <a:tr h="2577431">
                <a:tc gridSpan="2">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3814511280"/>
                  </a:ext>
                </a:extLst>
              </a:tr>
              <a:tr h="1293506">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42355337"/>
                  </a:ext>
                </a:extLst>
              </a:tr>
              <a:tr h="1293506">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80602901"/>
                  </a:ext>
                </a:extLst>
              </a:tr>
              <a:tr h="1293506">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dirty="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3460267768"/>
                  </a:ext>
                </a:extLst>
              </a:tr>
            </a:tbl>
          </a:graphicData>
        </a:graphic>
      </p:graphicFrame>
      <p:sp>
        <p:nvSpPr>
          <p:cNvPr id="11" name="Freeform 38">
            <a:extLst>
              <a:ext uri="{FF2B5EF4-FFF2-40B4-BE49-F238E27FC236}">
                <a16:creationId xmlns:a16="http://schemas.microsoft.com/office/drawing/2014/main" id="{2CB3EBAB-1822-2C69-5C40-36C838E27349}"/>
              </a:ext>
            </a:extLst>
          </p:cNvPr>
          <p:cNvSpPr/>
          <p:nvPr/>
        </p:nvSpPr>
        <p:spPr>
          <a:xfrm>
            <a:off x="15846996" y="8369079"/>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72527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3" name="TextBox 3"/>
          <p:cNvSpPr txBox="1"/>
          <p:nvPr/>
        </p:nvSpPr>
        <p:spPr>
          <a:xfrm>
            <a:off x="152400" y="425933"/>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4 </a:t>
            </a:r>
          </a:p>
        </p:txBody>
      </p:sp>
      <p:pic>
        <p:nvPicPr>
          <p:cNvPr id="9" name="Picture 8">
            <a:extLst>
              <a:ext uri="{FF2B5EF4-FFF2-40B4-BE49-F238E27FC236}">
                <a16:creationId xmlns:a16="http://schemas.microsoft.com/office/drawing/2014/main" id="{282BBCC4-A813-BA4E-A7AD-4028F7AD7D92}"/>
              </a:ext>
            </a:extLst>
          </p:cNvPr>
          <p:cNvPicPr>
            <a:picLocks noChangeAspect="1"/>
          </p:cNvPicPr>
          <p:nvPr/>
        </p:nvPicPr>
        <p:blipFill>
          <a:blip r:embed="rId2"/>
          <a:stretch>
            <a:fillRect/>
          </a:stretch>
        </p:blipFill>
        <p:spPr>
          <a:xfrm>
            <a:off x="10498850" y="2583611"/>
            <a:ext cx="7563247" cy="4495800"/>
          </a:xfrm>
          <a:prstGeom prst="rect">
            <a:avLst/>
          </a:prstGeom>
        </p:spPr>
      </p:pic>
      <p:sp>
        <p:nvSpPr>
          <p:cNvPr id="11" name="Freeform 38">
            <a:extLst>
              <a:ext uri="{FF2B5EF4-FFF2-40B4-BE49-F238E27FC236}">
                <a16:creationId xmlns:a16="http://schemas.microsoft.com/office/drawing/2014/main" id="{2CB3EBAB-1822-2C69-5C40-36C838E27349}"/>
              </a:ext>
            </a:extLst>
          </p:cNvPr>
          <p:cNvSpPr/>
          <p:nvPr/>
        </p:nvSpPr>
        <p:spPr>
          <a:xfrm>
            <a:off x="15846996" y="8369079"/>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3"/>
            <a:stretch>
              <a:fillRect/>
            </a:stretch>
          </a:blipFill>
        </p:spPr>
        <p:txBody>
          <a:bodyPr/>
          <a:lstStyle/>
          <a:p>
            <a:endParaRPr lang="en-US"/>
          </a:p>
        </p:txBody>
      </p:sp>
      <p:graphicFrame>
        <p:nvGraphicFramePr>
          <p:cNvPr id="2" name="Table 1">
            <a:extLst>
              <a:ext uri="{FF2B5EF4-FFF2-40B4-BE49-F238E27FC236}">
                <a16:creationId xmlns:a16="http://schemas.microsoft.com/office/drawing/2014/main" id="{5CF9727D-FE37-4B25-44FA-BDD865653C6E}"/>
              </a:ext>
            </a:extLst>
          </p:cNvPr>
          <p:cNvGraphicFramePr>
            <a:graphicFrameLocks noGrp="1"/>
          </p:cNvGraphicFramePr>
          <p:nvPr>
            <p:extLst>
              <p:ext uri="{D42A27DB-BD31-4B8C-83A1-F6EECF244321}">
                <p14:modId xmlns:p14="http://schemas.microsoft.com/office/powerpoint/2010/main" val="2187944564"/>
              </p:ext>
            </p:extLst>
          </p:nvPr>
        </p:nvGraphicFramePr>
        <p:xfrm>
          <a:off x="381000" y="2552700"/>
          <a:ext cx="9766027" cy="7507376"/>
        </p:xfrm>
        <a:graphic>
          <a:graphicData uri="http://schemas.openxmlformats.org/drawingml/2006/table">
            <a:tbl>
              <a:tblPr/>
              <a:tblGrid>
                <a:gridCol w="1414804">
                  <a:extLst>
                    <a:ext uri="{9D8B030D-6E8A-4147-A177-3AD203B41FA5}">
                      <a16:colId xmlns:a16="http://schemas.microsoft.com/office/drawing/2014/main" val="1257304762"/>
                    </a:ext>
                  </a:extLst>
                </a:gridCol>
                <a:gridCol w="8351223">
                  <a:extLst>
                    <a:ext uri="{9D8B030D-6E8A-4147-A177-3AD203B41FA5}">
                      <a16:colId xmlns:a16="http://schemas.microsoft.com/office/drawing/2014/main" val="2808758141"/>
                    </a:ext>
                  </a:extLst>
                </a:gridCol>
              </a:tblGrid>
              <a:tr h="2335955">
                <a:tc gridSpan="2">
                  <a:txBody>
                    <a:bodyPr/>
                    <a:lstStyle/>
                    <a:p>
                      <a:pPr algn="ctr">
                        <a:lnSpc>
                          <a:spcPts val="3640"/>
                        </a:lnSpc>
                        <a:defRPr/>
                      </a:pPr>
                      <a:r>
                        <a:rPr lang="en-US" sz="2600" dirty="0">
                          <a:solidFill>
                            <a:srgbClr val="01565C"/>
                          </a:solidFill>
                          <a:latin typeface="Century Gothic Paneuropean Bold"/>
                        </a:rPr>
                        <a:t>Mr. Seale graphs his students’ favorite candy. The class has earned a candy party. All bowls of candy have the same amount to start with. Which two candies are likely to run out first? Use the graph to answer the question. </a:t>
                      </a:r>
                      <a:endParaRPr lang="en-US" sz="1100" dirty="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3640"/>
                        </a:lnSpc>
                        <a:defRPr/>
                      </a:pPr>
                      <a:r>
                        <a:rPr lang="en-US" sz="2600">
                          <a:solidFill>
                            <a:srgbClr val="01565C"/>
                          </a:solidFill>
                          <a:latin typeface="Century Gothic Paneuropean Bold"/>
                        </a:rPr>
                        <a:t>Mr. Seale graphs his students’ favorite candy. The class has earned a candy party. All bowls of candy have the same amount to start with. Which two candies are likely to run out first? Use the graph to answer the question.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2232466322"/>
                  </a:ext>
                </a:extLst>
              </a:tr>
              <a:tr h="1294119">
                <a:tc>
                  <a:txBody>
                    <a:bodyPr/>
                    <a:lstStyle/>
                    <a:p>
                      <a:pPr algn="ctr">
                        <a:lnSpc>
                          <a:spcPts val="5880"/>
                        </a:lnSpc>
                        <a:defRPr/>
                      </a:pPr>
                      <a:r>
                        <a:rPr lang="en-US" sz="4200">
                          <a:solidFill>
                            <a:srgbClr val="01565C"/>
                          </a:solidFill>
                          <a:latin typeface="Century Gothic Paneuropean"/>
                        </a:rPr>
                        <a:t>A</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2167499790"/>
                  </a:ext>
                </a:extLst>
              </a:tr>
              <a:tr h="1292434">
                <a:tc>
                  <a:txBody>
                    <a:bodyPr/>
                    <a:lstStyle/>
                    <a:p>
                      <a:pPr algn="ctr">
                        <a:lnSpc>
                          <a:spcPts val="5880"/>
                        </a:lnSpc>
                        <a:defRPr/>
                      </a:pPr>
                      <a:r>
                        <a:rPr lang="en-US" sz="4200">
                          <a:solidFill>
                            <a:srgbClr val="01565C"/>
                          </a:solidFill>
                          <a:latin typeface="Century Gothic Paneuropean"/>
                        </a:rPr>
                        <a:t>B</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3867158469"/>
                  </a:ext>
                </a:extLst>
              </a:tr>
              <a:tr h="1292434">
                <a:tc>
                  <a:txBody>
                    <a:bodyPr/>
                    <a:lstStyle/>
                    <a:p>
                      <a:pPr algn="ctr">
                        <a:lnSpc>
                          <a:spcPts val="5880"/>
                        </a:lnSpc>
                        <a:defRPr/>
                      </a:pPr>
                      <a:r>
                        <a:rPr lang="en-US" sz="4200">
                          <a:solidFill>
                            <a:srgbClr val="01565C"/>
                          </a:solidFill>
                          <a:latin typeface="Century Gothic Paneuropean"/>
                        </a:rPr>
                        <a:t>C</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720066150"/>
                  </a:ext>
                </a:extLst>
              </a:tr>
              <a:tr h="1292434">
                <a:tc>
                  <a:txBody>
                    <a:bodyPr/>
                    <a:lstStyle/>
                    <a:p>
                      <a:pPr algn="ctr">
                        <a:lnSpc>
                          <a:spcPts val="5880"/>
                        </a:lnSpc>
                        <a:defRPr/>
                      </a:pPr>
                      <a:r>
                        <a:rPr lang="en-US" sz="4200">
                          <a:solidFill>
                            <a:srgbClr val="01565C"/>
                          </a:solidFill>
                          <a:latin typeface="Century Gothic Paneuropean"/>
                        </a:rPr>
                        <a:t>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dirty="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2751481021"/>
                  </a:ext>
                </a:extLst>
              </a:tr>
            </a:tbl>
          </a:graphicData>
        </a:graphic>
      </p:graphicFrame>
      <p:sp>
        <p:nvSpPr>
          <p:cNvPr id="4" name="TextBox 3">
            <a:extLst>
              <a:ext uri="{FF2B5EF4-FFF2-40B4-BE49-F238E27FC236}">
                <a16:creationId xmlns:a16="http://schemas.microsoft.com/office/drawing/2014/main" id="{39A92268-A7D1-A5FC-1FF3-9C3D47E8E08D}"/>
              </a:ext>
            </a:extLst>
          </p:cNvPr>
          <p:cNvSpPr txBox="1"/>
          <p:nvPr/>
        </p:nvSpPr>
        <p:spPr>
          <a:xfrm>
            <a:off x="740332" y="1263032"/>
            <a:ext cx="17321765" cy="1138517"/>
          </a:xfrm>
          <a:prstGeom prst="rect">
            <a:avLst/>
          </a:prstGeom>
        </p:spPr>
        <p:txBody>
          <a:bodyPr lIns="0" tIns="0" rIns="0" bIns="0" rtlCol="0" anchor="t">
            <a:spAutoFit/>
          </a:bodyPr>
          <a:lstStyle/>
          <a:p>
            <a:pPr algn="ctr">
              <a:spcBef>
                <a:spcPct val="0"/>
              </a:spcBef>
            </a:pPr>
            <a:r>
              <a:rPr lang="en-US" sz="3699" dirty="0">
                <a:solidFill>
                  <a:srgbClr val="D6EFFF"/>
                </a:solidFill>
                <a:latin typeface="Century Gothic" panose="020B0502020202020204" pitchFamily="34" charset="0"/>
              </a:rPr>
              <a:t>Use these top three mistakes to write a multiple-choice question. Be sure to also include the correct response. </a:t>
            </a:r>
          </a:p>
        </p:txBody>
      </p:sp>
    </p:spTree>
    <p:extLst>
      <p:ext uri="{BB962C8B-B14F-4D97-AF65-F5344CB8AC3E}">
        <p14:creationId xmlns:p14="http://schemas.microsoft.com/office/powerpoint/2010/main" val="136968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10668000" y="4309657"/>
            <a:ext cx="6871637" cy="5147481"/>
          </a:xfrm>
          <a:custGeom>
            <a:avLst/>
            <a:gdLst/>
            <a:ahLst/>
            <a:cxnLst/>
            <a:rect l="l" t="t" r="r" b="b"/>
            <a:pathLst>
              <a:path w="6871637" h="5147481">
                <a:moveTo>
                  <a:pt x="0" y="0"/>
                </a:moveTo>
                <a:lnTo>
                  <a:pt x="6871637" y="0"/>
                </a:lnTo>
                <a:lnTo>
                  <a:pt x="6871637" y="5147481"/>
                </a:lnTo>
                <a:lnTo>
                  <a:pt x="0" y="5147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52400" y="376953"/>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5 </a:t>
            </a:r>
          </a:p>
        </p:txBody>
      </p:sp>
      <p:sp>
        <p:nvSpPr>
          <p:cNvPr id="4" name="TextBox 4"/>
          <p:cNvSpPr txBox="1"/>
          <p:nvPr/>
        </p:nvSpPr>
        <p:spPr>
          <a:xfrm>
            <a:off x="762000" y="1304258"/>
            <a:ext cx="14953566" cy="1692515"/>
          </a:xfrm>
          <a:prstGeom prst="rect">
            <a:avLst/>
          </a:prstGeom>
        </p:spPr>
        <p:txBody>
          <a:bodyPr wrap="square" lIns="0" tIns="0" rIns="0" bIns="0" rtlCol="0" anchor="t">
            <a:spAutoFit/>
          </a:bodyPr>
          <a:lstStyle/>
          <a:p>
            <a:pPr algn="ctr">
              <a:spcBef>
                <a:spcPct val="0"/>
              </a:spcBef>
            </a:pPr>
            <a:r>
              <a:rPr lang="en-US" sz="5499" dirty="0">
                <a:solidFill>
                  <a:srgbClr val="D6EFFF"/>
                </a:solidFill>
                <a:latin typeface="Century Gothic" panose="020B0502020202020204" pitchFamily="34" charset="0"/>
              </a:rPr>
              <a:t>The school building is 36 feet high. What is the height of the building in yards?  </a:t>
            </a:r>
          </a:p>
        </p:txBody>
      </p:sp>
      <p:graphicFrame>
        <p:nvGraphicFramePr>
          <p:cNvPr id="5" name="Table 5"/>
          <p:cNvGraphicFramePr>
            <a:graphicFrameLocks noGrp="1"/>
          </p:cNvGraphicFramePr>
          <p:nvPr/>
        </p:nvGraphicFramePr>
        <p:xfrm>
          <a:off x="365630" y="3452098"/>
          <a:ext cx="9720230" cy="6457949"/>
        </p:xfrm>
        <a:graphic>
          <a:graphicData uri="http://schemas.openxmlformats.org/drawingml/2006/table">
            <a:tbl>
              <a:tblPr/>
              <a:tblGrid>
                <a:gridCol w="1390795">
                  <a:extLst>
                    <a:ext uri="{9D8B030D-6E8A-4147-A177-3AD203B41FA5}">
                      <a16:colId xmlns:a16="http://schemas.microsoft.com/office/drawing/2014/main" val="20000"/>
                    </a:ext>
                  </a:extLst>
                </a:gridCol>
                <a:gridCol w="8329435">
                  <a:extLst>
                    <a:ext uri="{9D8B030D-6E8A-4147-A177-3AD203B41FA5}">
                      <a16:colId xmlns:a16="http://schemas.microsoft.com/office/drawing/2014/main" val="20001"/>
                    </a:ext>
                  </a:extLst>
                </a:gridCol>
              </a:tblGrid>
              <a:tr h="2577431">
                <a:tc gridSpan="2">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3506">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506">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506">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6" name="Freeform 6"/>
          <p:cNvSpPr/>
          <p:nvPr/>
        </p:nvSpPr>
        <p:spPr>
          <a:xfrm>
            <a:off x="15715566" y="719"/>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10820400" y="4305300"/>
            <a:ext cx="6871637" cy="5147481"/>
          </a:xfrm>
          <a:custGeom>
            <a:avLst/>
            <a:gdLst/>
            <a:ahLst/>
            <a:cxnLst/>
            <a:rect l="l" t="t" r="r" b="b"/>
            <a:pathLst>
              <a:path w="6871637" h="5147481">
                <a:moveTo>
                  <a:pt x="0" y="0"/>
                </a:moveTo>
                <a:lnTo>
                  <a:pt x="6871637" y="0"/>
                </a:lnTo>
                <a:lnTo>
                  <a:pt x="6871637" y="5147481"/>
                </a:lnTo>
                <a:lnTo>
                  <a:pt x="0" y="5147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52400" y="268697"/>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5 </a:t>
            </a:r>
          </a:p>
        </p:txBody>
      </p:sp>
      <p:sp>
        <p:nvSpPr>
          <p:cNvPr id="4" name="TextBox 4"/>
          <p:cNvSpPr txBox="1"/>
          <p:nvPr/>
        </p:nvSpPr>
        <p:spPr>
          <a:xfrm>
            <a:off x="914400" y="1591371"/>
            <a:ext cx="16999182" cy="1507849"/>
          </a:xfrm>
          <a:prstGeom prst="rect">
            <a:avLst/>
          </a:prstGeom>
        </p:spPr>
        <p:txBody>
          <a:bodyPr lIns="0" tIns="0" rIns="0" bIns="0" rtlCol="0" anchor="t">
            <a:spAutoFit/>
          </a:bodyPr>
          <a:lstStyle/>
          <a:p>
            <a:pPr algn="ctr">
              <a:spcBef>
                <a:spcPct val="0"/>
              </a:spcBef>
            </a:pPr>
            <a:r>
              <a:rPr lang="en-US" sz="4899" dirty="0">
                <a:solidFill>
                  <a:srgbClr val="D6EFFF"/>
                </a:solidFill>
                <a:latin typeface="Century Gothic" panose="020B0502020202020204" pitchFamily="34" charset="0"/>
              </a:rPr>
              <a:t>Use these top three mistakes to write a multiple-choice question. Be sure to also include the correct response. </a:t>
            </a:r>
          </a:p>
        </p:txBody>
      </p:sp>
      <p:graphicFrame>
        <p:nvGraphicFramePr>
          <p:cNvPr id="5" name="Table 5"/>
          <p:cNvGraphicFramePr>
            <a:graphicFrameLocks noGrp="1"/>
          </p:cNvGraphicFramePr>
          <p:nvPr/>
        </p:nvGraphicFramePr>
        <p:xfrm>
          <a:off x="374980" y="3418857"/>
          <a:ext cx="9766027" cy="6592976"/>
        </p:xfrm>
        <a:graphic>
          <a:graphicData uri="http://schemas.openxmlformats.org/drawingml/2006/table">
            <a:tbl>
              <a:tblPr/>
              <a:tblGrid>
                <a:gridCol w="1414804">
                  <a:extLst>
                    <a:ext uri="{9D8B030D-6E8A-4147-A177-3AD203B41FA5}">
                      <a16:colId xmlns:a16="http://schemas.microsoft.com/office/drawing/2014/main" val="20000"/>
                    </a:ext>
                  </a:extLst>
                </a:gridCol>
                <a:gridCol w="8351223">
                  <a:extLst>
                    <a:ext uri="{9D8B030D-6E8A-4147-A177-3AD203B41FA5}">
                      <a16:colId xmlns:a16="http://schemas.microsoft.com/office/drawing/2014/main" val="20001"/>
                    </a:ext>
                  </a:extLst>
                </a:gridCol>
              </a:tblGrid>
              <a:tr h="1417894">
                <a:tc gridSpan="2">
                  <a:txBody>
                    <a:bodyPr/>
                    <a:lstStyle/>
                    <a:p>
                      <a:pPr algn="ctr">
                        <a:lnSpc>
                          <a:spcPts val="3640"/>
                        </a:lnSpc>
                        <a:defRPr/>
                      </a:pPr>
                      <a:r>
                        <a:rPr lang="en-US" sz="2600">
                          <a:solidFill>
                            <a:srgbClr val="01565C"/>
                          </a:solidFill>
                          <a:latin typeface="Century Gothic Paneuropean Bold"/>
                        </a:rPr>
                        <a:t>The school building is 36 feet high. What is the height of the building in yards?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3640"/>
                        </a:lnSpc>
                        <a:defRPr/>
                      </a:pPr>
                      <a:r>
                        <a:rPr lang="en-US" sz="2600">
                          <a:solidFill>
                            <a:srgbClr val="01565C"/>
                          </a:solidFill>
                          <a:latin typeface="Century Gothic Paneuropean Bold"/>
                        </a:rPr>
                        <a:t>The school building is 36 feet high. What is the height of the building in yards?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5035">
                <a:tc>
                  <a:txBody>
                    <a:bodyPr/>
                    <a:lstStyle/>
                    <a:p>
                      <a:pPr algn="ctr">
                        <a:lnSpc>
                          <a:spcPts val="5880"/>
                        </a:lnSpc>
                        <a:defRPr/>
                      </a:pPr>
                      <a:r>
                        <a:rPr lang="en-US" sz="4200">
                          <a:solidFill>
                            <a:srgbClr val="01565C"/>
                          </a:solidFill>
                          <a:latin typeface="Century Gothic Paneuropean"/>
                        </a:rPr>
                        <a:t>A</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349">
                <a:tc>
                  <a:txBody>
                    <a:bodyPr/>
                    <a:lstStyle/>
                    <a:p>
                      <a:pPr algn="ctr">
                        <a:lnSpc>
                          <a:spcPts val="5880"/>
                        </a:lnSpc>
                        <a:defRPr/>
                      </a:pPr>
                      <a:r>
                        <a:rPr lang="en-US" sz="4200">
                          <a:solidFill>
                            <a:srgbClr val="01565C"/>
                          </a:solidFill>
                          <a:latin typeface="Century Gothic Paneuropean"/>
                        </a:rPr>
                        <a:t>B</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349">
                <a:tc>
                  <a:txBody>
                    <a:bodyPr/>
                    <a:lstStyle/>
                    <a:p>
                      <a:pPr algn="ctr">
                        <a:lnSpc>
                          <a:spcPts val="5880"/>
                        </a:lnSpc>
                        <a:defRPr/>
                      </a:pPr>
                      <a:r>
                        <a:rPr lang="en-US" sz="4200">
                          <a:solidFill>
                            <a:srgbClr val="01565C"/>
                          </a:solidFill>
                          <a:latin typeface="Century Gothic Paneuropean"/>
                        </a:rPr>
                        <a:t>C</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r h="1293349">
                <a:tc>
                  <a:txBody>
                    <a:bodyPr/>
                    <a:lstStyle/>
                    <a:p>
                      <a:pPr algn="ctr">
                        <a:lnSpc>
                          <a:spcPts val="5880"/>
                        </a:lnSpc>
                        <a:defRPr/>
                      </a:pPr>
                      <a:r>
                        <a:rPr lang="en-US" sz="4200">
                          <a:solidFill>
                            <a:srgbClr val="01565C"/>
                          </a:solidFill>
                          <a:latin typeface="Century Gothic Paneuropean"/>
                        </a:rPr>
                        <a:t>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4"/>
                  </a:ext>
                </a:extLst>
              </a:tr>
            </a:tbl>
          </a:graphicData>
        </a:graphic>
      </p:graphicFrame>
      <p:sp>
        <p:nvSpPr>
          <p:cNvPr id="6" name="Freeform 6"/>
          <p:cNvSpPr/>
          <p:nvPr/>
        </p:nvSpPr>
        <p:spPr>
          <a:xfrm>
            <a:off x="15936314" y="-93909"/>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12725400" y="3848100"/>
            <a:ext cx="4800600" cy="5867400"/>
          </a:xfrm>
          <a:custGeom>
            <a:avLst/>
            <a:gdLst/>
            <a:ahLst/>
            <a:cxnLst/>
            <a:rect l="l" t="t" r="r" b="b"/>
            <a:pathLst>
              <a:path w="3621024" h="4114800">
                <a:moveTo>
                  <a:pt x="0" y="0"/>
                </a:moveTo>
                <a:lnTo>
                  <a:pt x="3621024" y="0"/>
                </a:lnTo>
                <a:lnTo>
                  <a:pt x="36210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52400" y="118745"/>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6 </a:t>
            </a:r>
          </a:p>
        </p:txBody>
      </p:sp>
      <p:sp>
        <p:nvSpPr>
          <p:cNvPr id="4" name="TextBox 4"/>
          <p:cNvSpPr txBox="1"/>
          <p:nvPr/>
        </p:nvSpPr>
        <p:spPr>
          <a:xfrm>
            <a:off x="2264802" y="1304258"/>
            <a:ext cx="13450764" cy="1692515"/>
          </a:xfrm>
          <a:prstGeom prst="rect">
            <a:avLst/>
          </a:prstGeom>
        </p:spPr>
        <p:txBody>
          <a:bodyPr lIns="0" tIns="0" rIns="0" bIns="0" rtlCol="0" anchor="t">
            <a:spAutoFit/>
          </a:bodyPr>
          <a:lstStyle/>
          <a:p>
            <a:pPr algn="ctr">
              <a:spcBef>
                <a:spcPct val="0"/>
              </a:spcBef>
            </a:pPr>
            <a:r>
              <a:rPr lang="en-US" sz="5499" dirty="0">
                <a:solidFill>
                  <a:srgbClr val="D6EFFF"/>
                </a:solidFill>
                <a:latin typeface="Century Gothic" panose="020B0502020202020204" pitchFamily="34" charset="0"/>
              </a:rPr>
              <a:t>Which number correctly completes the subtraction sentence 5.0 – 3.25 = _____? </a:t>
            </a:r>
          </a:p>
        </p:txBody>
      </p:sp>
      <p:graphicFrame>
        <p:nvGraphicFramePr>
          <p:cNvPr id="5" name="Table 5"/>
          <p:cNvGraphicFramePr>
            <a:graphicFrameLocks noGrp="1"/>
          </p:cNvGraphicFramePr>
          <p:nvPr/>
        </p:nvGraphicFramePr>
        <p:xfrm>
          <a:off x="2311959" y="3452098"/>
          <a:ext cx="9720230" cy="6457949"/>
        </p:xfrm>
        <a:graphic>
          <a:graphicData uri="http://schemas.openxmlformats.org/drawingml/2006/table">
            <a:tbl>
              <a:tblPr/>
              <a:tblGrid>
                <a:gridCol w="1390795">
                  <a:extLst>
                    <a:ext uri="{9D8B030D-6E8A-4147-A177-3AD203B41FA5}">
                      <a16:colId xmlns:a16="http://schemas.microsoft.com/office/drawing/2014/main" val="20000"/>
                    </a:ext>
                  </a:extLst>
                </a:gridCol>
                <a:gridCol w="8329435">
                  <a:extLst>
                    <a:ext uri="{9D8B030D-6E8A-4147-A177-3AD203B41FA5}">
                      <a16:colId xmlns:a16="http://schemas.microsoft.com/office/drawing/2014/main" val="20001"/>
                    </a:ext>
                  </a:extLst>
                </a:gridCol>
              </a:tblGrid>
              <a:tr h="2577431">
                <a:tc gridSpan="2">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3506">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506">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506">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6" name="Freeform 6"/>
          <p:cNvSpPr/>
          <p:nvPr/>
        </p:nvSpPr>
        <p:spPr>
          <a:xfrm>
            <a:off x="15884556" y="13658"/>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11430000" y="3416700"/>
            <a:ext cx="5791200" cy="6402674"/>
          </a:xfrm>
          <a:custGeom>
            <a:avLst/>
            <a:gdLst/>
            <a:ahLst/>
            <a:cxnLst/>
            <a:rect l="l" t="t" r="r" b="b"/>
            <a:pathLst>
              <a:path w="3621024" h="4114800">
                <a:moveTo>
                  <a:pt x="0" y="0"/>
                </a:moveTo>
                <a:lnTo>
                  <a:pt x="3621024" y="0"/>
                </a:lnTo>
                <a:lnTo>
                  <a:pt x="362102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52400" y="275167"/>
            <a:ext cx="70196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6 </a:t>
            </a:r>
          </a:p>
        </p:txBody>
      </p:sp>
      <p:sp>
        <p:nvSpPr>
          <p:cNvPr id="4" name="TextBox 4"/>
          <p:cNvSpPr txBox="1"/>
          <p:nvPr/>
        </p:nvSpPr>
        <p:spPr>
          <a:xfrm>
            <a:off x="1028700" y="1323308"/>
            <a:ext cx="15853129" cy="1353960"/>
          </a:xfrm>
          <a:prstGeom prst="rect">
            <a:avLst/>
          </a:prstGeom>
        </p:spPr>
        <p:txBody>
          <a:bodyPr lIns="0" tIns="0" rIns="0" bIns="0" rtlCol="0" anchor="t">
            <a:spAutoFit/>
          </a:bodyPr>
          <a:lstStyle/>
          <a:p>
            <a:pPr algn="ctr">
              <a:spcBef>
                <a:spcPct val="0"/>
              </a:spcBef>
            </a:pPr>
            <a:r>
              <a:rPr lang="en-US" sz="4399" dirty="0">
                <a:solidFill>
                  <a:srgbClr val="D6EFFF"/>
                </a:solidFill>
                <a:latin typeface="Century Gothic" panose="020B0502020202020204" pitchFamily="34" charset="0"/>
              </a:rPr>
              <a:t>Use these top three mistakes to write a multiple-choice question. Be sure to also include the correct response. </a:t>
            </a:r>
          </a:p>
        </p:txBody>
      </p:sp>
      <p:graphicFrame>
        <p:nvGraphicFramePr>
          <p:cNvPr id="5" name="Table 5"/>
          <p:cNvGraphicFramePr>
            <a:graphicFrameLocks noGrp="1"/>
          </p:cNvGraphicFramePr>
          <p:nvPr/>
        </p:nvGraphicFramePr>
        <p:xfrm>
          <a:off x="374980" y="3418857"/>
          <a:ext cx="9766027" cy="6592976"/>
        </p:xfrm>
        <a:graphic>
          <a:graphicData uri="http://schemas.openxmlformats.org/drawingml/2006/table">
            <a:tbl>
              <a:tblPr/>
              <a:tblGrid>
                <a:gridCol w="1414804">
                  <a:extLst>
                    <a:ext uri="{9D8B030D-6E8A-4147-A177-3AD203B41FA5}">
                      <a16:colId xmlns:a16="http://schemas.microsoft.com/office/drawing/2014/main" val="20000"/>
                    </a:ext>
                  </a:extLst>
                </a:gridCol>
                <a:gridCol w="8351223">
                  <a:extLst>
                    <a:ext uri="{9D8B030D-6E8A-4147-A177-3AD203B41FA5}">
                      <a16:colId xmlns:a16="http://schemas.microsoft.com/office/drawing/2014/main" val="20001"/>
                    </a:ext>
                  </a:extLst>
                </a:gridCol>
              </a:tblGrid>
              <a:tr h="1417894">
                <a:tc gridSpan="2">
                  <a:txBody>
                    <a:bodyPr/>
                    <a:lstStyle/>
                    <a:p>
                      <a:pPr algn="ctr">
                        <a:lnSpc>
                          <a:spcPts val="3640"/>
                        </a:lnSpc>
                        <a:defRPr/>
                      </a:pPr>
                      <a:r>
                        <a:rPr lang="en-US" sz="2600">
                          <a:solidFill>
                            <a:srgbClr val="01565C"/>
                          </a:solidFill>
                          <a:latin typeface="Century Gothic Paneuropean Bold"/>
                        </a:rPr>
                        <a:t>Which number correctly completes the subtraction sentence 5.0 – 3.25 = _____?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3640"/>
                        </a:lnSpc>
                        <a:defRPr/>
                      </a:pPr>
                      <a:r>
                        <a:rPr lang="en-US" sz="2600">
                          <a:solidFill>
                            <a:srgbClr val="01565C"/>
                          </a:solidFill>
                          <a:latin typeface="Century Gothic Paneuropean Bold"/>
                        </a:rPr>
                        <a:t>Which number correctly completes the subtraction sentence 5.0 – 3.25 = _____?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5035">
                <a:tc>
                  <a:txBody>
                    <a:bodyPr/>
                    <a:lstStyle/>
                    <a:p>
                      <a:pPr algn="ctr">
                        <a:lnSpc>
                          <a:spcPts val="5880"/>
                        </a:lnSpc>
                        <a:defRPr/>
                      </a:pPr>
                      <a:r>
                        <a:rPr lang="en-US" sz="4200">
                          <a:solidFill>
                            <a:srgbClr val="01565C"/>
                          </a:solidFill>
                          <a:latin typeface="Century Gothic Paneuropean"/>
                        </a:rPr>
                        <a:t>A</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349">
                <a:tc>
                  <a:txBody>
                    <a:bodyPr/>
                    <a:lstStyle/>
                    <a:p>
                      <a:pPr algn="ctr">
                        <a:lnSpc>
                          <a:spcPts val="5880"/>
                        </a:lnSpc>
                        <a:defRPr/>
                      </a:pPr>
                      <a:r>
                        <a:rPr lang="en-US" sz="4200">
                          <a:solidFill>
                            <a:srgbClr val="01565C"/>
                          </a:solidFill>
                          <a:latin typeface="Century Gothic Paneuropean"/>
                        </a:rPr>
                        <a:t>B</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349">
                <a:tc>
                  <a:txBody>
                    <a:bodyPr/>
                    <a:lstStyle/>
                    <a:p>
                      <a:pPr algn="ctr">
                        <a:lnSpc>
                          <a:spcPts val="5880"/>
                        </a:lnSpc>
                        <a:defRPr/>
                      </a:pPr>
                      <a:r>
                        <a:rPr lang="en-US" sz="4200">
                          <a:solidFill>
                            <a:srgbClr val="01565C"/>
                          </a:solidFill>
                          <a:latin typeface="Century Gothic Paneuropean"/>
                        </a:rPr>
                        <a:t>C</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r h="1293349">
                <a:tc>
                  <a:txBody>
                    <a:bodyPr/>
                    <a:lstStyle/>
                    <a:p>
                      <a:pPr algn="ctr">
                        <a:lnSpc>
                          <a:spcPts val="5880"/>
                        </a:lnSpc>
                        <a:defRPr/>
                      </a:pPr>
                      <a:r>
                        <a:rPr lang="en-US" sz="4200">
                          <a:solidFill>
                            <a:srgbClr val="01565C"/>
                          </a:solidFill>
                          <a:latin typeface="Century Gothic Paneuropean"/>
                        </a:rPr>
                        <a:t>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4"/>
                  </a:ext>
                </a:extLst>
              </a:tr>
            </a:tbl>
          </a:graphicData>
        </a:graphic>
      </p:graphicFrame>
      <p:sp>
        <p:nvSpPr>
          <p:cNvPr id="6" name="Freeform 6"/>
          <p:cNvSpPr/>
          <p:nvPr/>
        </p:nvSpPr>
        <p:spPr>
          <a:xfrm>
            <a:off x="16072899" y="-59062"/>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05182" y="4705350"/>
          <a:ext cx="17477637" cy="5534024"/>
        </p:xfrm>
        <a:graphic>
          <a:graphicData uri="http://schemas.openxmlformats.org/drawingml/2006/table">
            <a:tbl>
              <a:tblPr/>
              <a:tblGrid>
                <a:gridCol w="2772034">
                  <a:extLst>
                    <a:ext uri="{9D8B030D-6E8A-4147-A177-3AD203B41FA5}">
                      <a16:colId xmlns:a16="http://schemas.microsoft.com/office/drawing/2014/main" val="20000"/>
                    </a:ext>
                  </a:extLst>
                </a:gridCol>
                <a:gridCol w="14705603">
                  <a:extLst>
                    <a:ext uri="{9D8B030D-6E8A-4147-A177-3AD203B41FA5}">
                      <a16:colId xmlns:a16="http://schemas.microsoft.com/office/drawing/2014/main" val="20001"/>
                    </a:ext>
                  </a:extLst>
                </a:gridCol>
              </a:tblGrid>
              <a:tr h="1649657">
                <a:tc gridSpan="2">
                  <a:txBody>
                    <a:bodyPr/>
                    <a:lstStyle/>
                    <a:p>
                      <a:pPr algn="ctr">
                        <a:lnSpc>
                          <a:spcPts val="4480"/>
                        </a:lnSpc>
                        <a:defRPr/>
                      </a:pPr>
                      <a:r>
                        <a:rPr lang="en-US" sz="3200">
                          <a:solidFill>
                            <a:srgbClr val="01565C"/>
                          </a:solidFill>
                          <a:latin typeface="Century Gothic Paneuropean Bold"/>
                        </a:rPr>
                        <a:t>What are the top 3 ways thinking like a test maker helps you take a standardized test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480"/>
                        </a:lnSpc>
                        <a:defRPr/>
                      </a:pPr>
                      <a:r>
                        <a:rPr lang="en-US" sz="3200">
                          <a:solidFill>
                            <a:srgbClr val="01565C"/>
                          </a:solidFill>
                          <a:latin typeface="Century Gothic Paneuropean Bold"/>
                        </a:rPr>
                        <a:t>What are the top 3 ways thinking like a test maker helps you take a standardized test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4789">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4789">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4789">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3" name="Freeform 3"/>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2"/>
            <a:stretch>
              <a:fillRect/>
            </a:stretch>
          </a:blipFill>
        </p:spPr>
        <p:txBody>
          <a:bodyPr/>
          <a:lstStyle/>
          <a:p>
            <a:endParaRPr lang="en-US"/>
          </a:p>
        </p:txBody>
      </p:sp>
      <p:sp>
        <p:nvSpPr>
          <p:cNvPr id="4" name="Freeform 4"/>
          <p:cNvSpPr/>
          <p:nvPr/>
        </p:nvSpPr>
        <p:spPr>
          <a:xfrm>
            <a:off x="6866446" y="455804"/>
            <a:ext cx="3893630" cy="4114800"/>
          </a:xfrm>
          <a:custGeom>
            <a:avLst/>
            <a:gdLst/>
            <a:ahLst/>
            <a:cxnLst/>
            <a:rect l="l" t="t" r="r" b="b"/>
            <a:pathLst>
              <a:path w="3893630" h="4114800">
                <a:moveTo>
                  <a:pt x="0" y="0"/>
                </a:moveTo>
                <a:lnTo>
                  <a:pt x="3893629" y="0"/>
                </a:lnTo>
                <a:lnTo>
                  <a:pt x="389362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993812">
            <a:off x="2983569" y="133072"/>
            <a:ext cx="3808435" cy="4114800"/>
          </a:xfrm>
          <a:custGeom>
            <a:avLst/>
            <a:gdLst/>
            <a:ahLst/>
            <a:cxnLst/>
            <a:rect l="l" t="t" r="r" b="b"/>
            <a:pathLst>
              <a:path w="3808435" h="4114800">
                <a:moveTo>
                  <a:pt x="0" y="0"/>
                </a:moveTo>
                <a:lnTo>
                  <a:pt x="3808435" y="0"/>
                </a:lnTo>
                <a:lnTo>
                  <a:pt x="38084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280034" flipV="1">
            <a:off x="10688895" y="191281"/>
            <a:ext cx="3610021" cy="4114800"/>
          </a:xfrm>
          <a:custGeom>
            <a:avLst/>
            <a:gdLst/>
            <a:ahLst/>
            <a:cxnLst/>
            <a:rect l="l" t="t" r="r" b="b"/>
            <a:pathLst>
              <a:path w="3610021" h="4114800">
                <a:moveTo>
                  <a:pt x="0" y="4114800"/>
                </a:moveTo>
                <a:lnTo>
                  <a:pt x="3610020" y="4114800"/>
                </a:lnTo>
                <a:lnTo>
                  <a:pt x="3610020" y="0"/>
                </a:lnTo>
                <a:lnTo>
                  <a:pt x="0" y="0"/>
                </a:lnTo>
                <a:lnTo>
                  <a:pt x="0" y="411480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162525">
            <a:off x="855737" y="1161772"/>
            <a:ext cx="1981013" cy="2057400"/>
          </a:xfrm>
          <a:custGeom>
            <a:avLst/>
            <a:gdLst/>
            <a:ahLst/>
            <a:cxnLst/>
            <a:rect l="l" t="t" r="r" b="b"/>
            <a:pathLst>
              <a:path w="1981013" h="2057400">
                <a:moveTo>
                  <a:pt x="0" y="0"/>
                </a:moveTo>
                <a:lnTo>
                  <a:pt x="1981014" y="0"/>
                </a:lnTo>
                <a:lnTo>
                  <a:pt x="1981014"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2258898" flipH="1">
            <a:off x="14507014" y="1909711"/>
            <a:ext cx="1981013" cy="2057400"/>
          </a:xfrm>
          <a:custGeom>
            <a:avLst/>
            <a:gdLst/>
            <a:ahLst/>
            <a:cxnLst/>
            <a:rect l="l" t="t" r="r" b="b"/>
            <a:pathLst>
              <a:path w="1981013" h="2057400">
                <a:moveTo>
                  <a:pt x="1981013" y="0"/>
                </a:moveTo>
                <a:lnTo>
                  <a:pt x="0" y="0"/>
                </a:lnTo>
                <a:lnTo>
                  <a:pt x="0" y="2057400"/>
                </a:lnTo>
                <a:lnTo>
                  <a:pt x="1981013" y="2057400"/>
                </a:lnTo>
                <a:lnTo>
                  <a:pt x="198101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709927" y="2576381"/>
            <a:ext cx="3142937" cy="7351900"/>
          </a:xfrm>
          <a:custGeom>
            <a:avLst/>
            <a:gdLst/>
            <a:ahLst/>
            <a:cxnLst/>
            <a:rect l="l" t="t" r="r" b="b"/>
            <a:pathLst>
              <a:path w="3142937" h="7351900">
                <a:moveTo>
                  <a:pt x="0" y="0"/>
                </a:moveTo>
                <a:lnTo>
                  <a:pt x="3142937" y="0"/>
                </a:lnTo>
                <a:lnTo>
                  <a:pt x="3142937" y="7351900"/>
                </a:lnTo>
                <a:lnTo>
                  <a:pt x="0" y="7351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4175199" y="1562526"/>
            <a:ext cx="13628864" cy="7164789"/>
          </a:xfrm>
          <a:custGeom>
            <a:avLst/>
            <a:gdLst/>
            <a:ahLst/>
            <a:cxnLst/>
            <a:rect l="l" t="t" r="r" b="b"/>
            <a:pathLst>
              <a:path w="13628864" h="7164789">
                <a:moveTo>
                  <a:pt x="0" y="0"/>
                </a:moveTo>
                <a:lnTo>
                  <a:pt x="13628863" y="0"/>
                </a:lnTo>
                <a:lnTo>
                  <a:pt x="13628863" y="7164789"/>
                </a:lnTo>
                <a:lnTo>
                  <a:pt x="0" y="7164789"/>
                </a:lnTo>
                <a:lnTo>
                  <a:pt x="0" y="0"/>
                </a:lnTo>
                <a:close/>
              </a:path>
            </a:pathLst>
          </a:custGeom>
          <a:blipFill>
            <a:blip r:embed="rId4"/>
            <a:stretch>
              <a:fillRect l="-1793" r="-17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4757238" y="2300120"/>
            <a:ext cx="12502062" cy="553882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Family Feud is a game show. Two families compete. The host asks a survey question that was asked to a group of 100 people, such as, “Name the hour that you get up on Sunday mornings.”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9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Contestants must guess the most popular response. The game continues until one family has guessed all the answers on the board, or until time runs out.  </a:t>
            </a:r>
          </a:p>
        </p:txBody>
      </p:sp>
      <p:sp>
        <p:nvSpPr>
          <p:cNvPr id="5" name="Freeform 5"/>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3615300" y="7216766"/>
            <a:ext cx="3072539" cy="2711515"/>
          </a:xfrm>
          <a:custGeom>
            <a:avLst/>
            <a:gdLst/>
            <a:ahLst/>
            <a:cxnLst/>
            <a:rect l="l" t="t" r="r" b="b"/>
            <a:pathLst>
              <a:path w="3072539" h="2711515">
                <a:moveTo>
                  <a:pt x="0" y="0"/>
                </a:moveTo>
                <a:lnTo>
                  <a:pt x="3072538" y="0"/>
                </a:lnTo>
                <a:lnTo>
                  <a:pt x="3072538" y="2711515"/>
                </a:lnTo>
                <a:lnTo>
                  <a:pt x="0" y="2711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914400" y="480925"/>
            <a:ext cx="4991844" cy="909955"/>
          </a:xfrm>
          <a:prstGeom prst="rect">
            <a:avLst/>
          </a:prstGeom>
        </p:spPr>
        <p:txBody>
          <a:bodyPr lIns="0" tIns="0" rIns="0" bIns="0" rtlCol="0" anchor="t">
            <a:spAutoFit/>
          </a:bodyPr>
          <a:lstStyle/>
          <a:p>
            <a:pPr marL="0" marR="0" lvl="0" indent="0" algn="ctr" defTabSz="914400" rtl="0" eaLnBrk="1" fontAlgn="auto" latinLnBrk="0" hangingPunct="1">
              <a:lnSpc>
                <a:spcPts val="7039"/>
              </a:lnSpc>
              <a:spcBef>
                <a:spcPct val="0"/>
              </a:spcBef>
              <a:spcAft>
                <a:spcPts val="0"/>
              </a:spcAft>
              <a:buClrTx/>
              <a:buSzTx/>
              <a:buFontTx/>
              <a:buNone/>
              <a:tabLst/>
              <a:defRPr/>
            </a:pPr>
            <a:r>
              <a:rPr kumimoji="0" lang="en-US" sz="6399" b="0" i="0" u="none" strike="noStrike" kern="1200" cap="none" spc="63" normalizeH="0" baseline="0" noProof="0" dirty="0">
                <a:ln>
                  <a:noFill/>
                </a:ln>
                <a:solidFill>
                  <a:srgbClr val="CC4C15"/>
                </a:solidFill>
                <a:effectLst/>
                <a:uLnTx/>
                <a:uFillTx/>
                <a:latin typeface="Century Gothic Paneuropean Bold"/>
                <a:ea typeface="+mn-ea"/>
                <a:cs typeface="+mn-cs"/>
              </a:rPr>
              <a:t>thinkStarter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557232" y="1434223"/>
            <a:ext cx="16230600" cy="2478677"/>
          </a:xfrm>
          <a:custGeom>
            <a:avLst/>
            <a:gdLst/>
            <a:ahLst/>
            <a:cxnLst/>
            <a:rect l="l" t="t" r="r" b="b"/>
            <a:pathLst>
              <a:path w="16230600" h="2478677">
                <a:moveTo>
                  <a:pt x="0" y="0"/>
                </a:moveTo>
                <a:lnTo>
                  <a:pt x="16230600" y="0"/>
                </a:lnTo>
                <a:lnTo>
                  <a:pt x="16230600" y="2478677"/>
                </a:lnTo>
                <a:lnTo>
                  <a:pt x="0" y="2478677"/>
                </a:lnTo>
                <a:lnTo>
                  <a:pt x="0" y="0"/>
                </a:lnTo>
                <a:close/>
              </a:path>
            </a:pathLst>
          </a:custGeom>
          <a:blipFill>
            <a:blip r:embed="rId2"/>
            <a:stretch>
              <a:fillRect b="-215126"/>
            </a:stretch>
          </a:blipFill>
        </p:spPr>
        <p:txBody>
          <a:bodyPr/>
          <a:lstStyle/>
          <a:p>
            <a:endParaRPr lang="en-US"/>
          </a:p>
        </p:txBody>
      </p:sp>
      <p:sp>
        <p:nvSpPr>
          <p:cNvPr id="3" name="Freeform 3"/>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3"/>
            <a:stretch>
              <a:fillRect/>
            </a:stretch>
          </a:blipFill>
        </p:spPr>
        <p:txBody>
          <a:bodyPr/>
          <a:lstStyle/>
          <a:p>
            <a:endParaRPr lang="en-US"/>
          </a:p>
        </p:txBody>
      </p:sp>
      <p:graphicFrame>
        <p:nvGraphicFramePr>
          <p:cNvPr id="4" name="Table 4"/>
          <p:cNvGraphicFramePr>
            <a:graphicFrameLocks noGrp="1"/>
          </p:cNvGraphicFramePr>
          <p:nvPr/>
        </p:nvGraphicFramePr>
        <p:xfrm>
          <a:off x="6374152" y="5560725"/>
          <a:ext cx="11445454" cy="4385154"/>
        </p:xfrm>
        <a:graphic>
          <a:graphicData uri="http://schemas.openxmlformats.org/drawingml/2006/table">
            <a:tbl>
              <a:tblPr/>
              <a:tblGrid>
                <a:gridCol w="5722727">
                  <a:extLst>
                    <a:ext uri="{9D8B030D-6E8A-4147-A177-3AD203B41FA5}">
                      <a16:colId xmlns:a16="http://schemas.microsoft.com/office/drawing/2014/main" val="20000"/>
                    </a:ext>
                  </a:extLst>
                </a:gridCol>
                <a:gridCol w="5722727">
                  <a:extLst>
                    <a:ext uri="{9D8B030D-6E8A-4147-A177-3AD203B41FA5}">
                      <a16:colId xmlns:a16="http://schemas.microsoft.com/office/drawing/2014/main" val="20001"/>
                    </a:ext>
                  </a:extLst>
                </a:gridCol>
              </a:tblGrid>
              <a:tr h="1829979">
                <a:tc>
                  <a:txBody>
                    <a:bodyPr/>
                    <a:lstStyle/>
                    <a:p>
                      <a:pPr algn="ctr">
                        <a:lnSpc>
                          <a:spcPts val="3919"/>
                        </a:lnSpc>
                        <a:defRPr/>
                      </a:pPr>
                      <a:r>
                        <a:rPr lang="en-US" sz="2799">
                          <a:solidFill>
                            <a:srgbClr val="01565C"/>
                          </a:solidFill>
                          <a:latin typeface="Century Gothic Paneuropean Bold"/>
                        </a:rPr>
                        <a:t>It is fair for test makers to use mistake analysis.</a:t>
                      </a:r>
                      <a:endParaRPr lang="en-US" sz="1100"/>
                    </a:p>
                  </a:txBody>
                  <a:tcPr marL="190500" marR="190500" marT="190500" marB="190500" anchor="ctr">
                    <a:lnL w="47625" cap="flat" cmpd="sng" algn="ctr">
                      <a:solidFill>
                        <a:srgbClr val="CC4C15"/>
                      </a:solidFill>
                      <a:prstDash val="solid"/>
                      <a:round/>
                      <a:headEnd type="none" w="med" len="med"/>
                      <a:tailEnd type="none" w="med" len="med"/>
                    </a:lnL>
                    <a:lnR w="47625" cap="flat" cmpd="sng" algn="ctr">
                      <a:solidFill>
                        <a:srgbClr val="CC4C15"/>
                      </a:solidFill>
                      <a:prstDash val="solid"/>
                      <a:round/>
                      <a:headEnd type="none" w="med" len="med"/>
                      <a:tailEnd type="none" w="med" len="med"/>
                    </a:lnR>
                    <a:lnT w="47625" cap="flat" cmpd="sng" algn="ctr">
                      <a:solidFill>
                        <a:srgbClr val="CC4C15"/>
                      </a:solidFill>
                      <a:prstDash val="solid"/>
                      <a:round/>
                      <a:headEnd type="none" w="med" len="med"/>
                      <a:tailEnd type="none" w="med" len="med"/>
                    </a:lnT>
                    <a:lnB w="47625" cap="flat" cmpd="sng" algn="ctr">
                      <a:solidFill>
                        <a:srgbClr val="CC4C15"/>
                      </a:solidFill>
                      <a:prstDash val="solid"/>
                      <a:round/>
                      <a:headEnd type="none" w="med" len="med"/>
                      <a:tailEnd type="none" w="med" len="med"/>
                    </a:lnB>
                    <a:solidFill>
                      <a:srgbClr val="D6EFFF"/>
                    </a:solidFill>
                  </a:tcPr>
                </a:tc>
                <a:tc>
                  <a:txBody>
                    <a:bodyPr/>
                    <a:lstStyle/>
                    <a:p>
                      <a:pPr algn="ctr">
                        <a:lnSpc>
                          <a:spcPts val="3919"/>
                        </a:lnSpc>
                        <a:defRPr/>
                      </a:pPr>
                      <a:r>
                        <a:rPr lang="en-US" sz="2799">
                          <a:solidFill>
                            <a:srgbClr val="01565C"/>
                          </a:solidFill>
                          <a:latin typeface="Century Gothic Paneuropean Bold"/>
                        </a:rPr>
                        <a:t>It is NOT fair for test makers to use mistake analysis.</a:t>
                      </a:r>
                      <a:endParaRPr lang="en-US" sz="1100"/>
                    </a:p>
                  </a:txBody>
                  <a:tcPr marL="190500" marR="190500" marT="190500" marB="190500" anchor="ctr">
                    <a:lnL w="47625" cap="flat" cmpd="sng" algn="ctr">
                      <a:solidFill>
                        <a:srgbClr val="CC4C15"/>
                      </a:solidFill>
                      <a:prstDash val="solid"/>
                      <a:round/>
                      <a:headEnd type="none" w="med" len="med"/>
                      <a:tailEnd type="none" w="med" len="med"/>
                    </a:lnL>
                    <a:lnR w="47625" cap="flat" cmpd="sng" algn="ctr">
                      <a:solidFill>
                        <a:srgbClr val="CC4C15"/>
                      </a:solidFill>
                      <a:prstDash val="solid"/>
                      <a:round/>
                      <a:headEnd type="none" w="med" len="med"/>
                      <a:tailEnd type="none" w="med" len="med"/>
                    </a:lnR>
                    <a:lnT w="47625" cap="flat" cmpd="sng" algn="ctr">
                      <a:solidFill>
                        <a:srgbClr val="CC4C15"/>
                      </a:solidFill>
                      <a:prstDash val="solid"/>
                      <a:round/>
                      <a:headEnd type="none" w="med" len="med"/>
                      <a:tailEnd type="none" w="med" len="med"/>
                    </a:lnT>
                    <a:lnB w="47625"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2555175">
                <a:tc>
                  <a:txBody>
                    <a:bodyPr/>
                    <a:lstStyle/>
                    <a:p>
                      <a:pPr algn="ctr">
                        <a:lnSpc>
                          <a:spcPts val="3919"/>
                        </a:lnSpc>
                        <a:defRPr/>
                      </a:pPr>
                      <a:endParaRPr lang="en-US" sz="1100"/>
                    </a:p>
                  </a:txBody>
                  <a:tcPr marL="190500" marR="190500" marT="190500" marB="190500" anchor="ctr">
                    <a:lnL w="47625" cap="flat" cmpd="sng" algn="ctr">
                      <a:solidFill>
                        <a:srgbClr val="CC4C15"/>
                      </a:solidFill>
                      <a:prstDash val="solid"/>
                      <a:round/>
                      <a:headEnd type="none" w="med" len="med"/>
                      <a:tailEnd type="none" w="med" len="med"/>
                    </a:lnL>
                    <a:lnR w="47625" cap="flat" cmpd="sng" algn="ctr">
                      <a:solidFill>
                        <a:srgbClr val="CC4C15"/>
                      </a:solidFill>
                      <a:prstDash val="solid"/>
                      <a:round/>
                      <a:headEnd type="none" w="med" len="med"/>
                      <a:tailEnd type="none" w="med" len="med"/>
                    </a:lnR>
                    <a:lnT w="47625" cap="flat" cmpd="sng" algn="ctr">
                      <a:solidFill>
                        <a:srgbClr val="CC4C15"/>
                      </a:solidFill>
                      <a:prstDash val="solid"/>
                      <a:round/>
                      <a:headEnd type="none" w="med" len="med"/>
                      <a:tailEnd type="none" w="med" len="med"/>
                    </a:lnT>
                    <a:lnB w="47625" cap="flat" cmpd="sng" algn="ctr">
                      <a:solidFill>
                        <a:srgbClr val="CC4C15"/>
                      </a:solidFill>
                      <a:prstDash val="solid"/>
                      <a:round/>
                      <a:headEnd type="none" w="med" len="med"/>
                      <a:tailEnd type="none" w="med" len="med"/>
                    </a:lnB>
                    <a:solidFill>
                      <a:srgbClr val="D6EFFF"/>
                    </a:solidFill>
                  </a:tcPr>
                </a:tc>
                <a:tc>
                  <a:txBody>
                    <a:bodyPr/>
                    <a:lstStyle/>
                    <a:p>
                      <a:pPr algn="ctr">
                        <a:lnSpc>
                          <a:spcPts val="3919"/>
                        </a:lnSpc>
                        <a:defRPr/>
                      </a:pPr>
                      <a:endParaRPr lang="en-US" sz="1100"/>
                    </a:p>
                  </a:txBody>
                  <a:tcPr marL="190500" marR="190500" marT="190500" marB="190500" anchor="ctr">
                    <a:lnL w="47625" cap="flat" cmpd="sng" algn="ctr">
                      <a:solidFill>
                        <a:srgbClr val="CC4C15"/>
                      </a:solidFill>
                      <a:prstDash val="solid"/>
                      <a:round/>
                      <a:headEnd type="none" w="med" len="med"/>
                      <a:tailEnd type="none" w="med" len="med"/>
                    </a:lnL>
                    <a:lnR w="47625" cap="flat" cmpd="sng" algn="ctr">
                      <a:solidFill>
                        <a:srgbClr val="CC4C15"/>
                      </a:solidFill>
                      <a:prstDash val="solid"/>
                      <a:round/>
                      <a:headEnd type="none" w="med" len="med"/>
                      <a:tailEnd type="none" w="med" len="med"/>
                    </a:lnR>
                    <a:lnT w="47625" cap="flat" cmpd="sng" algn="ctr">
                      <a:solidFill>
                        <a:srgbClr val="CC4C15"/>
                      </a:solidFill>
                      <a:prstDash val="solid"/>
                      <a:round/>
                      <a:headEnd type="none" w="med" len="med"/>
                      <a:tailEnd type="none" w="med" len="med"/>
                    </a:lnT>
                    <a:lnB w="47625"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bl>
          </a:graphicData>
        </a:graphic>
      </p:graphicFrame>
      <p:sp>
        <p:nvSpPr>
          <p:cNvPr id="5" name="Freeform 5"/>
          <p:cNvSpPr/>
          <p:nvPr/>
        </p:nvSpPr>
        <p:spPr>
          <a:xfrm>
            <a:off x="642531" y="5825083"/>
            <a:ext cx="5441185" cy="3856440"/>
          </a:xfrm>
          <a:custGeom>
            <a:avLst/>
            <a:gdLst/>
            <a:ahLst/>
            <a:cxnLst/>
            <a:rect l="l" t="t" r="r" b="b"/>
            <a:pathLst>
              <a:path w="5441185" h="3856440">
                <a:moveTo>
                  <a:pt x="0" y="0"/>
                </a:moveTo>
                <a:lnTo>
                  <a:pt x="5441184" y="0"/>
                </a:lnTo>
                <a:lnTo>
                  <a:pt x="5441184" y="3856439"/>
                </a:lnTo>
                <a:lnTo>
                  <a:pt x="0" y="385643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017379" y="157723"/>
            <a:ext cx="8761003" cy="909955"/>
          </a:xfrm>
          <a:prstGeom prst="rect">
            <a:avLst/>
          </a:prstGeom>
        </p:spPr>
        <p:txBody>
          <a:bodyPr lIns="0" tIns="0" rIns="0" bIns="0" rtlCol="0" anchor="t">
            <a:spAutoFit/>
          </a:bodyPr>
          <a:lstStyle/>
          <a:p>
            <a:pPr algn="ctr">
              <a:lnSpc>
                <a:spcPts val="7039"/>
              </a:lnSpc>
              <a:spcBef>
                <a:spcPct val="0"/>
              </a:spcBef>
            </a:pPr>
            <a:r>
              <a:rPr lang="en-US" sz="6399" spc="63">
                <a:solidFill>
                  <a:srgbClr val="CC4C15"/>
                </a:solidFill>
                <a:latin typeface="Century Gothic Paneuropean Bold"/>
              </a:rPr>
              <a:t>thinkBigger  </a:t>
            </a:r>
          </a:p>
        </p:txBody>
      </p:sp>
      <p:sp>
        <p:nvSpPr>
          <p:cNvPr id="7" name="TextBox 7"/>
          <p:cNvSpPr txBox="1"/>
          <p:nvPr/>
        </p:nvSpPr>
        <p:spPr>
          <a:xfrm>
            <a:off x="2369748" y="2522658"/>
            <a:ext cx="13548505" cy="1073786"/>
          </a:xfrm>
          <a:prstGeom prst="rect">
            <a:avLst/>
          </a:prstGeom>
        </p:spPr>
        <p:txBody>
          <a:bodyPr lIns="0" tIns="0" rIns="0" bIns="0" rtlCol="0" anchor="t">
            <a:spAutoFit/>
          </a:bodyPr>
          <a:lstStyle/>
          <a:p>
            <a:pPr algn="ctr">
              <a:lnSpc>
                <a:spcPts val="4339"/>
              </a:lnSpc>
              <a:spcBef>
                <a:spcPct val="0"/>
              </a:spcBef>
            </a:pPr>
            <a:r>
              <a:rPr lang="en-US" sz="3099">
                <a:solidFill>
                  <a:srgbClr val="CC4C15"/>
                </a:solidFill>
                <a:latin typeface="Century Gothic Paneuropean"/>
              </a:rPr>
              <a:t>Do you think it is fair for test makers to use mistake analysis to trick kids?  </a:t>
            </a:r>
          </a:p>
        </p:txBody>
      </p:sp>
      <p:sp>
        <p:nvSpPr>
          <p:cNvPr id="8" name="TextBox 8"/>
          <p:cNvSpPr txBox="1"/>
          <p:nvPr/>
        </p:nvSpPr>
        <p:spPr>
          <a:xfrm>
            <a:off x="8431944" y="4493925"/>
            <a:ext cx="7638752" cy="495301"/>
          </a:xfrm>
          <a:prstGeom prst="rect">
            <a:avLst/>
          </a:prstGeom>
        </p:spPr>
        <p:txBody>
          <a:bodyPr lIns="0" tIns="0" rIns="0" bIns="0" rtlCol="0" anchor="t">
            <a:spAutoFit/>
          </a:bodyPr>
          <a:lstStyle/>
          <a:p>
            <a:pPr algn="ctr">
              <a:lnSpc>
                <a:spcPts val="4199"/>
              </a:lnSpc>
              <a:spcBef>
                <a:spcPct val="0"/>
              </a:spcBef>
            </a:pPr>
            <a:r>
              <a:rPr lang="en-US" sz="2999">
                <a:solidFill>
                  <a:srgbClr val="B5B412"/>
                </a:solidFill>
                <a:latin typeface="Century Gothic Paneuropean Bold Italics"/>
              </a:rPr>
              <a:t>What is the best argument for each side?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157307" y="1325649"/>
          <a:ext cx="15973386" cy="8026226"/>
        </p:xfrm>
        <a:graphic>
          <a:graphicData uri="http://schemas.openxmlformats.org/drawingml/2006/table">
            <a:tbl>
              <a:tblPr/>
              <a:tblGrid>
                <a:gridCol w="2093301">
                  <a:extLst>
                    <a:ext uri="{9D8B030D-6E8A-4147-A177-3AD203B41FA5}">
                      <a16:colId xmlns:a16="http://schemas.microsoft.com/office/drawing/2014/main" val="20000"/>
                    </a:ext>
                  </a:extLst>
                </a:gridCol>
                <a:gridCol w="13880085">
                  <a:extLst>
                    <a:ext uri="{9D8B030D-6E8A-4147-A177-3AD203B41FA5}">
                      <a16:colId xmlns:a16="http://schemas.microsoft.com/office/drawing/2014/main" val="20001"/>
                    </a:ext>
                  </a:extLst>
                </a:gridCol>
              </a:tblGrid>
              <a:tr h="2784995">
                <a:tc gridSpan="2">
                  <a:txBody>
                    <a:bodyPr/>
                    <a:lstStyle/>
                    <a:p>
                      <a:pPr algn="ctr">
                        <a:lnSpc>
                          <a:spcPts val="5880"/>
                        </a:lnSpc>
                        <a:defRPr/>
                      </a:pPr>
                      <a:r>
                        <a:rPr lang="en-US" sz="4200">
                          <a:solidFill>
                            <a:srgbClr val="01565C"/>
                          </a:solidFill>
                          <a:latin typeface="Century Gothic Paneuropean Bold"/>
                        </a:rPr>
                        <a:t>If we surveyed 100 students in our school and asked them, “What is the most common mistakes that students make on math tests?” What would be the #1 response?</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5880"/>
                        </a:lnSpc>
                        <a:defRPr/>
                      </a:pPr>
                      <a:r>
                        <a:rPr lang="en-US" sz="4200">
                          <a:solidFill>
                            <a:srgbClr val="01565C"/>
                          </a:solidFill>
                          <a:latin typeface="Century Gothic Paneuropean Bold"/>
                        </a:rPr>
                        <a:t>If we surveyed 100 students in our school and asked them, “What is the most common mistakes that students make on math tests?” What would be the #1 response?</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747077">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747077">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747077">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3" name="Freeform 3"/>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2"/>
            <a:stretch>
              <a:fillRect/>
            </a:stretch>
          </a:blipFill>
        </p:spPr>
        <p:txBody>
          <a:bodyPr/>
          <a:lstStyle/>
          <a:p>
            <a:endParaRPr lang="en-US"/>
          </a:p>
        </p:txBody>
      </p:sp>
      <p:sp>
        <p:nvSpPr>
          <p:cNvPr id="4" name="Freeform 4"/>
          <p:cNvSpPr/>
          <p:nvPr/>
        </p:nvSpPr>
        <p:spPr>
          <a:xfrm flipH="1">
            <a:off x="13958970" y="7943849"/>
            <a:ext cx="4329030" cy="2628902"/>
          </a:xfrm>
          <a:custGeom>
            <a:avLst/>
            <a:gdLst/>
            <a:ahLst/>
            <a:cxnLst/>
            <a:rect l="l" t="t" r="r" b="b"/>
            <a:pathLst>
              <a:path w="4329030" h="2628902">
                <a:moveTo>
                  <a:pt x="4329030" y="0"/>
                </a:moveTo>
                <a:lnTo>
                  <a:pt x="0" y="0"/>
                </a:lnTo>
                <a:lnTo>
                  <a:pt x="0" y="2628902"/>
                </a:lnTo>
                <a:lnTo>
                  <a:pt x="4329030" y="2628902"/>
                </a:lnTo>
                <a:lnTo>
                  <a:pt x="432903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157307" y="1325649"/>
          <a:ext cx="15973386" cy="8026226"/>
        </p:xfrm>
        <a:graphic>
          <a:graphicData uri="http://schemas.openxmlformats.org/drawingml/2006/table">
            <a:tbl>
              <a:tblPr/>
              <a:tblGrid>
                <a:gridCol w="2093301">
                  <a:extLst>
                    <a:ext uri="{9D8B030D-6E8A-4147-A177-3AD203B41FA5}">
                      <a16:colId xmlns:a16="http://schemas.microsoft.com/office/drawing/2014/main" val="20000"/>
                    </a:ext>
                  </a:extLst>
                </a:gridCol>
                <a:gridCol w="13880085">
                  <a:extLst>
                    <a:ext uri="{9D8B030D-6E8A-4147-A177-3AD203B41FA5}">
                      <a16:colId xmlns:a16="http://schemas.microsoft.com/office/drawing/2014/main" val="20001"/>
                    </a:ext>
                  </a:extLst>
                </a:gridCol>
              </a:tblGrid>
              <a:tr h="2784995">
                <a:tc gridSpan="2">
                  <a:txBody>
                    <a:bodyPr/>
                    <a:lstStyle/>
                    <a:p>
                      <a:pPr algn="ctr">
                        <a:lnSpc>
                          <a:spcPts val="5880"/>
                        </a:lnSpc>
                        <a:defRPr/>
                      </a:pPr>
                      <a:r>
                        <a:rPr lang="en-US" sz="4200">
                          <a:solidFill>
                            <a:srgbClr val="01565C"/>
                          </a:solidFill>
                          <a:latin typeface="Century Gothic Paneuropean Bold"/>
                        </a:rPr>
                        <a:t>If we surveyed 100 students in our school and asked them, “What are the ways test makers try to trick kids on standardized math tests?”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5880"/>
                        </a:lnSpc>
                        <a:defRPr/>
                      </a:pPr>
                      <a:r>
                        <a:rPr lang="en-US" sz="4200">
                          <a:solidFill>
                            <a:srgbClr val="01565C"/>
                          </a:solidFill>
                          <a:latin typeface="Century Gothic Paneuropean Bold"/>
                        </a:rPr>
                        <a:t>If we surveyed 100 students in our school and asked them, “What are the ways test makers try to trick kids on standardized math tests?”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747077">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747077">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747077">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3" name="Freeform 3"/>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2"/>
            <a:stretch>
              <a:fillRect/>
            </a:stretch>
          </a:blipFill>
        </p:spPr>
        <p:txBody>
          <a:bodyPr/>
          <a:lstStyle/>
          <a:p>
            <a:endParaRPr lang="en-US"/>
          </a:p>
        </p:txBody>
      </p:sp>
      <p:sp>
        <p:nvSpPr>
          <p:cNvPr id="4" name="Freeform 4"/>
          <p:cNvSpPr/>
          <p:nvPr/>
        </p:nvSpPr>
        <p:spPr>
          <a:xfrm flipH="1">
            <a:off x="14690986" y="5964537"/>
            <a:ext cx="3348418" cy="4114800"/>
          </a:xfrm>
          <a:custGeom>
            <a:avLst/>
            <a:gdLst/>
            <a:ahLst/>
            <a:cxnLst/>
            <a:rect l="l" t="t" r="r" b="b"/>
            <a:pathLst>
              <a:path w="3348418" h="4114800">
                <a:moveTo>
                  <a:pt x="3348419" y="0"/>
                </a:moveTo>
                <a:lnTo>
                  <a:pt x="0" y="0"/>
                </a:lnTo>
                <a:lnTo>
                  <a:pt x="0" y="4114800"/>
                </a:lnTo>
                <a:lnTo>
                  <a:pt x="3348419" y="4114800"/>
                </a:lnTo>
                <a:lnTo>
                  <a:pt x="334841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10589562" y="5143500"/>
            <a:ext cx="7414046" cy="4976678"/>
          </a:xfrm>
          <a:custGeom>
            <a:avLst/>
            <a:gdLst/>
            <a:ahLst/>
            <a:cxnLst/>
            <a:rect l="l" t="t" r="r" b="b"/>
            <a:pathLst>
              <a:path w="7414046" h="4976678">
                <a:moveTo>
                  <a:pt x="0" y="0"/>
                </a:moveTo>
                <a:lnTo>
                  <a:pt x="7414046" y="0"/>
                </a:lnTo>
                <a:lnTo>
                  <a:pt x="7414046" y="4976678"/>
                </a:lnTo>
                <a:lnTo>
                  <a:pt x="0" y="49766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7232" y="1434223"/>
            <a:ext cx="16230600" cy="4736761"/>
          </a:xfrm>
          <a:custGeom>
            <a:avLst/>
            <a:gdLst/>
            <a:ahLst/>
            <a:cxnLst/>
            <a:rect l="l" t="t" r="r" b="b"/>
            <a:pathLst>
              <a:path w="16230600" h="4736761">
                <a:moveTo>
                  <a:pt x="0" y="0"/>
                </a:moveTo>
                <a:lnTo>
                  <a:pt x="16230600" y="0"/>
                </a:lnTo>
                <a:lnTo>
                  <a:pt x="16230600" y="4736761"/>
                </a:lnTo>
                <a:lnTo>
                  <a:pt x="0" y="4736761"/>
                </a:lnTo>
                <a:lnTo>
                  <a:pt x="0" y="0"/>
                </a:lnTo>
                <a:close/>
              </a:path>
            </a:pathLst>
          </a:custGeom>
          <a:blipFill>
            <a:blip r:embed="rId3"/>
            <a:stretch>
              <a:fillRect b="-6490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2746609" y="5574439"/>
            <a:ext cx="6237721" cy="4545739"/>
          </a:xfrm>
          <a:custGeom>
            <a:avLst/>
            <a:gdLst/>
            <a:ahLst/>
            <a:cxnLst/>
            <a:rect l="l" t="t" r="r" b="b"/>
            <a:pathLst>
              <a:path w="6237721" h="4545739">
                <a:moveTo>
                  <a:pt x="0" y="0"/>
                </a:moveTo>
                <a:lnTo>
                  <a:pt x="6237721" y="0"/>
                </a:lnTo>
                <a:lnTo>
                  <a:pt x="6237721" y="4545739"/>
                </a:lnTo>
                <a:lnTo>
                  <a:pt x="0" y="45457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557232" y="609784"/>
            <a:ext cx="8761003" cy="1795780"/>
          </a:xfrm>
          <a:prstGeom prst="rect">
            <a:avLst/>
          </a:prstGeom>
        </p:spPr>
        <p:txBody>
          <a:bodyPr lIns="0" tIns="0" rIns="0" bIns="0" rtlCol="0" anchor="t">
            <a:spAutoFit/>
          </a:bodyPr>
          <a:lstStyle/>
          <a:p>
            <a:pPr marL="0" marR="0" lvl="0" indent="0" algn="ctr" defTabSz="914400" rtl="0" eaLnBrk="1" fontAlgn="auto" latinLnBrk="0" hangingPunct="1">
              <a:lnSpc>
                <a:spcPts val="7039"/>
              </a:lnSpc>
              <a:spcBef>
                <a:spcPct val="0"/>
              </a:spcBef>
              <a:spcAft>
                <a:spcPts val="0"/>
              </a:spcAft>
              <a:buClrTx/>
              <a:buSzTx/>
              <a:buFontTx/>
              <a:buNone/>
              <a:tabLst/>
              <a:defRPr/>
            </a:pPr>
            <a:r>
              <a:rPr kumimoji="0" lang="en-US" sz="6399" b="0" i="0" u="none" strike="noStrike" kern="1200" cap="none" spc="63" normalizeH="0" baseline="0" noProof="0" dirty="0">
                <a:ln>
                  <a:noFill/>
                </a:ln>
                <a:solidFill>
                  <a:srgbClr val="CC4C15"/>
                </a:solidFill>
                <a:effectLst/>
                <a:uLnTx/>
                <a:uFillTx/>
                <a:latin typeface="Century Gothic Paneuropean Bold"/>
                <a:ea typeface="+mn-ea"/>
                <a:cs typeface="+mn-cs"/>
              </a:rPr>
              <a:t>thinkStarter Summary  </a:t>
            </a:r>
          </a:p>
        </p:txBody>
      </p:sp>
      <p:sp>
        <p:nvSpPr>
          <p:cNvPr id="7" name="TextBox 7"/>
          <p:cNvSpPr txBox="1"/>
          <p:nvPr/>
        </p:nvSpPr>
        <p:spPr>
          <a:xfrm>
            <a:off x="2304553" y="2174499"/>
            <a:ext cx="13548505" cy="3338478"/>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There are common mistakes that students make on math tests. The people who make tests use mistake analysis to help them write questions that will trick kids.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99"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Mistake analysis </a:t>
            </a:r>
            <a:r>
              <a:rPr kumimoji="0" lang="en-US" sz="3099"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when you spend time thinking critically about mistakes. Is this fair? In this thinkLaw math lab, we will think more about mistake analysis and thinking like a test maker.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rot="3880523" flipH="1" flipV="1">
            <a:off x="9818898" y="5903313"/>
            <a:ext cx="4286250" cy="4114800"/>
          </a:xfrm>
          <a:custGeom>
            <a:avLst/>
            <a:gdLst/>
            <a:ahLst/>
            <a:cxnLst/>
            <a:rect l="l" t="t" r="r" b="b"/>
            <a:pathLst>
              <a:path w="4286250" h="4114800">
                <a:moveTo>
                  <a:pt x="4286250" y="4114800"/>
                </a:moveTo>
                <a:lnTo>
                  <a:pt x="0" y="4114800"/>
                </a:lnTo>
                <a:lnTo>
                  <a:pt x="0" y="0"/>
                </a:lnTo>
                <a:lnTo>
                  <a:pt x="4286250" y="0"/>
                </a:lnTo>
                <a:lnTo>
                  <a:pt x="428625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7232" y="1434223"/>
            <a:ext cx="16230600" cy="4736761"/>
          </a:xfrm>
          <a:custGeom>
            <a:avLst/>
            <a:gdLst/>
            <a:ahLst/>
            <a:cxnLst/>
            <a:rect l="l" t="t" r="r" b="b"/>
            <a:pathLst>
              <a:path w="16230600" h="4736761">
                <a:moveTo>
                  <a:pt x="0" y="0"/>
                </a:moveTo>
                <a:lnTo>
                  <a:pt x="16230600" y="0"/>
                </a:lnTo>
                <a:lnTo>
                  <a:pt x="16230600" y="4736761"/>
                </a:lnTo>
                <a:lnTo>
                  <a:pt x="0" y="4736761"/>
                </a:lnTo>
                <a:lnTo>
                  <a:pt x="0" y="0"/>
                </a:lnTo>
                <a:close/>
              </a:path>
            </a:pathLst>
          </a:custGeom>
          <a:blipFill>
            <a:blip r:embed="rId4"/>
            <a:stretch>
              <a:fillRect b="-6490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423439" y="5143500"/>
            <a:ext cx="3409259" cy="5117086"/>
          </a:xfrm>
          <a:custGeom>
            <a:avLst/>
            <a:gdLst/>
            <a:ahLst/>
            <a:cxnLst/>
            <a:rect l="l" t="t" r="r" b="b"/>
            <a:pathLst>
              <a:path w="3409259" h="5117086">
                <a:moveTo>
                  <a:pt x="0" y="0"/>
                </a:moveTo>
                <a:lnTo>
                  <a:pt x="3409259" y="0"/>
                </a:lnTo>
                <a:lnTo>
                  <a:pt x="3409259" y="5117086"/>
                </a:lnTo>
                <a:lnTo>
                  <a:pt x="0" y="51170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5824303" y="100573"/>
            <a:ext cx="2215101" cy="1856255"/>
          </a:xfrm>
          <a:custGeom>
            <a:avLst/>
            <a:gdLst/>
            <a:ahLst/>
            <a:cxnLst/>
            <a:rect l="l" t="t" r="r" b="b"/>
            <a:pathLst>
              <a:path w="2215101" h="1856255">
                <a:moveTo>
                  <a:pt x="0" y="0"/>
                </a:moveTo>
                <a:lnTo>
                  <a:pt x="2215102" y="0"/>
                </a:lnTo>
                <a:lnTo>
                  <a:pt x="2215102" y="1856254"/>
                </a:lnTo>
                <a:lnTo>
                  <a:pt x="0" y="185625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653846">
            <a:off x="3499744" y="5470346"/>
            <a:ext cx="4042791" cy="4114800"/>
          </a:xfrm>
          <a:custGeom>
            <a:avLst/>
            <a:gdLst/>
            <a:ahLst/>
            <a:cxnLst/>
            <a:rect l="l" t="t" r="r" b="b"/>
            <a:pathLst>
              <a:path w="4042791" h="4114800">
                <a:moveTo>
                  <a:pt x="0" y="0"/>
                </a:moveTo>
                <a:lnTo>
                  <a:pt x="4042791" y="0"/>
                </a:lnTo>
                <a:lnTo>
                  <a:pt x="404279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943729" y="524268"/>
            <a:ext cx="11738696" cy="909955"/>
          </a:xfrm>
          <a:prstGeom prst="rect">
            <a:avLst/>
          </a:prstGeom>
        </p:spPr>
        <p:txBody>
          <a:bodyPr lIns="0" tIns="0" rIns="0" bIns="0" rtlCol="0" anchor="t">
            <a:spAutoFit/>
          </a:bodyPr>
          <a:lstStyle/>
          <a:p>
            <a:pPr marL="0" marR="0" lvl="0" indent="0" algn="ctr" defTabSz="914400" rtl="0" eaLnBrk="1" fontAlgn="auto" latinLnBrk="0" hangingPunct="1">
              <a:lnSpc>
                <a:spcPts val="7039"/>
              </a:lnSpc>
              <a:spcBef>
                <a:spcPct val="0"/>
              </a:spcBef>
              <a:spcAft>
                <a:spcPts val="0"/>
              </a:spcAft>
              <a:buClrTx/>
              <a:buSzTx/>
              <a:buFontTx/>
              <a:buNone/>
              <a:tabLst/>
              <a:defRPr/>
            </a:pPr>
            <a:r>
              <a:rPr kumimoji="0" lang="en-US" sz="6399" b="0" i="0" u="none" strike="noStrike" kern="1200" cap="none" spc="63" normalizeH="0" baseline="0" noProof="0" dirty="0">
                <a:ln>
                  <a:noFill/>
                </a:ln>
                <a:solidFill>
                  <a:srgbClr val="CC4C15"/>
                </a:solidFill>
                <a:effectLst/>
                <a:uLnTx/>
                <a:uFillTx/>
                <a:latin typeface="Century Gothic Paneuropean Bold"/>
                <a:ea typeface="+mn-ea"/>
                <a:cs typeface="+mn-cs"/>
              </a:rPr>
              <a:t>What Would Joe Schmo Do?  </a:t>
            </a:r>
          </a:p>
        </p:txBody>
      </p:sp>
      <p:sp>
        <p:nvSpPr>
          <p:cNvPr id="8" name="TextBox 8"/>
          <p:cNvSpPr txBox="1"/>
          <p:nvPr/>
        </p:nvSpPr>
        <p:spPr>
          <a:xfrm>
            <a:off x="2369748" y="2289806"/>
            <a:ext cx="13548505" cy="3323987"/>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CC4C15"/>
                </a:solidFill>
                <a:effectLst/>
                <a:uLnTx/>
                <a:uFillTx/>
                <a:latin typeface="Century Gothic" panose="020B0502020202020204" pitchFamily="34" charset="0"/>
                <a:ea typeface="+mn-ea"/>
                <a:cs typeface="+mn-cs"/>
              </a:rPr>
              <a:t> </a:t>
            </a:r>
            <a:r>
              <a:rPr kumimoji="0" lang="en-US"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Today we are going to think about Joe Schmo. Joe always falls for the trick answer. Joe does not read the directions carefully. Joes does not complete all the steps in a problem.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are going to think about the mistakes Joe may make on a math test.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rot="-1760928">
            <a:off x="11986507" y="5617139"/>
            <a:ext cx="5656082" cy="4114800"/>
          </a:xfrm>
          <a:custGeom>
            <a:avLst/>
            <a:gdLst/>
            <a:ahLst/>
            <a:cxnLst/>
            <a:rect l="l" t="t" r="r" b="b"/>
            <a:pathLst>
              <a:path w="5656082" h="4114800">
                <a:moveTo>
                  <a:pt x="0" y="0"/>
                </a:moveTo>
                <a:lnTo>
                  <a:pt x="5656083" y="0"/>
                </a:lnTo>
                <a:lnTo>
                  <a:pt x="56560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858885" y="7578458"/>
            <a:ext cx="7429115" cy="2708542"/>
          </a:xfrm>
          <a:custGeom>
            <a:avLst/>
            <a:gdLst/>
            <a:ahLst/>
            <a:cxnLst/>
            <a:rect l="l" t="t" r="r" b="b"/>
            <a:pathLst>
              <a:path w="9339801" h="2708542">
                <a:moveTo>
                  <a:pt x="0" y="0"/>
                </a:moveTo>
                <a:lnTo>
                  <a:pt x="9339802" y="0"/>
                </a:lnTo>
                <a:lnTo>
                  <a:pt x="9339802" y="2708542"/>
                </a:lnTo>
                <a:lnTo>
                  <a:pt x="0" y="2708542"/>
                </a:lnTo>
                <a:lnTo>
                  <a:pt x="0" y="0"/>
                </a:lnTo>
                <a:close/>
              </a:path>
            </a:pathLst>
          </a:custGeom>
          <a:blipFill>
            <a:blip r:embed="rId4">
              <a:extLst>
                <a:ext uri="{96DAC541-7B7A-43D3-8B79-37D633B846F1}">
                  <asvg:svgBlip xmlns:asvg="http://schemas.microsoft.com/office/drawing/2016/SVG/main" r:embed="rId5"/>
                </a:ext>
              </a:extLst>
            </a:blip>
            <a:stretch>
              <a:fillRect r="-25718"/>
            </a:stretch>
          </a:blipFill>
        </p:spPr>
        <p:txBody>
          <a:bodyPr/>
          <a:lstStyle/>
          <a:p>
            <a:endParaRPr lang="en-US"/>
          </a:p>
        </p:txBody>
      </p:sp>
      <p:sp>
        <p:nvSpPr>
          <p:cNvPr id="4" name="TextBox 4"/>
          <p:cNvSpPr txBox="1"/>
          <p:nvPr/>
        </p:nvSpPr>
        <p:spPr>
          <a:xfrm>
            <a:off x="0" y="118745"/>
            <a:ext cx="71720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1</a:t>
            </a:r>
          </a:p>
        </p:txBody>
      </p:sp>
      <p:sp>
        <p:nvSpPr>
          <p:cNvPr id="5" name="TextBox 5"/>
          <p:cNvSpPr txBox="1"/>
          <p:nvPr/>
        </p:nvSpPr>
        <p:spPr>
          <a:xfrm>
            <a:off x="850397" y="1047750"/>
            <a:ext cx="16195603" cy="2313197"/>
          </a:xfrm>
          <a:prstGeom prst="rect">
            <a:avLst/>
          </a:prstGeom>
        </p:spPr>
        <p:txBody>
          <a:bodyPr lIns="0" tIns="0" rIns="0" bIns="0" rtlCol="0" anchor="t">
            <a:spAutoFit/>
          </a:bodyPr>
          <a:lstStyle/>
          <a:p>
            <a:pPr algn="ctr">
              <a:spcBef>
                <a:spcPct val="0"/>
              </a:spcBef>
            </a:pPr>
            <a:r>
              <a:rPr lang="en-US" sz="3758" dirty="0">
                <a:solidFill>
                  <a:srgbClr val="D6EFFF"/>
                </a:solidFill>
                <a:latin typeface="Century Gothic" panose="020B0502020202020204" pitchFamily="34" charset="0"/>
              </a:rPr>
              <a:t>For a concert, there are student tickets and adult tickets for sale. Of the total tickets 39/100 have been sold as student tickets and 5/10 as adult tickets. The rest of the tickets have not been sold. What fraction of the total number of tickets for the concert have not been sold?</a:t>
            </a:r>
          </a:p>
        </p:txBody>
      </p:sp>
      <p:graphicFrame>
        <p:nvGraphicFramePr>
          <p:cNvPr id="6" name="Table 6"/>
          <p:cNvGraphicFramePr>
            <a:graphicFrameLocks noGrp="1"/>
          </p:cNvGraphicFramePr>
          <p:nvPr/>
        </p:nvGraphicFramePr>
        <p:xfrm>
          <a:off x="661821" y="3771680"/>
          <a:ext cx="9720230" cy="6457949"/>
        </p:xfrm>
        <a:graphic>
          <a:graphicData uri="http://schemas.openxmlformats.org/drawingml/2006/table">
            <a:tbl>
              <a:tblPr/>
              <a:tblGrid>
                <a:gridCol w="1390795">
                  <a:extLst>
                    <a:ext uri="{9D8B030D-6E8A-4147-A177-3AD203B41FA5}">
                      <a16:colId xmlns:a16="http://schemas.microsoft.com/office/drawing/2014/main" val="20000"/>
                    </a:ext>
                  </a:extLst>
                </a:gridCol>
                <a:gridCol w="8329435">
                  <a:extLst>
                    <a:ext uri="{9D8B030D-6E8A-4147-A177-3AD203B41FA5}">
                      <a16:colId xmlns:a16="http://schemas.microsoft.com/office/drawing/2014/main" val="20001"/>
                    </a:ext>
                  </a:extLst>
                </a:gridCol>
              </a:tblGrid>
              <a:tr h="2577431">
                <a:tc gridSpan="2">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3506">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506">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506">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7" name="Freeform 7"/>
          <p:cNvSpPr/>
          <p:nvPr/>
        </p:nvSpPr>
        <p:spPr>
          <a:xfrm>
            <a:off x="15938450" y="8430745"/>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rot="-1760928">
            <a:off x="11986507" y="5617139"/>
            <a:ext cx="5656082" cy="4114800"/>
          </a:xfrm>
          <a:custGeom>
            <a:avLst/>
            <a:gdLst/>
            <a:ahLst/>
            <a:cxnLst/>
            <a:rect l="l" t="t" r="r" b="b"/>
            <a:pathLst>
              <a:path w="5656082" h="4114800">
                <a:moveTo>
                  <a:pt x="0" y="0"/>
                </a:moveTo>
                <a:lnTo>
                  <a:pt x="5656083" y="0"/>
                </a:lnTo>
                <a:lnTo>
                  <a:pt x="56560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858885" y="7578458"/>
            <a:ext cx="7429115" cy="2708542"/>
          </a:xfrm>
          <a:custGeom>
            <a:avLst/>
            <a:gdLst/>
            <a:ahLst/>
            <a:cxnLst/>
            <a:rect l="l" t="t" r="r" b="b"/>
            <a:pathLst>
              <a:path w="9339801" h="2708542">
                <a:moveTo>
                  <a:pt x="0" y="0"/>
                </a:moveTo>
                <a:lnTo>
                  <a:pt x="9339802" y="0"/>
                </a:lnTo>
                <a:lnTo>
                  <a:pt x="9339802" y="2708542"/>
                </a:lnTo>
                <a:lnTo>
                  <a:pt x="0" y="2708542"/>
                </a:lnTo>
                <a:lnTo>
                  <a:pt x="0" y="0"/>
                </a:lnTo>
                <a:close/>
              </a:path>
            </a:pathLst>
          </a:custGeom>
          <a:blipFill>
            <a:blip r:embed="rId4">
              <a:extLst>
                <a:ext uri="{96DAC541-7B7A-43D3-8B79-37D633B846F1}">
                  <asvg:svgBlip xmlns:asvg="http://schemas.microsoft.com/office/drawing/2016/SVG/main" r:embed="rId5"/>
                </a:ext>
              </a:extLst>
            </a:blip>
            <a:stretch>
              <a:fillRect r="-25718"/>
            </a:stretch>
          </a:blipFill>
        </p:spPr>
        <p:txBody>
          <a:bodyPr/>
          <a:lstStyle/>
          <a:p>
            <a:endParaRPr lang="en-US"/>
          </a:p>
        </p:txBody>
      </p:sp>
      <p:sp>
        <p:nvSpPr>
          <p:cNvPr id="4" name="TextBox 4"/>
          <p:cNvSpPr txBox="1"/>
          <p:nvPr/>
        </p:nvSpPr>
        <p:spPr>
          <a:xfrm>
            <a:off x="0" y="118745"/>
            <a:ext cx="7172074"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1</a:t>
            </a:r>
          </a:p>
        </p:txBody>
      </p:sp>
      <p:sp>
        <p:nvSpPr>
          <p:cNvPr id="5" name="TextBox 5"/>
          <p:cNvSpPr txBox="1"/>
          <p:nvPr/>
        </p:nvSpPr>
        <p:spPr>
          <a:xfrm>
            <a:off x="875211" y="1235806"/>
            <a:ext cx="16195603" cy="1304705"/>
          </a:xfrm>
          <a:prstGeom prst="rect">
            <a:avLst/>
          </a:prstGeom>
        </p:spPr>
        <p:txBody>
          <a:bodyPr lIns="0" tIns="0" rIns="0" bIns="0" rtlCol="0" anchor="t">
            <a:spAutoFit/>
          </a:bodyPr>
          <a:lstStyle/>
          <a:p>
            <a:pPr algn="ctr">
              <a:lnSpc>
                <a:spcPts val="5262"/>
              </a:lnSpc>
              <a:spcBef>
                <a:spcPct val="0"/>
              </a:spcBef>
            </a:pPr>
            <a:r>
              <a:rPr lang="en-US" sz="3758" dirty="0">
                <a:solidFill>
                  <a:srgbClr val="D6EFFF"/>
                </a:solidFill>
                <a:latin typeface="Century Gothic" panose="020B0502020202020204" pitchFamily="34" charset="0"/>
              </a:rPr>
              <a:t>Use these top three mistakes to write a multiple-choice question. Be sure to also include the correct response. </a:t>
            </a:r>
          </a:p>
        </p:txBody>
      </p:sp>
      <p:graphicFrame>
        <p:nvGraphicFramePr>
          <p:cNvPr id="6" name="Table 6"/>
          <p:cNvGraphicFramePr>
            <a:graphicFrameLocks noGrp="1"/>
          </p:cNvGraphicFramePr>
          <p:nvPr/>
        </p:nvGraphicFramePr>
        <p:xfrm>
          <a:off x="438494" y="2814291"/>
          <a:ext cx="11253373" cy="7270395"/>
        </p:xfrm>
        <a:graphic>
          <a:graphicData uri="http://schemas.openxmlformats.org/drawingml/2006/table">
            <a:tbl>
              <a:tblPr/>
              <a:tblGrid>
                <a:gridCol w="2423334">
                  <a:extLst>
                    <a:ext uri="{9D8B030D-6E8A-4147-A177-3AD203B41FA5}">
                      <a16:colId xmlns:a16="http://schemas.microsoft.com/office/drawing/2014/main" val="20000"/>
                    </a:ext>
                  </a:extLst>
                </a:gridCol>
                <a:gridCol w="8830039">
                  <a:extLst>
                    <a:ext uri="{9D8B030D-6E8A-4147-A177-3AD203B41FA5}">
                      <a16:colId xmlns:a16="http://schemas.microsoft.com/office/drawing/2014/main" val="20001"/>
                    </a:ext>
                  </a:extLst>
                </a:gridCol>
              </a:tblGrid>
              <a:tr h="2106539">
                <a:tc gridSpan="2">
                  <a:txBody>
                    <a:bodyPr/>
                    <a:lstStyle/>
                    <a:p>
                      <a:pPr algn="ctr">
                        <a:lnSpc>
                          <a:spcPts val="3220"/>
                        </a:lnSpc>
                        <a:defRPr/>
                      </a:pPr>
                      <a:r>
                        <a:rPr lang="en-US" sz="2300">
                          <a:solidFill>
                            <a:srgbClr val="01565C"/>
                          </a:solidFill>
                          <a:latin typeface="Century Gothic Paneuropean Bold"/>
                        </a:rPr>
                        <a:t>For a concert, there are student tickets and adult tickets for sale. Of the total tickets 39/100 have been sold as student tickets and 5/10 as adult tickets. The rest of the tickets have not been sold. What fraction of the total number of tickets for the concert have not been sold?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3220"/>
                        </a:lnSpc>
                        <a:defRPr/>
                      </a:pPr>
                      <a:r>
                        <a:rPr lang="en-US" sz="2300">
                          <a:solidFill>
                            <a:srgbClr val="01565C"/>
                          </a:solidFill>
                          <a:latin typeface="Century Gothic Paneuropean Bold"/>
                        </a:rPr>
                        <a:t>For a concert, there are student tickets and adult tickets for sale. Of the total tickets 39/100 have been sold as student tickets and 5/10 as adult tickets. The rest of the tickets have not been sold. What fraction of the total number of tickets for the concert have not been sold?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0964">
                <a:tc>
                  <a:txBody>
                    <a:bodyPr/>
                    <a:lstStyle/>
                    <a:p>
                      <a:pPr algn="ctr">
                        <a:lnSpc>
                          <a:spcPts val="5040"/>
                        </a:lnSpc>
                        <a:defRPr/>
                      </a:pPr>
                      <a:r>
                        <a:rPr lang="en-US" sz="3600">
                          <a:solidFill>
                            <a:srgbClr val="01565C"/>
                          </a:solidFill>
                          <a:latin typeface="Century Gothic Paneuropean"/>
                        </a:rPr>
                        <a:t>A</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04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0964">
                <a:tc>
                  <a:txBody>
                    <a:bodyPr/>
                    <a:lstStyle/>
                    <a:p>
                      <a:pPr algn="ctr">
                        <a:lnSpc>
                          <a:spcPts val="5040"/>
                        </a:lnSpc>
                        <a:defRPr/>
                      </a:pPr>
                      <a:r>
                        <a:rPr lang="en-US" sz="3600">
                          <a:solidFill>
                            <a:srgbClr val="01565C"/>
                          </a:solidFill>
                          <a:latin typeface="Century Gothic Paneuropean"/>
                        </a:rPr>
                        <a:t>B</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04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0964">
                <a:tc>
                  <a:txBody>
                    <a:bodyPr/>
                    <a:lstStyle/>
                    <a:p>
                      <a:pPr algn="ctr">
                        <a:lnSpc>
                          <a:spcPts val="5040"/>
                        </a:lnSpc>
                        <a:defRPr/>
                      </a:pPr>
                      <a:r>
                        <a:rPr lang="en-US" sz="3600">
                          <a:solidFill>
                            <a:srgbClr val="01565C"/>
                          </a:solidFill>
                          <a:latin typeface="Century Gothic Paneuropean"/>
                        </a:rPr>
                        <a:t>C</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04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r h="1290964">
                <a:tc>
                  <a:txBody>
                    <a:bodyPr/>
                    <a:lstStyle/>
                    <a:p>
                      <a:pPr algn="ctr">
                        <a:lnSpc>
                          <a:spcPts val="5040"/>
                        </a:lnSpc>
                        <a:defRPr/>
                      </a:pPr>
                      <a:r>
                        <a:rPr lang="en-US" sz="3600">
                          <a:solidFill>
                            <a:srgbClr val="01565C"/>
                          </a:solidFill>
                          <a:latin typeface="Century Gothic Paneuropean"/>
                        </a:rPr>
                        <a:t>D</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04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4"/>
                  </a:ext>
                </a:extLst>
              </a:tr>
            </a:tbl>
          </a:graphicData>
        </a:graphic>
      </p:graphicFrame>
      <p:sp>
        <p:nvSpPr>
          <p:cNvPr id="7" name="Freeform 7"/>
          <p:cNvSpPr/>
          <p:nvPr/>
        </p:nvSpPr>
        <p:spPr>
          <a:xfrm>
            <a:off x="15938450" y="8430745"/>
            <a:ext cx="2215101" cy="1856255"/>
          </a:xfrm>
          <a:custGeom>
            <a:avLst/>
            <a:gdLst/>
            <a:ahLst/>
            <a:cxnLst/>
            <a:rect l="l" t="t" r="r" b="b"/>
            <a:pathLst>
              <a:path w="2215101" h="1856255">
                <a:moveTo>
                  <a:pt x="0" y="0"/>
                </a:moveTo>
                <a:lnTo>
                  <a:pt x="2215101" y="0"/>
                </a:lnTo>
                <a:lnTo>
                  <a:pt x="2215101" y="1856255"/>
                </a:lnTo>
                <a:lnTo>
                  <a:pt x="0" y="1856255"/>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EB6"/>
        </a:solidFill>
        <a:effectLst/>
      </p:bgPr>
    </p:bg>
    <p:spTree>
      <p:nvGrpSpPr>
        <p:cNvPr id="1" name=""/>
        <p:cNvGrpSpPr/>
        <p:nvPr/>
      </p:nvGrpSpPr>
      <p:grpSpPr>
        <a:xfrm>
          <a:off x="0" y="0"/>
          <a:ext cx="0" cy="0"/>
          <a:chOff x="0" y="0"/>
          <a:chExt cx="0" cy="0"/>
        </a:xfrm>
      </p:grpSpPr>
      <p:sp>
        <p:nvSpPr>
          <p:cNvPr id="2" name="Freeform 2"/>
          <p:cNvSpPr/>
          <p:nvPr/>
        </p:nvSpPr>
        <p:spPr>
          <a:xfrm>
            <a:off x="0" y="6300216"/>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23298" y="118745"/>
            <a:ext cx="6948775" cy="909955"/>
          </a:xfrm>
          <a:prstGeom prst="rect">
            <a:avLst/>
          </a:prstGeom>
        </p:spPr>
        <p:txBody>
          <a:bodyPr wrap="square" lIns="0" tIns="0" rIns="0" bIns="0" rtlCol="0" anchor="t">
            <a:spAutoFit/>
          </a:bodyPr>
          <a:lstStyle/>
          <a:p>
            <a:pPr algn="ctr">
              <a:lnSpc>
                <a:spcPts val="7039"/>
              </a:lnSpc>
              <a:spcBef>
                <a:spcPct val="0"/>
              </a:spcBef>
            </a:pPr>
            <a:r>
              <a:rPr lang="en-US" sz="6399" spc="63" dirty="0">
                <a:solidFill>
                  <a:srgbClr val="CC4C15"/>
                </a:solidFill>
                <a:latin typeface="Century Gothic Paneuropean Bold"/>
              </a:rPr>
              <a:t>Question 2 </a:t>
            </a:r>
          </a:p>
        </p:txBody>
      </p:sp>
      <p:sp>
        <p:nvSpPr>
          <p:cNvPr id="4" name="TextBox 4"/>
          <p:cNvSpPr txBox="1"/>
          <p:nvPr/>
        </p:nvSpPr>
        <p:spPr>
          <a:xfrm>
            <a:off x="1143000" y="1257300"/>
            <a:ext cx="14097000" cy="1984774"/>
          </a:xfrm>
          <a:prstGeom prst="rect">
            <a:avLst/>
          </a:prstGeom>
        </p:spPr>
        <p:txBody>
          <a:bodyPr wrap="square" lIns="0" tIns="0" rIns="0" bIns="0" rtlCol="0" anchor="t">
            <a:spAutoFit/>
          </a:bodyPr>
          <a:lstStyle/>
          <a:p>
            <a:pPr algn="ctr">
              <a:spcBef>
                <a:spcPct val="0"/>
              </a:spcBef>
            </a:pPr>
            <a:r>
              <a:rPr lang="en-US" sz="4299" dirty="0">
                <a:solidFill>
                  <a:srgbClr val="D6EFFF"/>
                </a:solidFill>
                <a:latin typeface="Century Gothic" panose="020B0502020202020204" pitchFamily="34" charset="0"/>
              </a:rPr>
              <a:t>Rosa’s favorite sports team has won 0.62 of its games this season. How can Rosa express this decimal as a fraction? Write the fraction in simplest form. </a:t>
            </a:r>
          </a:p>
        </p:txBody>
      </p:sp>
      <p:graphicFrame>
        <p:nvGraphicFramePr>
          <p:cNvPr id="5" name="Table 5"/>
          <p:cNvGraphicFramePr>
            <a:graphicFrameLocks noGrp="1"/>
          </p:cNvGraphicFramePr>
          <p:nvPr/>
        </p:nvGraphicFramePr>
        <p:xfrm>
          <a:off x="7758657" y="3573167"/>
          <a:ext cx="9720230" cy="6457949"/>
        </p:xfrm>
        <a:graphic>
          <a:graphicData uri="http://schemas.openxmlformats.org/drawingml/2006/table">
            <a:tbl>
              <a:tblPr/>
              <a:tblGrid>
                <a:gridCol w="1390795">
                  <a:extLst>
                    <a:ext uri="{9D8B030D-6E8A-4147-A177-3AD203B41FA5}">
                      <a16:colId xmlns:a16="http://schemas.microsoft.com/office/drawing/2014/main" val="20000"/>
                    </a:ext>
                  </a:extLst>
                </a:gridCol>
                <a:gridCol w="8329435">
                  <a:extLst>
                    <a:ext uri="{9D8B030D-6E8A-4147-A177-3AD203B41FA5}">
                      <a16:colId xmlns:a16="http://schemas.microsoft.com/office/drawing/2014/main" val="20001"/>
                    </a:ext>
                  </a:extLst>
                </a:gridCol>
              </a:tblGrid>
              <a:tr h="2577431">
                <a:tc gridSpan="2">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hMerge="1">
                  <a:txBody>
                    <a:bodyPr/>
                    <a:lstStyle/>
                    <a:p>
                      <a:pPr algn="ctr">
                        <a:lnSpc>
                          <a:spcPts val="4060"/>
                        </a:lnSpc>
                        <a:defRPr/>
                      </a:pPr>
                      <a:r>
                        <a:rPr lang="en-US" sz="2900">
                          <a:solidFill>
                            <a:srgbClr val="01565C"/>
                          </a:solidFill>
                          <a:latin typeface="Century Gothic Paneuropean Bold"/>
                        </a:rPr>
                        <a:t>If we surveyed 100 students in our school and asked them, “What mistake would Joe Schmo make on this question?” What would be the #1 response?  </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0"/>
                  </a:ext>
                </a:extLst>
              </a:tr>
              <a:tr h="1293506">
                <a:tc>
                  <a:txBody>
                    <a:bodyPr/>
                    <a:lstStyle/>
                    <a:p>
                      <a:pPr algn="ctr">
                        <a:lnSpc>
                          <a:spcPts val="5880"/>
                        </a:lnSpc>
                        <a:defRPr/>
                      </a:pPr>
                      <a:r>
                        <a:rPr lang="en-US" sz="4200">
                          <a:solidFill>
                            <a:srgbClr val="01565C"/>
                          </a:solidFill>
                          <a:latin typeface="Century Gothic Paneuropean"/>
                        </a:rPr>
                        <a:t>1</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1"/>
                  </a:ext>
                </a:extLst>
              </a:tr>
              <a:tr h="1293506">
                <a:tc>
                  <a:txBody>
                    <a:bodyPr/>
                    <a:lstStyle/>
                    <a:p>
                      <a:pPr algn="ctr">
                        <a:lnSpc>
                          <a:spcPts val="5880"/>
                        </a:lnSpc>
                        <a:defRPr/>
                      </a:pPr>
                      <a:r>
                        <a:rPr lang="en-US" sz="4200">
                          <a:solidFill>
                            <a:srgbClr val="01565C"/>
                          </a:solidFill>
                          <a:latin typeface="Century Gothic Paneuropean"/>
                        </a:rPr>
                        <a:t>2</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2"/>
                  </a:ext>
                </a:extLst>
              </a:tr>
              <a:tr h="1293506">
                <a:tc>
                  <a:txBody>
                    <a:bodyPr/>
                    <a:lstStyle/>
                    <a:p>
                      <a:pPr algn="ctr">
                        <a:lnSpc>
                          <a:spcPts val="5880"/>
                        </a:lnSpc>
                        <a:defRPr/>
                      </a:pPr>
                      <a:r>
                        <a:rPr lang="en-US" sz="4200">
                          <a:solidFill>
                            <a:srgbClr val="01565C"/>
                          </a:solidFill>
                          <a:latin typeface="Century Gothic Paneuropean"/>
                        </a:rPr>
                        <a:t>3</a:t>
                      </a: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tc>
                  <a:txBody>
                    <a:bodyPr/>
                    <a:lstStyle/>
                    <a:p>
                      <a:pPr algn="ctr">
                        <a:lnSpc>
                          <a:spcPts val="5880"/>
                        </a:lnSpc>
                        <a:defRPr/>
                      </a:pPr>
                      <a:endParaRPr lang="en-US" sz="1100"/>
                    </a:p>
                  </a:txBody>
                  <a:tcPr marL="190500" marR="190500" marT="190500" marB="190500" anchor="ctr">
                    <a:lnL w="38100" cap="flat" cmpd="sng" algn="ctr">
                      <a:solidFill>
                        <a:srgbClr val="CC4C15"/>
                      </a:solidFill>
                      <a:prstDash val="solid"/>
                      <a:round/>
                      <a:headEnd type="none" w="med" len="med"/>
                      <a:tailEnd type="none" w="med" len="med"/>
                    </a:lnL>
                    <a:lnR w="38100" cap="flat" cmpd="sng" algn="ctr">
                      <a:solidFill>
                        <a:srgbClr val="CC4C15"/>
                      </a:solidFill>
                      <a:prstDash val="solid"/>
                      <a:round/>
                      <a:headEnd type="none" w="med" len="med"/>
                      <a:tailEnd type="none" w="med" len="med"/>
                    </a:lnR>
                    <a:lnT w="38100" cap="flat" cmpd="sng" algn="ctr">
                      <a:solidFill>
                        <a:srgbClr val="CC4C15"/>
                      </a:solidFill>
                      <a:prstDash val="solid"/>
                      <a:round/>
                      <a:headEnd type="none" w="med" len="med"/>
                      <a:tailEnd type="none" w="med" len="med"/>
                    </a:lnT>
                    <a:lnB w="38100" cap="flat" cmpd="sng" algn="ctr">
                      <a:solidFill>
                        <a:srgbClr val="CC4C15"/>
                      </a:solidFill>
                      <a:prstDash val="solid"/>
                      <a:round/>
                      <a:headEnd type="none" w="med" len="med"/>
                      <a:tailEnd type="none" w="med" len="med"/>
                    </a:lnB>
                    <a:solidFill>
                      <a:srgbClr val="D6EFFF"/>
                    </a:solidFill>
                  </a:tcPr>
                </a:tc>
                <a:extLst>
                  <a:ext uri="{0D108BD9-81ED-4DB2-BD59-A6C34878D82A}">
                    <a16:rowId xmlns:a16="http://schemas.microsoft.com/office/drawing/2014/main" val="10003"/>
                  </a:ext>
                </a:extLst>
              </a:tr>
            </a:tbl>
          </a:graphicData>
        </a:graphic>
      </p:graphicFrame>
      <p:sp>
        <p:nvSpPr>
          <p:cNvPr id="6" name="Freeform 6"/>
          <p:cNvSpPr/>
          <p:nvPr/>
        </p:nvSpPr>
        <p:spPr>
          <a:xfrm>
            <a:off x="15849600" y="-30882"/>
            <a:ext cx="2215101" cy="1856255"/>
          </a:xfrm>
          <a:custGeom>
            <a:avLst/>
            <a:gdLst/>
            <a:ahLst/>
            <a:cxnLst/>
            <a:rect l="l" t="t" r="r" b="b"/>
            <a:pathLst>
              <a:path w="2215101" h="1856255">
                <a:moveTo>
                  <a:pt x="0" y="0"/>
                </a:moveTo>
                <a:lnTo>
                  <a:pt x="2215102" y="0"/>
                </a:lnTo>
                <a:lnTo>
                  <a:pt x="2215102" y="1856255"/>
                </a:lnTo>
                <a:lnTo>
                  <a:pt x="0" y="1856255"/>
                </a:lnTo>
                <a:lnTo>
                  <a:pt x="0" y="0"/>
                </a:lnTo>
                <a:close/>
              </a:path>
            </a:pathLst>
          </a:custGeom>
          <a:blipFill>
            <a:blip r:embed="rId4"/>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71DE0A117CFD4C84C12A1F8348DB6D" ma:contentTypeVersion="18" ma:contentTypeDescription="Create a new document." ma:contentTypeScope="" ma:versionID="be0fef04da74bb853d3a03051706b979">
  <xsd:schema xmlns:xsd="http://www.w3.org/2001/XMLSchema" xmlns:xs="http://www.w3.org/2001/XMLSchema" xmlns:p="http://schemas.microsoft.com/office/2006/metadata/properties" xmlns:ns2="ddfdbd11-8bca-4bd0-96e1-1d3361b4b99b" xmlns:ns3="4dcc3836-a80e-40ac-8fff-95a21a56826a" targetNamespace="http://schemas.microsoft.com/office/2006/metadata/properties" ma:root="true" ma:fieldsID="c119daa3e35bdfdeec0bb6fffa920b3f" ns2:_="" ns3:_="">
    <xsd:import namespace="ddfdbd11-8bca-4bd0-96e1-1d3361b4b99b"/>
    <xsd:import namespace="4dcc3836-a80e-40ac-8fff-95a21a56826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dbd11-8bca-4bd0-96e1-1d3361b4b9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ed86b47-9168-46d9-b003-1cbe17f24419}" ma:internalName="TaxCatchAll" ma:showField="CatchAllData" ma:web="ddfdbd11-8bca-4bd0-96e1-1d3361b4b9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cc3836-a80e-40ac-8fff-95a21a56826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e53c3f-5bf5-42e3-bf71-46996f899f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D9961-56C0-4C87-A84F-DC9C1862156C}">
  <ds:schemaRefs>
    <ds:schemaRef ds:uri="http://schemas.microsoft.com/sharepoint/v3/contenttype/forms"/>
  </ds:schemaRefs>
</ds:datastoreItem>
</file>

<file path=customXml/itemProps2.xml><?xml version="1.0" encoding="utf-8"?>
<ds:datastoreItem xmlns:ds="http://schemas.openxmlformats.org/officeDocument/2006/customXml" ds:itemID="{495DADF6-3BB8-4939-937F-5B0FFB4A2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dbd11-8bca-4bd0-96e1-1d3361b4b99b"/>
    <ds:schemaRef ds:uri="4dcc3836-a80e-40ac-8fff-95a21a568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1194</Words>
  <Application>Microsoft Office PowerPoint</Application>
  <PresentationFormat>Custom</PresentationFormat>
  <Paragraphs>163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Century Gothic Paneuropean</vt:lpstr>
      <vt:lpstr>Century Gothic Paneuropean Bold</vt:lpstr>
      <vt:lpstr>Century Gothic</vt:lpstr>
      <vt:lpstr>Century Gothic Paneuropean Bold Italics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Is it Fair to Trick Kids?</dc:title>
  <cp:lastModifiedBy>Gaby Romero</cp:lastModifiedBy>
  <cp:revision>2</cp:revision>
  <dcterms:created xsi:type="dcterms:W3CDTF">2006-08-16T00:00:00Z</dcterms:created>
  <dcterms:modified xsi:type="dcterms:W3CDTF">2024-03-11T20:44:25Z</dcterms:modified>
  <dc:identifier>DAF0Sq3wK7A</dc:identifier>
</cp:coreProperties>
</file>