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Lst>
  <p:sldSz cx="18288000" cy="10287000"/>
  <p:notesSz cx="6858000" cy="9144000"/>
  <p:embeddedFontLst>
    <p:embeddedFont>
      <p:font typeface="Century Gothic" panose="020B0502020202020204" pitchFamily="34" charset="0"/>
      <p:regular r:id="rId20"/>
      <p:bold r:id="rId21"/>
      <p:italic r:id="rId22"/>
      <p:boldItalic r:id="rId23"/>
    </p:embeddedFont>
    <p:embeddedFont>
      <p:font typeface="Century Gothic Paneuropean" panose="020B0604020202020204" charset="0"/>
      <p:regular r:id="rId24"/>
    </p:embeddedFont>
    <p:embeddedFont>
      <p:font typeface="Century Gothic Paneuropean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14FDE-9763-40A3-A0DF-19142A92D6B4}" v="3" dt="2024-02-23T15:09:13.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9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Romero" userId="c4fa1de8-7c4a-4e69-b661-451ad283ae0e" providerId="ADAL" clId="{5A514FDE-9763-40A3-A0DF-19142A92D6B4}"/>
    <pc:docChg chg="undo custSel modSld">
      <pc:chgData name="Gaby Romero" userId="c4fa1de8-7c4a-4e69-b661-451ad283ae0e" providerId="ADAL" clId="{5A514FDE-9763-40A3-A0DF-19142A92D6B4}" dt="2024-02-23T15:15:08.033" v="142" actId="1076"/>
      <pc:docMkLst>
        <pc:docMk/>
      </pc:docMkLst>
      <pc:sldChg chg="addSp modSp mod">
        <pc:chgData name="Gaby Romero" userId="c4fa1de8-7c4a-4e69-b661-451ad283ae0e" providerId="ADAL" clId="{5A514FDE-9763-40A3-A0DF-19142A92D6B4}" dt="2024-02-23T15:15:08.033" v="142" actId="1076"/>
        <pc:sldMkLst>
          <pc:docMk/>
          <pc:sldMk cId="0" sldId="256"/>
        </pc:sldMkLst>
        <pc:spChg chg="mod">
          <ac:chgData name="Gaby Romero" userId="c4fa1de8-7c4a-4e69-b661-451ad283ae0e" providerId="ADAL" clId="{5A514FDE-9763-40A3-A0DF-19142A92D6B4}" dt="2024-02-23T15:09:57.878" v="141" actId="1035"/>
          <ac:spMkLst>
            <pc:docMk/>
            <pc:sldMk cId="0" sldId="256"/>
            <ac:spMk id="10" creationId="{00000000-0000-0000-0000-000000000000}"/>
          </ac:spMkLst>
        </pc:spChg>
        <pc:spChg chg="mod">
          <ac:chgData name="Gaby Romero" userId="c4fa1de8-7c4a-4e69-b661-451ad283ae0e" providerId="ADAL" clId="{5A514FDE-9763-40A3-A0DF-19142A92D6B4}" dt="2024-02-23T15:09:44.515" v="133" actId="1037"/>
          <ac:spMkLst>
            <pc:docMk/>
            <pc:sldMk cId="0" sldId="256"/>
            <ac:spMk id="17" creationId="{00000000-0000-0000-0000-000000000000}"/>
          </ac:spMkLst>
        </pc:spChg>
        <pc:spChg chg="mod">
          <ac:chgData name="Gaby Romero" userId="c4fa1de8-7c4a-4e69-b661-451ad283ae0e" providerId="ADAL" clId="{5A514FDE-9763-40A3-A0DF-19142A92D6B4}" dt="2024-02-23T15:15:08.033" v="142" actId="1076"/>
          <ac:spMkLst>
            <pc:docMk/>
            <pc:sldMk cId="0" sldId="256"/>
            <ac:spMk id="18" creationId="{00000000-0000-0000-0000-000000000000}"/>
          </ac:spMkLst>
        </pc:spChg>
        <pc:picChg chg="add mod">
          <ac:chgData name="Gaby Romero" userId="c4fa1de8-7c4a-4e69-b661-451ad283ae0e" providerId="ADAL" clId="{5A514FDE-9763-40A3-A0DF-19142A92D6B4}" dt="2024-02-23T15:09:53.087" v="135" actId="1076"/>
          <ac:picMkLst>
            <pc:docMk/>
            <pc:sldMk cId="0" sldId="256"/>
            <ac:picMk id="21" creationId="{741DCF86-CC5A-E414-FE87-B870D0C35B30}"/>
          </ac:picMkLst>
        </pc:picChg>
      </pc:sldChg>
      <pc:sldChg chg="addSp delSp modSp mod">
        <pc:chgData name="Gaby Romero" userId="c4fa1de8-7c4a-4e69-b661-451ad283ae0e" providerId="ADAL" clId="{5A514FDE-9763-40A3-A0DF-19142A92D6B4}" dt="2024-02-15T18:25:30.470" v="114" actId="1076"/>
        <pc:sldMkLst>
          <pc:docMk/>
          <pc:sldMk cId="3323632272" sldId="269"/>
        </pc:sldMkLst>
        <pc:spChg chg="mod">
          <ac:chgData name="Gaby Romero" userId="c4fa1de8-7c4a-4e69-b661-451ad283ae0e" providerId="ADAL" clId="{5A514FDE-9763-40A3-A0DF-19142A92D6B4}" dt="2024-02-07T21:24:50.685" v="76" actId="1076"/>
          <ac:spMkLst>
            <pc:docMk/>
            <pc:sldMk cId="3323632272" sldId="269"/>
            <ac:spMk id="2" creationId="{B93FDAC4-16F0-CB09-E344-E22828062D6E}"/>
          </ac:spMkLst>
        </pc:spChg>
        <pc:spChg chg="del">
          <ac:chgData name="Gaby Romero" userId="c4fa1de8-7c4a-4e69-b661-451ad283ae0e" providerId="ADAL" clId="{5A514FDE-9763-40A3-A0DF-19142A92D6B4}" dt="2024-02-07T21:23:58.633" v="59" actId="478"/>
          <ac:spMkLst>
            <pc:docMk/>
            <pc:sldMk cId="3323632272" sldId="269"/>
            <ac:spMk id="6" creationId="{24AAFEFD-53B2-4DD7-1694-03BA61A2DA99}"/>
          </ac:spMkLst>
        </pc:spChg>
        <pc:spChg chg="mod">
          <ac:chgData name="Gaby Romero" userId="c4fa1de8-7c4a-4e69-b661-451ad283ae0e" providerId="ADAL" clId="{5A514FDE-9763-40A3-A0DF-19142A92D6B4}" dt="2024-02-07T21:24:05.832" v="63" actId="14100"/>
          <ac:spMkLst>
            <pc:docMk/>
            <pc:sldMk cId="3323632272" sldId="269"/>
            <ac:spMk id="7" creationId="{0A64876B-B284-8CE5-818A-243B5430C177}"/>
          </ac:spMkLst>
        </pc:spChg>
        <pc:spChg chg="mod">
          <ac:chgData name="Gaby Romero" userId="c4fa1de8-7c4a-4e69-b661-451ad283ae0e" providerId="ADAL" clId="{5A514FDE-9763-40A3-A0DF-19142A92D6B4}" dt="2024-02-07T21:24:46.629" v="74" actId="1076"/>
          <ac:spMkLst>
            <pc:docMk/>
            <pc:sldMk cId="3323632272" sldId="269"/>
            <ac:spMk id="9" creationId="{7FDBDD4F-7EEA-79D8-D9C2-BEE7B89D3652}"/>
          </ac:spMkLst>
        </pc:spChg>
        <pc:spChg chg="mod">
          <ac:chgData name="Gaby Romero" userId="c4fa1de8-7c4a-4e69-b661-451ad283ae0e" providerId="ADAL" clId="{5A514FDE-9763-40A3-A0DF-19142A92D6B4}" dt="2024-02-07T21:24:57.500" v="77" actId="1076"/>
          <ac:spMkLst>
            <pc:docMk/>
            <pc:sldMk cId="3323632272" sldId="269"/>
            <ac:spMk id="12" creationId="{E9F4CA94-E61D-8F59-DB03-FDB71CD28467}"/>
          </ac:spMkLst>
        </pc:spChg>
        <pc:spChg chg="mod ord">
          <ac:chgData name="Gaby Romero" userId="c4fa1de8-7c4a-4e69-b661-451ad283ae0e" providerId="ADAL" clId="{5A514FDE-9763-40A3-A0DF-19142A92D6B4}" dt="2024-02-15T18:25:21.854" v="113" actId="166"/>
          <ac:spMkLst>
            <pc:docMk/>
            <pc:sldMk cId="3323632272" sldId="269"/>
            <ac:spMk id="15" creationId="{42565634-9F60-1191-046C-FECFD96D8121}"/>
          </ac:spMkLst>
        </pc:spChg>
        <pc:spChg chg="mod">
          <ac:chgData name="Gaby Romero" userId="c4fa1de8-7c4a-4e69-b661-451ad283ae0e" providerId="ADAL" clId="{5A514FDE-9763-40A3-A0DF-19142A92D6B4}" dt="2024-02-07T21:25:05.344" v="78" actId="1076"/>
          <ac:spMkLst>
            <pc:docMk/>
            <pc:sldMk cId="3323632272" sldId="269"/>
            <ac:spMk id="16" creationId="{D0E4F905-DA4C-DC85-1B10-B3836246B538}"/>
          </ac:spMkLst>
        </pc:spChg>
        <pc:spChg chg="del">
          <ac:chgData name="Gaby Romero" userId="c4fa1de8-7c4a-4e69-b661-451ad283ae0e" providerId="ADAL" clId="{5A514FDE-9763-40A3-A0DF-19142A92D6B4}" dt="2024-02-07T21:22:08.081" v="29" actId="478"/>
          <ac:spMkLst>
            <pc:docMk/>
            <pc:sldMk cId="3323632272" sldId="269"/>
            <ac:spMk id="17" creationId="{73D15E3A-8D51-B148-F027-83E12DC4BCA3}"/>
          </ac:spMkLst>
        </pc:spChg>
        <pc:spChg chg="mod">
          <ac:chgData name="Gaby Romero" userId="c4fa1de8-7c4a-4e69-b661-451ad283ae0e" providerId="ADAL" clId="{5A514FDE-9763-40A3-A0DF-19142A92D6B4}" dt="2024-02-07T21:25:09.607" v="79" actId="1076"/>
          <ac:spMkLst>
            <pc:docMk/>
            <pc:sldMk cId="3323632272" sldId="269"/>
            <ac:spMk id="18" creationId="{2B564F69-C48A-B9CF-AFB8-3900E923118F}"/>
          </ac:spMkLst>
        </pc:spChg>
        <pc:picChg chg="add mod">
          <ac:chgData name="Gaby Romero" userId="c4fa1de8-7c4a-4e69-b661-451ad283ae0e" providerId="ADAL" clId="{5A514FDE-9763-40A3-A0DF-19142A92D6B4}" dt="2024-02-15T18:25:30.470" v="114" actId="1076"/>
          <ac:picMkLst>
            <pc:docMk/>
            <pc:sldMk cId="3323632272" sldId="269"/>
            <ac:picMk id="20" creationId="{56E665F3-0C13-35F8-665E-569529E65673}"/>
          </ac:picMkLst>
        </pc:picChg>
      </pc:sldChg>
      <pc:sldChg chg="modSp mod">
        <pc:chgData name="Gaby Romero" userId="c4fa1de8-7c4a-4e69-b661-451ad283ae0e" providerId="ADAL" clId="{5A514FDE-9763-40A3-A0DF-19142A92D6B4}" dt="2024-02-15T22:28:20.405" v="118" actId="1076"/>
        <pc:sldMkLst>
          <pc:docMk/>
          <pc:sldMk cId="1914956265" sldId="270"/>
        </pc:sldMkLst>
        <pc:spChg chg="mod">
          <ac:chgData name="Gaby Romero" userId="c4fa1de8-7c4a-4e69-b661-451ad283ae0e" providerId="ADAL" clId="{5A514FDE-9763-40A3-A0DF-19142A92D6B4}" dt="2024-02-07T21:26:29.437" v="106" actId="1076"/>
          <ac:spMkLst>
            <pc:docMk/>
            <pc:sldMk cId="1914956265" sldId="270"/>
            <ac:spMk id="9" creationId="{0C9C833D-8470-66B6-B175-BA059E4E292E}"/>
          </ac:spMkLst>
        </pc:spChg>
        <pc:spChg chg="ord">
          <ac:chgData name="Gaby Romero" userId="c4fa1de8-7c4a-4e69-b661-451ad283ae0e" providerId="ADAL" clId="{5A514FDE-9763-40A3-A0DF-19142A92D6B4}" dt="2024-02-15T22:28:17.048" v="117" actId="166"/>
          <ac:spMkLst>
            <pc:docMk/>
            <pc:sldMk cId="1914956265" sldId="270"/>
            <ac:spMk id="15" creationId="{720DDCD4-C546-2449-8220-40136950120E}"/>
          </ac:spMkLst>
        </pc:spChg>
        <pc:spChg chg="mod">
          <ac:chgData name="Gaby Romero" userId="c4fa1de8-7c4a-4e69-b661-451ad283ae0e" providerId="ADAL" clId="{5A514FDE-9763-40A3-A0DF-19142A92D6B4}" dt="2024-02-07T21:25:51.213" v="104" actId="255"/>
          <ac:spMkLst>
            <pc:docMk/>
            <pc:sldMk cId="1914956265" sldId="270"/>
            <ac:spMk id="16" creationId="{5FF1B543-5347-89FA-50EE-4D42871D3B5C}"/>
          </ac:spMkLst>
        </pc:spChg>
        <pc:spChg chg="mod">
          <ac:chgData name="Gaby Romero" userId="c4fa1de8-7c4a-4e69-b661-451ad283ae0e" providerId="ADAL" clId="{5A514FDE-9763-40A3-A0DF-19142A92D6B4}" dt="2024-02-07T21:25:37.590" v="95" actId="14100"/>
          <ac:spMkLst>
            <pc:docMk/>
            <pc:sldMk cId="1914956265" sldId="270"/>
            <ac:spMk id="18" creationId="{14366BBE-BCC2-5308-7DA7-1802866C3D95}"/>
          </ac:spMkLst>
        </pc:spChg>
        <pc:picChg chg="mod">
          <ac:chgData name="Gaby Romero" userId="c4fa1de8-7c4a-4e69-b661-451ad283ae0e" providerId="ADAL" clId="{5A514FDE-9763-40A3-A0DF-19142A92D6B4}" dt="2024-02-15T22:28:20.405" v="118" actId="1076"/>
          <ac:picMkLst>
            <pc:docMk/>
            <pc:sldMk cId="1914956265" sldId="270"/>
            <ac:picMk id="20" creationId="{CF27E872-9BE3-333B-B471-C54B75DBC4C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41.sv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8.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43.sv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8.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46.png"/><Relationship Id="rId18" Type="http://schemas.openxmlformats.org/officeDocument/2006/relationships/image" Target="../media/image28.png"/><Relationship Id="rId3" Type="http://schemas.openxmlformats.org/officeDocument/2006/relationships/image" Target="../media/image2.png"/><Relationship Id="rId21" Type="http://schemas.openxmlformats.org/officeDocument/2006/relationships/image" Target="../media/image51.sv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49.svg"/><Relationship Id="rId2" Type="http://schemas.openxmlformats.org/officeDocument/2006/relationships/image" Target="../media/image1.jpe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16.png"/><Relationship Id="rId5" Type="http://schemas.openxmlformats.org/officeDocument/2006/relationships/image" Target="../media/image44.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9.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52.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3.svg"/><Relationship Id="rId9" Type="http://schemas.openxmlformats.org/officeDocument/2006/relationships/image" Target="../media/image10.png"/><Relationship Id="rId1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3.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25.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2.png"/><Relationship Id="rId5" Type="http://schemas.openxmlformats.org/officeDocument/2006/relationships/image" Target="../media/image22.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6.png"/><Relationship Id="rId21" Type="http://schemas.openxmlformats.org/officeDocument/2006/relationships/image" Target="../media/image31.svg"/><Relationship Id="rId7" Type="http://schemas.openxmlformats.org/officeDocument/2006/relationships/image" Target="../media/image2.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0.png"/><Relationship Id="rId4" Type="http://schemas.openxmlformats.org/officeDocument/2006/relationships/image" Target="../media/image27.sv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13.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17.svg"/><Relationship Id="rId9" Type="http://schemas.openxmlformats.org/officeDocument/2006/relationships/image" Target="../media/image8.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0.png"/><Relationship Id="rId1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33.svg"/><Relationship Id="rId10" Type="http://schemas.openxmlformats.org/officeDocument/2006/relationships/image" Target="../media/image15.svg"/><Relationship Id="rId19"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37.sv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8.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347255" y="784378"/>
            <a:ext cx="12999409" cy="8254624"/>
          </a:xfrm>
          <a:custGeom>
            <a:avLst/>
            <a:gdLst/>
            <a:ahLst/>
            <a:cxnLst/>
            <a:rect l="l" t="t" r="r" b="b"/>
            <a:pathLst>
              <a:path w="12999409" h="8254624">
                <a:moveTo>
                  <a:pt x="0" y="0"/>
                </a:moveTo>
                <a:lnTo>
                  <a:pt x="12999408" y="0"/>
                </a:lnTo>
                <a:lnTo>
                  <a:pt x="12999408" y="8254625"/>
                </a:lnTo>
                <a:lnTo>
                  <a:pt x="0" y="8254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181454">
            <a:off x="5625064" y="8007952"/>
            <a:ext cx="6443790" cy="1409579"/>
          </a:xfrm>
          <a:custGeom>
            <a:avLst/>
            <a:gdLst/>
            <a:ahLst/>
            <a:cxnLst/>
            <a:rect l="l" t="t" r="r" b="b"/>
            <a:pathLst>
              <a:path w="6443790" h="1409579">
                <a:moveTo>
                  <a:pt x="0" y="0"/>
                </a:moveTo>
                <a:lnTo>
                  <a:pt x="6443790" y="0"/>
                </a:lnTo>
                <a:lnTo>
                  <a:pt x="6443790" y="1409579"/>
                </a:lnTo>
                <a:lnTo>
                  <a:pt x="0" y="1409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4414032" y="2527146"/>
            <a:ext cx="9459936" cy="3719290"/>
          </a:xfrm>
          <a:prstGeom prst="rect">
            <a:avLst/>
          </a:prstGeom>
        </p:spPr>
        <p:txBody>
          <a:bodyPr lIns="0" tIns="0" rIns="0" bIns="0" rtlCol="0" anchor="t">
            <a:spAutoFit/>
          </a:bodyPr>
          <a:lstStyle/>
          <a:p>
            <a:pPr algn="ctr">
              <a:lnSpc>
                <a:spcPts val="14974"/>
              </a:lnSpc>
              <a:spcBef>
                <a:spcPct val="0"/>
              </a:spcBef>
            </a:pPr>
            <a:r>
              <a:rPr lang="en-US" sz="10696">
                <a:solidFill>
                  <a:srgbClr val="F5F5F5"/>
                </a:solidFill>
                <a:latin typeface="Century Gothic Paneuropean"/>
              </a:rPr>
              <a:t>Who Should Get What?</a:t>
            </a:r>
          </a:p>
        </p:txBody>
      </p:sp>
      <p:sp>
        <p:nvSpPr>
          <p:cNvPr id="10" name="Freeform 10"/>
          <p:cNvSpPr/>
          <p:nvPr/>
        </p:nvSpPr>
        <p:spPr>
          <a:xfrm rot="961343">
            <a:off x="16962758" y="6726865"/>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Freeform 15"/>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6" name="Freeform 16"/>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Freeform 17"/>
          <p:cNvSpPr/>
          <p:nvPr/>
        </p:nvSpPr>
        <p:spPr>
          <a:xfrm>
            <a:off x="12573000" y="4229100"/>
            <a:ext cx="5945836" cy="5009367"/>
          </a:xfrm>
          <a:custGeom>
            <a:avLst/>
            <a:gdLst/>
            <a:ahLst/>
            <a:cxnLst/>
            <a:rect l="l" t="t" r="r" b="b"/>
            <a:pathLst>
              <a:path w="5945836" h="5009367">
                <a:moveTo>
                  <a:pt x="0" y="0"/>
                </a:moveTo>
                <a:lnTo>
                  <a:pt x="5945836" y="0"/>
                </a:lnTo>
                <a:lnTo>
                  <a:pt x="5945836" y="5009367"/>
                </a:lnTo>
                <a:lnTo>
                  <a:pt x="0" y="500936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8" name="Freeform 18"/>
          <p:cNvSpPr/>
          <p:nvPr/>
        </p:nvSpPr>
        <p:spPr>
          <a:xfrm>
            <a:off x="194847" y="0"/>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21"/>
            <a:stretch>
              <a:fillRect/>
            </a:stretch>
          </a:blipFill>
        </p:spPr>
        <p:txBody>
          <a:bodyPr/>
          <a:lstStyle/>
          <a:p>
            <a:endParaRPr lang="en-US"/>
          </a:p>
        </p:txBody>
      </p:sp>
      <p:sp>
        <p:nvSpPr>
          <p:cNvPr id="19" name="TextBox 19"/>
          <p:cNvSpPr txBox="1"/>
          <p:nvPr/>
        </p:nvSpPr>
        <p:spPr>
          <a:xfrm>
            <a:off x="6202760" y="8406830"/>
            <a:ext cx="5288397" cy="613411"/>
          </a:xfrm>
          <a:prstGeom prst="rect">
            <a:avLst/>
          </a:prstGeom>
        </p:spPr>
        <p:txBody>
          <a:bodyPr lIns="0" tIns="0" rIns="0" bIns="0" rtlCol="0" anchor="t">
            <a:spAutoFit/>
          </a:bodyPr>
          <a:lstStyle/>
          <a:p>
            <a:pPr algn="ctr">
              <a:lnSpc>
                <a:spcPts val="5039"/>
              </a:lnSpc>
              <a:spcBef>
                <a:spcPct val="0"/>
              </a:spcBef>
            </a:pPr>
            <a:r>
              <a:rPr lang="en-US" sz="3599">
                <a:solidFill>
                  <a:srgbClr val="004E82"/>
                </a:solidFill>
                <a:latin typeface="Century Gothic Paneuropean"/>
              </a:rPr>
              <a:t>A thinkLaw Math Lab</a:t>
            </a:r>
          </a:p>
        </p:txBody>
      </p:sp>
      <p:sp>
        <p:nvSpPr>
          <p:cNvPr id="20" name="TextBox 20"/>
          <p:cNvSpPr txBox="1"/>
          <p:nvPr/>
        </p:nvSpPr>
        <p:spPr>
          <a:xfrm>
            <a:off x="2441344" y="6536617"/>
            <a:ext cx="12999409" cy="705486"/>
          </a:xfrm>
          <a:prstGeom prst="rect">
            <a:avLst/>
          </a:prstGeom>
        </p:spPr>
        <p:txBody>
          <a:bodyPr lIns="0" tIns="0" rIns="0" bIns="0" rtlCol="0" anchor="t">
            <a:spAutoFit/>
          </a:bodyPr>
          <a:lstStyle/>
          <a:p>
            <a:pPr algn="ctr">
              <a:lnSpc>
                <a:spcPts val="5739"/>
              </a:lnSpc>
            </a:pPr>
            <a:r>
              <a:rPr lang="en-US" sz="4099">
                <a:solidFill>
                  <a:srgbClr val="FFFFFF"/>
                </a:solidFill>
                <a:latin typeface="Century Gothic Paneuropean"/>
              </a:rPr>
              <a:t>Part 1</a:t>
            </a:r>
          </a:p>
        </p:txBody>
      </p:sp>
      <p:pic>
        <p:nvPicPr>
          <p:cNvPr id="21" name="Picture 20">
            <a:extLst>
              <a:ext uri="{FF2B5EF4-FFF2-40B4-BE49-F238E27FC236}">
                <a16:creationId xmlns:a16="http://schemas.microsoft.com/office/drawing/2014/main" id="{741DCF86-CC5A-E414-FE87-B870D0C35B30}"/>
              </a:ext>
            </a:extLst>
          </p:cNvPr>
          <p:cNvPicPr>
            <a:picLocks noChangeAspect="1"/>
          </p:cNvPicPr>
          <p:nvPr/>
        </p:nvPicPr>
        <p:blipFill>
          <a:blip r:embed="rId22"/>
          <a:stretch>
            <a:fillRect/>
          </a:stretch>
        </p:blipFill>
        <p:spPr>
          <a:xfrm>
            <a:off x="14764902" y="8980328"/>
            <a:ext cx="3261717" cy="13066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3"/>
            <a:stretch>
              <a:fillRect/>
            </a:stretch>
          </a:blipFill>
        </p:spPr>
        <p:txBody>
          <a:bodyPr/>
          <a:lstStyle/>
          <a:p>
            <a:endParaRPr lang="en-US"/>
          </a:p>
        </p:txBody>
      </p:sp>
      <p:graphicFrame>
        <p:nvGraphicFramePr>
          <p:cNvPr id="14" name="Table 14"/>
          <p:cNvGraphicFramePr>
            <a:graphicFrameLocks noGrp="1"/>
          </p:cNvGraphicFramePr>
          <p:nvPr/>
        </p:nvGraphicFramePr>
        <p:xfrm>
          <a:off x="4277236" y="156039"/>
          <a:ext cx="13270376" cy="9986778"/>
        </p:xfrm>
        <a:graphic>
          <a:graphicData uri="http://schemas.openxmlformats.org/drawingml/2006/table">
            <a:tbl>
              <a:tblPr/>
              <a:tblGrid>
                <a:gridCol w="7986649">
                  <a:extLst>
                    <a:ext uri="{9D8B030D-6E8A-4147-A177-3AD203B41FA5}">
                      <a16:colId xmlns:a16="http://schemas.microsoft.com/office/drawing/2014/main" val="20000"/>
                    </a:ext>
                  </a:extLst>
                </a:gridCol>
                <a:gridCol w="5283727">
                  <a:extLst>
                    <a:ext uri="{9D8B030D-6E8A-4147-A177-3AD203B41FA5}">
                      <a16:colId xmlns:a16="http://schemas.microsoft.com/office/drawing/2014/main" val="20001"/>
                    </a:ext>
                  </a:extLst>
                </a:gridCol>
              </a:tblGrid>
              <a:tr h="1349460">
                <a:tc gridSpan="2">
                  <a:txBody>
                    <a:bodyPr/>
                    <a:lstStyle/>
                    <a:p>
                      <a:pPr algn="ctr">
                        <a:lnSpc>
                          <a:spcPts val="6159"/>
                        </a:lnSpc>
                        <a:defRPr/>
                      </a:pPr>
                      <a:r>
                        <a:rPr lang="en-US" sz="4399">
                          <a:solidFill>
                            <a:srgbClr val="004E82"/>
                          </a:solidFill>
                          <a:latin typeface="Century Gothic Paneuropean Bold"/>
                        </a:rPr>
                        <a:t>Disaster: Cedar Rapids Flood (2008)</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hMerge="1">
                  <a:txBody>
                    <a:bodyPr/>
                    <a:lstStyle/>
                    <a:p>
                      <a:pPr algn="ctr">
                        <a:lnSpc>
                          <a:spcPts val="6159"/>
                        </a:lnSpc>
                        <a:defRPr/>
                      </a:pPr>
                      <a:r>
                        <a:rPr lang="en-US" sz="4399">
                          <a:solidFill>
                            <a:srgbClr val="004E82"/>
                          </a:solidFill>
                          <a:latin typeface="Century Gothic Paneuropean Bold"/>
                        </a:rPr>
                        <a:t>Disaster: Cedar Rapids Flood (2008)</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2157994">
                <a:tc gridSpan="2">
                  <a:txBody>
                    <a:bodyPr/>
                    <a:lstStyle/>
                    <a:p>
                      <a:pPr algn="ctr">
                        <a:lnSpc>
                          <a:spcPts val="4199"/>
                        </a:lnSpc>
                        <a:defRPr/>
                      </a:pPr>
                      <a:r>
                        <a:rPr lang="en-US" sz="2999">
                          <a:solidFill>
                            <a:srgbClr val="004E82"/>
                          </a:solidFill>
                          <a:latin typeface="Century Gothic Paneuropean Bold"/>
                        </a:rPr>
                        <a:t>What happened?</a:t>
                      </a:r>
                      <a:endParaRPr lang="en-US" sz="1100"/>
                    </a:p>
                    <a:p>
                      <a:pPr algn="ctr">
                        <a:lnSpc>
                          <a:spcPts val="3499"/>
                        </a:lnSpc>
                      </a:pPr>
                      <a:r>
                        <a:rPr lang="en-US" sz="2499">
                          <a:solidFill>
                            <a:srgbClr val="004E82"/>
                          </a:solidFill>
                          <a:latin typeface="Century Gothic Paneuropean"/>
                        </a:rPr>
                        <a:t>In the summer of 2008, Cedar Rapids, Iowa, experienced heavy rains over several days. The heavy rain led to a flood. Flood waters were over 31.12 feet high.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hMerge="1">
                  <a:txBody>
                    <a:bodyPr/>
                    <a:lstStyle/>
                    <a:p>
                      <a:pPr algn="ctr">
                        <a:lnSpc>
                          <a:spcPts val="4199"/>
                        </a:lnSpc>
                        <a:defRPr/>
                      </a:pPr>
                      <a:r>
                        <a:rPr lang="en-US" sz="2999">
                          <a:solidFill>
                            <a:srgbClr val="004E82"/>
                          </a:solidFill>
                          <a:latin typeface="Century Gothic Paneuropean Bold"/>
                        </a:rPr>
                        <a:t>What happened?</a:t>
                      </a:r>
                      <a:endParaRPr lang="en-US" sz="1100"/>
                    </a:p>
                    <a:p>
                      <a:pPr algn="ctr">
                        <a:lnSpc>
                          <a:spcPts val="3499"/>
                        </a:lnSpc>
                      </a:pPr>
                      <a:r>
                        <a:rPr lang="en-US" sz="2499">
                          <a:solidFill>
                            <a:srgbClr val="004E82"/>
                          </a:solidFill>
                          <a:latin typeface="Century Gothic Paneuropean"/>
                        </a:rPr>
                        <a:t>In the summer of 2008, Cedar Rapids, Iowa, experienced heavy rains over several days. The heavy rain led to a flood. Flood waters were over 31.12 feet high.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6479324">
                <a:tc>
                  <a:txBody>
                    <a:bodyPr/>
                    <a:lstStyle/>
                    <a:p>
                      <a:pPr algn="ctr">
                        <a:lnSpc>
                          <a:spcPts val="3639"/>
                        </a:lnSpc>
                        <a:defRPr/>
                      </a:pPr>
                      <a:r>
                        <a:rPr lang="en-US" sz="2599">
                          <a:solidFill>
                            <a:srgbClr val="004E82"/>
                          </a:solidFill>
                          <a:latin typeface="Century Gothic Paneuropean Bold"/>
                        </a:rPr>
                        <a:t>What was the impact?</a:t>
                      </a:r>
                      <a:r>
                        <a:rPr lang="en-US" sz="2599">
                          <a:solidFill>
                            <a:srgbClr val="004E82"/>
                          </a:solidFill>
                          <a:latin typeface="Century Gothic Paneuropean"/>
                        </a:rPr>
                        <a:t> </a:t>
                      </a:r>
                      <a:endParaRPr lang="en-US" sz="1100"/>
                    </a:p>
                    <a:p>
                      <a:pPr marL="561336" lvl="1" indent="-280668">
                        <a:lnSpc>
                          <a:spcPts val="3639"/>
                        </a:lnSpc>
                        <a:buFont typeface="Arial"/>
                        <a:buChar char="•"/>
                      </a:pPr>
                      <a:r>
                        <a:rPr lang="en-US" sz="2599">
                          <a:solidFill>
                            <a:srgbClr val="004E82"/>
                          </a:solidFill>
                          <a:latin typeface="Century Gothic Paneuropean"/>
                        </a:rPr>
                        <a:t>Over 5,000 homes and businesses were destroyed.  </a:t>
                      </a:r>
                    </a:p>
                    <a:p>
                      <a:pPr marL="561336" lvl="1" indent="-280668">
                        <a:lnSpc>
                          <a:spcPts val="3639"/>
                        </a:lnSpc>
                        <a:buFont typeface="Arial"/>
                        <a:buChar char="•"/>
                      </a:pPr>
                      <a:r>
                        <a:rPr lang="en-US" sz="2599">
                          <a:solidFill>
                            <a:srgbClr val="004E82"/>
                          </a:solidFill>
                          <a:latin typeface="Century Gothic Paneuropean"/>
                        </a:rPr>
                        <a:t>Many public buildings were damaged in the flood, including schools, libraries, and government offices.  </a:t>
                      </a:r>
                    </a:p>
                    <a:p>
                      <a:pPr marL="561336" lvl="1" indent="-280668">
                        <a:lnSpc>
                          <a:spcPts val="3639"/>
                        </a:lnSpc>
                        <a:buFont typeface="Arial"/>
                        <a:buChar char="•"/>
                      </a:pPr>
                      <a:r>
                        <a:rPr lang="en-US" sz="2599">
                          <a:solidFill>
                            <a:srgbClr val="004E82"/>
                          </a:solidFill>
                          <a:latin typeface="Century Gothic Paneuropean"/>
                        </a:rPr>
                        <a:t>There was tremendous damage to infrastructure, such as roads, bridges, water, and sewer lines. </a:t>
                      </a:r>
                    </a:p>
                    <a:p>
                      <a:pPr marL="561336" lvl="1" indent="-280668">
                        <a:lnSpc>
                          <a:spcPts val="3639"/>
                        </a:lnSpc>
                        <a:buFont typeface="Arial"/>
                        <a:buChar char="•"/>
                      </a:pPr>
                      <a:r>
                        <a:rPr lang="en-US" sz="2599">
                          <a:solidFill>
                            <a:srgbClr val="004E82"/>
                          </a:solidFill>
                          <a:latin typeface="Century Gothic Paneuropean"/>
                        </a:rPr>
                        <a:t>When everything is covered in water, there becomes a problem with mold. When people are exposed to mold, they can become sick.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a:txBody>
                    <a:bodyPr/>
                    <a:lstStyle/>
                    <a:p>
                      <a:pPr algn="ctr">
                        <a:lnSpc>
                          <a:spcPts val="4619"/>
                        </a:lnSpc>
                        <a:defRPr/>
                      </a:pPr>
                      <a:r>
                        <a:rPr lang="en-US" sz="3299">
                          <a:solidFill>
                            <a:srgbClr val="004E82"/>
                          </a:solidFill>
                          <a:latin typeface="Century Gothic Paneuropean"/>
                        </a:rPr>
                        <a:t>How much money did FEMA have to spend?</a:t>
                      </a:r>
                      <a:endParaRPr lang="en-US" sz="1100"/>
                    </a:p>
                    <a:p>
                      <a:pPr algn="ctr">
                        <a:lnSpc>
                          <a:spcPts val="4619"/>
                        </a:lnSpc>
                      </a:pPr>
                      <a:endParaRPr lang="en-US" sz="1100"/>
                    </a:p>
                    <a:p>
                      <a:pPr algn="ctr">
                        <a:lnSpc>
                          <a:spcPts val="7279"/>
                        </a:lnSpc>
                      </a:pPr>
                      <a:r>
                        <a:rPr lang="en-US" sz="5199">
                          <a:solidFill>
                            <a:srgbClr val="004E82"/>
                          </a:solidFill>
                          <a:latin typeface="Century Gothic Paneuropean Bold"/>
                        </a:rPr>
                        <a:t>$1 Billion</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bl>
          </a:graphicData>
        </a:graphic>
      </p:graphicFrame>
      <p:sp>
        <p:nvSpPr>
          <p:cNvPr id="15" name="Freeform 15"/>
          <p:cNvSpPr/>
          <p:nvPr/>
        </p:nvSpPr>
        <p:spPr>
          <a:xfrm>
            <a:off x="-1810815" y="6172200"/>
            <a:ext cx="6858000" cy="4114800"/>
          </a:xfrm>
          <a:custGeom>
            <a:avLst/>
            <a:gdLst/>
            <a:ahLst/>
            <a:cxnLst/>
            <a:rect l="l" t="t" r="r" b="b"/>
            <a:pathLst>
              <a:path w="6858000" h="4114800">
                <a:moveTo>
                  <a:pt x="0" y="0"/>
                </a:moveTo>
                <a:lnTo>
                  <a:pt x="6858000" y="0"/>
                </a:lnTo>
                <a:lnTo>
                  <a:pt x="685800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81454">
            <a:off x="4342254" y="90132"/>
            <a:ext cx="12813691" cy="2802995"/>
          </a:xfrm>
          <a:custGeom>
            <a:avLst/>
            <a:gdLst/>
            <a:ahLst/>
            <a:cxnLst/>
            <a:rect l="l" t="t" r="r" b="b"/>
            <a:pathLst>
              <a:path w="12813691" h="2802995">
                <a:moveTo>
                  <a:pt x="0" y="0"/>
                </a:moveTo>
                <a:lnTo>
                  <a:pt x="12813691" y="0"/>
                </a:lnTo>
                <a:lnTo>
                  <a:pt x="12813691" y="2802995"/>
                </a:lnTo>
                <a:lnTo>
                  <a:pt x="0" y="28029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graphicFrame>
        <p:nvGraphicFramePr>
          <p:cNvPr id="16" name="Table 16"/>
          <p:cNvGraphicFramePr>
            <a:graphicFrameLocks noGrp="1"/>
          </p:cNvGraphicFramePr>
          <p:nvPr/>
        </p:nvGraphicFramePr>
        <p:xfrm>
          <a:off x="5911712" y="2566988"/>
          <a:ext cx="9893717" cy="5153027"/>
        </p:xfrm>
        <a:graphic>
          <a:graphicData uri="http://schemas.openxmlformats.org/drawingml/2006/table">
            <a:tbl>
              <a:tblPr/>
              <a:tblGrid>
                <a:gridCol w="1599212">
                  <a:extLst>
                    <a:ext uri="{9D8B030D-6E8A-4147-A177-3AD203B41FA5}">
                      <a16:colId xmlns:a16="http://schemas.microsoft.com/office/drawing/2014/main" val="20000"/>
                    </a:ext>
                  </a:extLst>
                </a:gridCol>
                <a:gridCol w="6234703">
                  <a:extLst>
                    <a:ext uri="{9D8B030D-6E8A-4147-A177-3AD203B41FA5}">
                      <a16:colId xmlns:a16="http://schemas.microsoft.com/office/drawing/2014/main" val="20001"/>
                    </a:ext>
                  </a:extLst>
                </a:gridCol>
                <a:gridCol w="2059802">
                  <a:extLst>
                    <a:ext uri="{9D8B030D-6E8A-4147-A177-3AD203B41FA5}">
                      <a16:colId xmlns:a16="http://schemas.microsoft.com/office/drawing/2014/main" val="20002"/>
                    </a:ext>
                  </a:extLst>
                </a:gridCol>
              </a:tblGrid>
              <a:tr h="1045959">
                <a:tc>
                  <a:txBody>
                    <a:bodyPr/>
                    <a:lstStyle/>
                    <a:p>
                      <a:pPr algn="ctr">
                        <a:lnSpc>
                          <a:spcPts val="4199"/>
                        </a:lnSpc>
                        <a:defRPr/>
                      </a:pPr>
                      <a:r>
                        <a:rPr lang="en-US" sz="2999">
                          <a:solidFill>
                            <a:srgbClr val="C2282D"/>
                          </a:solidFill>
                          <a:latin typeface="Century Gothic Paneuropean Bold"/>
                        </a:rPr>
                        <a:t>Rank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Need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Fraction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0"/>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1"/>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2"/>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3"/>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4"/>
                  </a:ext>
                </a:extLst>
              </a:tr>
            </a:tbl>
          </a:graphicData>
        </a:graphic>
      </p:graphicFrame>
      <p:graphicFrame>
        <p:nvGraphicFramePr>
          <p:cNvPr id="17" name="Table 17"/>
          <p:cNvGraphicFramePr>
            <a:graphicFrameLocks noGrp="1"/>
          </p:cNvGraphicFramePr>
          <p:nvPr/>
        </p:nvGraphicFramePr>
        <p:xfrm>
          <a:off x="5631398" y="7911008"/>
          <a:ext cx="10454340" cy="2200275"/>
        </p:xfrm>
        <a:graphic>
          <a:graphicData uri="http://schemas.openxmlformats.org/drawingml/2006/table">
            <a:tbl>
              <a:tblPr/>
              <a:tblGrid>
                <a:gridCol w="871195">
                  <a:extLst>
                    <a:ext uri="{9D8B030D-6E8A-4147-A177-3AD203B41FA5}">
                      <a16:colId xmlns:a16="http://schemas.microsoft.com/office/drawing/2014/main" val="20000"/>
                    </a:ext>
                  </a:extLst>
                </a:gridCol>
                <a:gridCol w="871195">
                  <a:extLst>
                    <a:ext uri="{9D8B030D-6E8A-4147-A177-3AD203B41FA5}">
                      <a16:colId xmlns:a16="http://schemas.microsoft.com/office/drawing/2014/main" val="20001"/>
                    </a:ext>
                  </a:extLst>
                </a:gridCol>
                <a:gridCol w="871195">
                  <a:extLst>
                    <a:ext uri="{9D8B030D-6E8A-4147-A177-3AD203B41FA5}">
                      <a16:colId xmlns:a16="http://schemas.microsoft.com/office/drawing/2014/main" val="20002"/>
                    </a:ext>
                  </a:extLst>
                </a:gridCol>
                <a:gridCol w="871195">
                  <a:extLst>
                    <a:ext uri="{9D8B030D-6E8A-4147-A177-3AD203B41FA5}">
                      <a16:colId xmlns:a16="http://schemas.microsoft.com/office/drawing/2014/main" val="20003"/>
                    </a:ext>
                  </a:extLst>
                </a:gridCol>
                <a:gridCol w="871195">
                  <a:extLst>
                    <a:ext uri="{9D8B030D-6E8A-4147-A177-3AD203B41FA5}">
                      <a16:colId xmlns:a16="http://schemas.microsoft.com/office/drawing/2014/main" val="20004"/>
                    </a:ext>
                  </a:extLst>
                </a:gridCol>
                <a:gridCol w="871195">
                  <a:extLst>
                    <a:ext uri="{9D8B030D-6E8A-4147-A177-3AD203B41FA5}">
                      <a16:colId xmlns:a16="http://schemas.microsoft.com/office/drawing/2014/main" val="20005"/>
                    </a:ext>
                  </a:extLst>
                </a:gridCol>
                <a:gridCol w="871195">
                  <a:extLst>
                    <a:ext uri="{9D8B030D-6E8A-4147-A177-3AD203B41FA5}">
                      <a16:colId xmlns:a16="http://schemas.microsoft.com/office/drawing/2014/main" val="20006"/>
                    </a:ext>
                  </a:extLst>
                </a:gridCol>
                <a:gridCol w="871195">
                  <a:extLst>
                    <a:ext uri="{9D8B030D-6E8A-4147-A177-3AD203B41FA5}">
                      <a16:colId xmlns:a16="http://schemas.microsoft.com/office/drawing/2014/main" val="20007"/>
                    </a:ext>
                  </a:extLst>
                </a:gridCol>
                <a:gridCol w="871195">
                  <a:extLst>
                    <a:ext uri="{9D8B030D-6E8A-4147-A177-3AD203B41FA5}">
                      <a16:colId xmlns:a16="http://schemas.microsoft.com/office/drawing/2014/main" val="20008"/>
                    </a:ext>
                  </a:extLst>
                </a:gridCol>
                <a:gridCol w="871195">
                  <a:extLst>
                    <a:ext uri="{9D8B030D-6E8A-4147-A177-3AD203B41FA5}">
                      <a16:colId xmlns:a16="http://schemas.microsoft.com/office/drawing/2014/main" val="20009"/>
                    </a:ext>
                  </a:extLst>
                </a:gridCol>
                <a:gridCol w="871195">
                  <a:extLst>
                    <a:ext uri="{9D8B030D-6E8A-4147-A177-3AD203B41FA5}">
                      <a16:colId xmlns:a16="http://schemas.microsoft.com/office/drawing/2014/main" val="20010"/>
                    </a:ext>
                  </a:extLst>
                </a:gridCol>
                <a:gridCol w="871195">
                  <a:extLst>
                    <a:ext uri="{9D8B030D-6E8A-4147-A177-3AD203B41FA5}">
                      <a16:colId xmlns:a16="http://schemas.microsoft.com/office/drawing/2014/main" val="20011"/>
                    </a:ext>
                  </a:extLst>
                </a:gridCol>
              </a:tblGrid>
              <a:tr h="1037134">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extLst>
                  <a:ext uri="{0D108BD9-81ED-4DB2-BD59-A6C34878D82A}">
                    <a16:rowId xmlns:a16="http://schemas.microsoft.com/office/drawing/2014/main" val="10000"/>
                  </a:ext>
                </a:extLst>
              </a:tr>
              <a:tr h="1163141">
                <a:tc gridSpan="12">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 Billion</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TextBox 18"/>
          <p:cNvSpPr txBox="1"/>
          <p:nvPr/>
        </p:nvSpPr>
        <p:spPr>
          <a:xfrm>
            <a:off x="4457842" y="577546"/>
            <a:ext cx="12801458" cy="1805174"/>
          </a:xfrm>
          <a:prstGeom prst="rect">
            <a:avLst/>
          </a:prstGeom>
        </p:spPr>
        <p:txBody>
          <a:bodyPr lIns="0" tIns="0" rIns="0" bIns="0" rtlCol="0" anchor="t">
            <a:spAutoFit/>
          </a:bodyPr>
          <a:lstStyle/>
          <a:p>
            <a:pPr algn="ctr">
              <a:lnSpc>
                <a:spcPts val="4759"/>
              </a:lnSpc>
              <a:spcBef>
                <a:spcPct val="0"/>
              </a:spcBef>
            </a:pPr>
            <a:r>
              <a:rPr lang="en-US" sz="3200" dirty="0">
                <a:latin typeface="Century Gothic" panose="020B0502020202020204" pitchFamily="34" charset="0"/>
              </a:rPr>
              <a:t>What resources will the people of Cedar Rapids need? List your top 4 ideas and then rank them by importance. 1 is the most important.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3"/>
            <a:stretch>
              <a:fillRect/>
            </a:stretch>
          </a:blipFill>
        </p:spPr>
        <p:txBody>
          <a:bodyPr/>
          <a:lstStyle/>
          <a:p>
            <a:endParaRPr lang="en-US"/>
          </a:p>
        </p:txBody>
      </p:sp>
      <p:graphicFrame>
        <p:nvGraphicFramePr>
          <p:cNvPr id="14" name="Table 14"/>
          <p:cNvGraphicFramePr>
            <a:graphicFrameLocks noGrp="1"/>
          </p:cNvGraphicFramePr>
          <p:nvPr/>
        </p:nvGraphicFramePr>
        <p:xfrm>
          <a:off x="4280523" y="150111"/>
          <a:ext cx="13270376" cy="9734550"/>
        </p:xfrm>
        <a:graphic>
          <a:graphicData uri="http://schemas.openxmlformats.org/drawingml/2006/table">
            <a:tbl>
              <a:tblPr/>
              <a:tblGrid>
                <a:gridCol w="7986649">
                  <a:extLst>
                    <a:ext uri="{9D8B030D-6E8A-4147-A177-3AD203B41FA5}">
                      <a16:colId xmlns:a16="http://schemas.microsoft.com/office/drawing/2014/main" val="20000"/>
                    </a:ext>
                  </a:extLst>
                </a:gridCol>
                <a:gridCol w="5283727">
                  <a:extLst>
                    <a:ext uri="{9D8B030D-6E8A-4147-A177-3AD203B41FA5}">
                      <a16:colId xmlns:a16="http://schemas.microsoft.com/office/drawing/2014/main" val="20001"/>
                    </a:ext>
                  </a:extLst>
                </a:gridCol>
              </a:tblGrid>
              <a:tr h="1349628">
                <a:tc gridSpan="2">
                  <a:txBody>
                    <a:bodyPr/>
                    <a:lstStyle/>
                    <a:p>
                      <a:pPr algn="ctr">
                        <a:lnSpc>
                          <a:spcPts val="6159"/>
                        </a:lnSpc>
                        <a:defRPr/>
                      </a:pPr>
                      <a:r>
                        <a:rPr lang="en-US" sz="4399">
                          <a:solidFill>
                            <a:srgbClr val="004E82"/>
                          </a:solidFill>
                          <a:latin typeface="Century Gothic Paneuropean Bold"/>
                        </a:rPr>
                        <a:t>Disaster: Joplin Tornado (2011)</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hMerge="1">
                  <a:txBody>
                    <a:bodyPr/>
                    <a:lstStyle/>
                    <a:p>
                      <a:pPr algn="ctr">
                        <a:lnSpc>
                          <a:spcPts val="6159"/>
                        </a:lnSpc>
                        <a:defRPr/>
                      </a:pPr>
                      <a:r>
                        <a:rPr lang="en-US" sz="4399">
                          <a:solidFill>
                            <a:srgbClr val="004E82"/>
                          </a:solidFill>
                          <a:latin typeface="Century Gothic Paneuropean Bold"/>
                        </a:rPr>
                        <a:t>Disaster: Joplin Tornado (2011)</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2364242">
                <a:tc gridSpan="2">
                  <a:txBody>
                    <a:bodyPr/>
                    <a:lstStyle/>
                    <a:p>
                      <a:pPr algn="ctr">
                        <a:lnSpc>
                          <a:spcPts val="4199"/>
                        </a:lnSpc>
                        <a:defRPr/>
                      </a:pPr>
                      <a:r>
                        <a:rPr lang="en-US" sz="2999">
                          <a:solidFill>
                            <a:srgbClr val="004E82"/>
                          </a:solidFill>
                          <a:latin typeface="Century Gothic Paneuropean Bold"/>
                        </a:rPr>
                        <a:t>What happened?</a:t>
                      </a:r>
                      <a:endParaRPr lang="en-US" sz="1100"/>
                    </a:p>
                    <a:p>
                      <a:pPr algn="ctr">
                        <a:lnSpc>
                          <a:spcPts val="3499"/>
                        </a:lnSpc>
                      </a:pPr>
                      <a:r>
                        <a:rPr lang="en-US" sz="2499">
                          <a:solidFill>
                            <a:srgbClr val="004E82"/>
                          </a:solidFill>
                          <a:latin typeface="Century Gothic Paneuropean"/>
                        </a:rPr>
                        <a:t>On May 22, 2011, a tornado struck the city of Joplin, Missouri. The tornado was rated EF5, which is the highest possible rating for a tornado. The tornado had winds of up to 200 miles per hour and was more than a mile wide.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hMerge="1">
                  <a:txBody>
                    <a:bodyPr/>
                    <a:lstStyle/>
                    <a:p>
                      <a:pPr algn="ctr">
                        <a:lnSpc>
                          <a:spcPts val="4199"/>
                        </a:lnSpc>
                        <a:defRPr/>
                      </a:pPr>
                      <a:r>
                        <a:rPr lang="en-US" sz="2999">
                          <a:solidFill>
                            <a:srgbClr val="004E82"/>
                          </a:solidFill>
                          <a:latin typeface="Century Gothic Paneuropean Bold"/>
                        </a:rPr>
                        <a:t>What happened?</a:t>
                      </a:r>
                      <a:endParaRPr lang="en-US" sz="1100"/>
                    </a:p>
                    <a:p>
                      <a:pPr algn="ctr">
                        <a:lnSpc>
                          <a:spcPts val="3499"/>
                        </a:lnSpc>
                      </a:pPr>
                      <a:r>
                        <a:rPr lang="en-US" sz="2499">
                          <a:solidFill>
                            <a:srgbClr val="004E82"/>
                          </a:solidFill>
                          <a:latin typeface="Century Gothic Paneuropean"/>
                        </a:rPr>
                        <a:t>On May 22, 2011, a tornado struck the city of Joplin, Missouri. The tornado was rated EF5, which is the highest possible rating for a tornado. The tornado had winds of up to 200 miles per hour and was more than a mile wide.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6020680">
                <a:tc>
                  <a:txBody>
                    <a:bodyPr/>
                    <a:lstStyle/>
                    <a:p>
                      <a:pPr algn="ctr">
                        <a:lnSpc>
                          <a:spcPts val="3639"/>
                        </a:lnSpc>
                        <a:defRPr/>
                      </a:pPr>
                      <a:r>
                        <a:rPr lang="en-US" sz="2599">
                          <a:solidFill>
                            <a:srgbClr val="004E82"/>
                          </a:solidFill>
                          <a:latin typeface="Century Gothic Paneuropean Bold"/>
                        </a:rPr>
                        <a:t>What was the impact?</a:t>
                      </a:r>
                      <a:r>
                        <a:rPr lang="en-US" sz="2599">
                          <a:solidFill>
                            <a:srgbClr val="004E82"/>
                          </a:solidFill>
                          <a:latin typeface="Century Gothic Paneuropean"/>
                        </a:rPr>
                        <a:t> </a:t>
                      </a:r>
                      <a:endParaRPr lang="en-US" sz="1100"/>
                    </a:p>
                    <a:p>
                      <a:pPr marL="561336" lvl="1" indent="-280668">
                        <a:lnSpc>
                          <a:spcPts val="3639"/>
                        </a:lnSpc>
                        <a:buFont typeface="Arial"/>
                        <a:buChar char="•"/>
                      </a:pPr>
                      <a:r>
                        <a:rPr lang="en-US" sz="2599">
                          <a:solidFill>
                            <a:srgbClr val="004E82"/>
                          </a:solidFill>
                          <a:latin typeface="Century Gothic Paneuropean"/>
                        </a:rPr>
                        <a:t>The tornado destroyed more than 8,000 homes and businesses and damaged even more. The tornado flattened entire neighborhoods.  </a:t>
                      </a:r>
                    </a:p>
                    <a:p>
                      <a:pPr marL="561336" lvl="1" indent="-280668">
                        <a:lnSpc>
                          <a:spcPts val="3639"/>
                        </a:lnSpc>
                        <a:buFont typeface="Arial"/>
                        <a:buChar char="•"/>
                      </a:pPr>
                      <a:r>
                        <a:rPr lang="en-US" sz="2599">
                          <a:solidFill>
                            <a:srgbClr val="004E82"/>
                          </a:solidFill>
                          <a:latin typeface="Century Gothic Paneuropean"/>
                        </a:rPr>
                        <a:t>The storm destroyed the city’s powerlines. It damaged roads and bridges.  </a:t>
                      </a:r>
                    </a:p>
                    <a:p>
                      <a:pPr marL="561336" lvl="1" indent="-280668">
                        <a:lnSpc>
                          <a:spcPts val="3639"/>
                        </a:lnSpc>
                        <a:buFont typeface="Arial"/>
                        <a:buChar char="•"/>
                      </a:pPr>
                      <a:r>
                        <a:rPr lang="en-US" sz="2599">
                          <a:solidFill>
                            <a:srgbClr val="004E82"/>
                          </a:solidFill>
                          <a:latin typeface="Century Gothic Paneuropean"/>
                        </a:rPr>
                        <a:t>Over 1,000 people were injured by the tornado.  </a:t>
                      </a:r>
                    </a:p>
                    <a:p>
                      <a:pPr marL="561336" lvl="1" indent="-280668">
                        <a:lnSpc>
                          <a:spcPts val="3639"/>
                        </a:lnSpc>
                        <a:buFont typeface="Arial"/>
                        <a:buChar char="•"/>
                      </a:pPr>
                      <a:r>
                        <a:rPr lang="en-US" sz="2599">
                          <a:solidFill>
                            <a:srgbClr val="004E82"/>
                          </a:solidFill>
                          <a:latin typeface="Century Gothic Paneuropean"/>
                        </a:rPr>
                        <a:t>This tornado was one of the costliest tornadoes in U.S. history, it caused about $2.8 billion in damages.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tc>
                  <a:txBody>
                    <a:bodyPr/>
                    <a:lstStyle/>
                    <a:p>
                      <a:pPr algn="ctr">
                        <a:lnSpc>
                          <a:spcPts val="4619"/>
                        </a:lnSpc>
                        <a:defRPr/>
                      </a:pPr>
                      <a:r>
                        <a:rPr lang="en-US" sz="3299">
                          <a:solidFill>
                            <a:srgbClr val="004E82"/>
                          </a:solidFill>
                          <a:latin typeface="Century Gothic Paneuropean"/>
                        </a:rPr>
                        <a:t>How much money did FEMA have to spend?</a:t>
                      </a:r>
                      <a:endParaRPr lang="en-US" sz="1100"/>
                    </a:p>
                    <a:p>
                      <a:pPr algn="ctr">
                        <a:lnSpc>
                          <a:spcPts val="4619"/>
                        </a:lnSpc>
                      </a:pPr>
                      <a:endParaRPr lang="en-US" sz="1100"/>
                    </a:p>
                    <a:p>
                      <a:pPr algn="ctr">
                        <a:lnSpc>
                          <a:spcPts val="7279"/>
                        </a:lnSpc>
                      </a:pPr>
                      <a:r>
                        <a:rPr lang="en-US" sz="5199">
                          <a:solidFill>
                            <a:srgbClr val="004E82"/>
                          </a:solidFill>
                          <a:latin typeface="Century Gothic Paneuropean Bold"/>
                        </a:rPr>
                        <a:t>$1.5 Billion</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bl>
          </a:graphicData>
        </a:graphic>
      </p:graphicFrame>
      <p:sp>
        <p:nvSpPr>
          <p:cNvPr id="15" name="Freeform 15"/>
          <p:cNvSpPr/>
          <p:nvPr/>
        </p:nvSpPr>
        <p:spPr>
          <a:xfrm>
            <a:off x="-798016" y="6724817"/>
            <a:ext cx="5845201" cy="3592141"/>
          </a:xfrm>
          <a:custGeom>
            <a:avLst/>
            <a:gdLst/>
            <a:ahLst/>
            <a:cxnLst/>
            <a:rect l="l" t="t" r="r" b="b"/>
            <a:pathLst>
              <a:path w="5845201" h="3592141">
                <a:moveTo>
                  <a:pt x="0" y="0"/>
                </a:moveTo>
                <a:lnTo>
                  <a:pt x="5845201" y="0"/>
                </a:lnTo>
                <a:lnTo>
                  <a:pt x="5845201" y="3592142"/>
                </a:lnTo>
                <a:lnTo>
                  <a:pt x="0" y="35921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81454">
            <a:off x="4342254" y="90132"/>
            <a:ext cx="12813691" cy="2802995"/>
          </a:xfrm>
          <a:custGeom>
            <a:avLst/>
            <a:gdLst/>
            <a:ahLst/>
            <a:cxnLst/>
            <a:rect l="l" t="t" r="r" b="b"/>
            <a:pathLst>
              <a:path w="12813691" h="2802995">
                <a:moveTo>
                  <a:pt x="0" y="0"/>
                </a:moveTo>
                <a:lnTo>
                  <a:pt x="12813691" y="0"/>
                </a:lnTo>
                <a:lnTo>
                  <a:pt x="12813691" y="2802995"/>
                </a:lnTo>
                <a:lnTo>
                  <a:pt x="0" y="28029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graphicFrame>
        <p:nvGraphicFramePr>
          <p:cNvPr id="16" name="Table 16"/>
          <p:cNvGraphicFramePr>
            <a:graphicFrameLocks noGrp="1"/>
          </p:cNvGraphicFramePr>
          <p:nvPr/>
        </p:nvGraphicFramePr>
        <p:xfrm>
          <a:off x="5911712" y="2566988"/>
          <a:ext cx="9893717" cy="5153027"/>
        </p:xfrm>
        <a:graphic>
          <a:graphicData uri="http://schemas.openxmlformats.org/drawingml/2006/table">
            <a:tbl>
              <a:tblPr/>
              <a:tblGrid>
                <a:gridCol w="1599212">
                  <a:extLst>
                    <a:ext uri="{9D8B030D-6E8A-4147-A177-3AD203B41FA5}">
                      <a16:colId xmlns:a16="http://schemas.microsoft.com/office/drawing/2014/main" val="20000"/>
                    </a:ext>
                  </a:extLst>
                </a:gridCol>
                <a:gridCol w="6234703">
                  <a:extLst>
                    <a:ext uri="{9D8B030D-6E8A-4147-A177-3AD203B41FA5}">
                      <a16:colId xmlns:a16="http://schemas.microsoft.com/office/drawing/2014/main" val="20001"/>
                    </a:ext>
                  </a:extLst>
                </a:gridCol>
                <a:gridCol w="2059802">
                  <a:extLst>
                    <a:ext uri="{9D8B030D-6E8A-4147-A177-3AD203B41FA5}">
                      <a16:colId xmlns:a16="http://schemas.microsoft.com/office/drawing/2014/main" val="20002"/>
                    </a:ext>
                  </a:extLst>
                </a:gridCol>
              </a:tblGrid>
              <a:tr h="1045959">
                <a:tc>
                  <a:txBody>
                    <a:bodyPr/>
                    <a:lstStyle/>
                    <a:p>
                      <a:pPr algn="ctr">
                        <a:lnSpc>
                          <a:spcPts val="4199"/>
                        </a:lnSpc>
                        <a:defRPr/>
                      </a:pPr>
                      <a:r>
                        <a:rPr lang="en-US" sz="2999">
                          <a:solidFill>
                            <a:srgbClr val="C2282D"/>
                          </a:solidFill>
                          <a:latin typeface="Century Gothic Paneuropean Bold"/>
                        </a:rPr>
                        <a:t>Rank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Need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Fraction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0"/>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1"/>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2"/>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3"/>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4"/>
                  </a:ext>
                </a:extLst>
              </a:tr>
            </a:tbl>
          </a:graphicData>
        </a:graphic>
      </p:graphicFrame>
      <p:graphicFrame>
        <p:nvGraphicFramePr>
          <p:cNvPr id="17" name="Table 17"/>
          <p:cNvGraphicFramePr>
            <a:graphicFrameLocks noGrp="1"/>
          </p:cNvGraphicFramePr>
          <p:nvPr/>
        </p:nvGraphicFramePr>
        <p:xfrm>
          <a:off x="5631398" y="7911008"/>
          <a:ext cx="10454340" cy="2200275"/>
        </p:xfrm>
        <a:graphic>
          <a:graphicData uri="http://schemas.openxmlformats.org/drawingml/2006/table">
            <a:tbl>
              <a:tblPr/>
              <a:tblGrid>
                <a:gridCol w="871195">
                  <a:extLst>
                    <a:ext uri="{9D8B030D-6E8A-4147-A177-3AD203B41FA5}">
                      <a16:colId xmlns:a16="http://schemas.microsoft.com/office/drawing/2014/main" val="20000"/>
                    </a:ext>
                  </a:extLst>
                </a:gridCol>
                <a:gridCol w="871195">
                  <a:extLst>
                    <a:ext uri="{9D8B030D-6E8A-4147-A177-3AD203B41FA5}">
                      <a16:colId xmlns:a16="http://schemas.microsoft.com/office/drawing/2014/main" val="20001"/>
                    </a:ext>
                  </a:extLst>
                </a:gridCol>
                <a:gridCol w="871195">
                  <a:extLst>
                    <a:ext uri="{9D8B030D-6E8A-4147-A177-3AD203B41FA5}">
                      <a16:colId xmlns:a16="http://schemas.microsoft.com/office/drawing/2014/main" val="20002"/>
                    </a:ext>
                  </a:extLst>
                </a:gridCol>
                <a:gridCol w="871195">
                  <a:extLst>
                    <a:ext uri="{9D8B030D-6E8A-4147-A177-3AD203B41FA5}">
                      <a16:colId xmlns:a16="http://schemas.microsoft.com/office/drawing/2014/main" val="20003"/>
                    </a:ext>
                  </a:extLst>
                </a:gridCol>
                <a:gridCol w="871195">
                  <a:extLst>
                    <a:ext uri="{9D8B030D-6E8A-4147-A177-3AD203B41FA5}">
                      <a16:colId xmlns:a16="http://schemas.microsoft.com/office/drawing/2014/main" val="20004"/>
                    </a:ext>
                  </a:extLst>
                </a:gridCol>
                <a:gridCol w="871195">
                  <a:extLst>
                    <a:ext uri="{9D8B030D-6E8A-4147-A177-3AD203B41FA5}">
                      <a16:colId xmlns:a16="http://schemas.microsoft.com/office/drawing/2014/main" val="20005"/>
                    </a:ext>
                  </a:extLst>
                </a:gridCol>
                <a:gridCol w="871195">
                  <a:extLst>
                    <a:ext uri="{9D8B030D-6E8A-4147-A177-3AD203B41FA5}">
                      <a16:colId xmlns:a16="http://schemas.microsoft.com/office/drawing/2014/main" val="20006"/>
                    </a:ext>
                  </a:extLst>
                </a:gridCol>
                <a:gridCol w="871195">
                  <a:extLst>
                    <a:ext uri="{9D8B030D-6E8A-4147-A177-3AD203B41FA5}">
                      <a16:colId xmlns:a16="http://schemas.microsoft.com/office/drawing/2014/main" val="20007"/>
                    </a:ext>
                  </a:extLst>
                </a:gridCol>
                <a:gridCol w="871195">
                  <a:extLst>
                    <a:ext uri="{9D8B030D-6E8A-4147-A177-3AD203B41FA5}">
                      <a16:colId xmlns:a16="http://schemas.microsoft.com/office/drawing/2014/main" val="20008"/>
                    </a:ext>
                  </a:extLst>
                </a:gridCol>
                <a:gridCol w="871195">
                  <a:extLst>
                    <a:ext uri="{9D8B030D-6E8A-4147-A177-3AD203B41FA5}">
                      <a16:colId xmlns:a16="http://schemas.microsoft.com/office/drawing/2014/main" val="20009"/>
                    </a:ext>
                  </a:extLst>
                </a:gridCol>
                <a:gridCol w="871195">
                  <a:extLst>
                    <a:ext uri="{9D8B030D-6E8A-4147-A177-3AD203B41FA5}">
                      <a16:colId xmlns:a16="http://schemas.microsoft.com/office/drawing/2014/main" val="20010"/>
                    </a:ext>
                  </a:extLst>
                </a:gridCol>
                <a:gridCol w="871195">
                  <a:extLst>
                    <a:ext uri="{9D8B030D-6E8A-4147-A177-3AD203B41FA5}">
                      <a16:colId xmlns:a16="http://schemas.microsoft.com/office/drawing/2014/main" val="20011"/>
                    </a:ext>
                  </a:extLst>
                </a:gridCol>
              </a:tblGrid>
              <a:tr h="1037134">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extLst>
                  <a:ext uri="{0D108BD9-81ED-4DB2-BD59-A6C34878D82A}">
                    <a16:rowId xmlns:a16="http://schemas.microsoft.com/office/drawing/2014/main" val="10000"/>
                  </a:ext>
                </a:extLst>
              </a:tr>
              <a:tr h="1163141">
                <a:tc gridSpan="12">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$1.5 Billion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TextBox 18"/>
          <p:cNvSpPr txBox="1"/>
          <p:nvPr/>
        </p:nvSpPr>
        <p:spPr>
          <a:xfrm>
            <a:off x="4457842" y="577546"/>
            <a:ext cx="12801458" cy="1805174"/>
          </a:xfrm>
          <a:prstGeom prst="rect">
            <a:avLst/>
          </a:prstGeom>
        </p:spPr>
        <p:txBody>
          <a:bodyPr lIns="0" tIns="0" rIns="0" bIns="0" rtlCol="0" anchor="t">
            <a:spAutoFit/>
          </a:bodyPr>
          <a:lstStyle/>
          <a:p>
            <a:pPr algn="ctr">
              <a:lnSpc>
                <a:spcPts val="4759"/>
              </a:lnSpc>
              <a:spcBef>
                <a:spcPct val="0"/>
              </a:spcBef>
            </a:pPr>
            <a:r>
              <a:rPr lang="en-US" sz="3200" dirty="0">
                <a:latin typeface="Century Gothic" panose="020B0502020202020204" pitchFamily="34" charset="0"/>
              </a:rPr>
              <a:t>What resources will the people of Joplin need? List your top 5 ideas and then rank them by importance. 1 is the most important.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4023462" y="2001511"/>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flipH="1">
            <a:off x="5778013" y="5143500"/>
            <a:ext cx="7466023" cy="5543522"/>
          </a:xfrm>
          <a:custGeom>
            <a:avLst/>
            <a:gdLst/>
            <a:ahLst/>
            <a:cxnLst/>
            <a:rect l="l" t="t" r="r" b="b"/>
            <a:pathLst>
              <a:path w="7466023" h="5543522">
                <a:moveTo>
                  <a:pt x="7466023" y="0"/>
                </a:moveTo>
                <a:lnTo>
                  <a:pt x="0" y="0"/>
                </a:lnTo>
                <a:lnTo>
                  <a:pt x="0" y="5543522"/>
                </a:lnTo>
                <a:lnTo>
                  <a:pt x="7466023" y="5543522"/>
                </a:lnTo>
                <a:lnTo>
                  <a:pt x="746602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15805395" y="8264621"/>
            <a:ext cx="2371548" cy="1987357"/>
          </a:xfrm>
          <a:custGeom>
            <a:avLst/>
            <a:gdLst/>
            <a:ahLst/>
            <a:cxnLst/>
            <a:rect l="l" t="t" r="r" b="b"/>
            <a:pathLst>
              <a:path w="2371548" h="1987357">
                <a:moveTo>
                  <a:pt x="0" y="0"/>
                </a:moveTo>
                <a:lnTo>
                  <a:pt x="2371548" y="0"/>
                </a:lnTo>
                <a:lnTo>
                  <a:pt x="2371548" y="1987358"/>
                </a:lnTo>
                <a:lnTo>
                  <a:pt x="0" y="1987358"/>
                </a:lnTo>
                <a:lnTo>
                  <a:pt x="0" y="0"/>
                </a:lnTo>
                <a:close/>
              </a:path>
            </a:pathLst>
          </a:custGeom>
          <a:blipFill>
            <a:blip r:embed="rId15"/>
            <a:stretch>
              <a:fillRect/>
            </a:stretch>
          </a:blipFill>
        </p:spPr>
        <p:txBody>
          <a:bodyPr/>
          <a:lstStyle/>
          <a:p>
            <a:endParaRPr lang="en-US"/>
          </a:p>
        </p:txBody>
      </p:sp>
      <p:sp>
        <p:nvSpPr>
          <p:cNvPr id="15" name="Freeform 15"/>
          <p:cNvSpPr/>
          <p:nvPr/>
        </p:nvSpPr>
        <p:spPr>
          <a:xfrm rot="-1632235">
            <a:off x="3501591" y="2975813"/>
            <a:ext cx="5051694" cy="3750882"/>
          </a:xfrm>
          <a:custGeom>
            <a:avLst/>
            <a:gdLst/>
            <a:ahLst/>
            <a:cxnLst/>
            <a:rect l="l" t="t" r="r" b="b"/>
            <a:pathLst>
              <a:path w="5051694" h="3750882">
                <a:moveTo>
                  <a:pt x="0" y="0"/>
                </a:moveTo>
                <a:lnTo>
                  <a:pt x="5051693" y="0"/>
                </a:lnTo>
                <a:lnTo>
                  <a:pt x="5051693" y="3750883"/>
                </a:lnTo>
                <a:lnTo>
                  <a:pt x="0" y="37508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6803314" y="6058561"/>
            <a:ext cx="5792594" cy="3153708"/>
          </a:xfrm>
          <a:custGeom>
            <a:avLst/>
            <a:gdLst/>
            <a:ahLst/>
            <a:cxnLst/>
            <a:rect l="l" t="t" r="r" b="b"/>
            <a:pathLst>
              <a:path w="5792594" h="3153708">
                <a:moveTo>
                  <a:pt x="0" y="0"/>
                </a:moveTo>
                <a:lnTo>
                  <a:pt x="5792593" y="0"/>
                </a:lnTo>
                <a:lnTo>
                  <a:pt x="5792593" y="3153708"/>
                </a:lnTo>
                <a:lnTo>
                  <a:pt x="0" y="3153708"/>
                </a:lnTo>
                <a:lnTo>
                  <a:pt x="0" y="0"/>
                </a:lnTo>
                <a:close/>
              </a:path>
            </a:pathLst>
          </a:custGeom>
          <a:blipFill>
            <a:blip r:embed="rId16">
              <a:extLst>
                <a:ext uri="{96DAC541-7B7A-43D3-8B79-37D633B846F1}">
                  <asvg:svgBlip xmlns:asvg="http://schemas.microsoft.com/office/drawing/2016/SVG/main" r:embed="rId17"/>
                </a:ext>
              </a:extLst>
            </a:blip>
            <a:stretch>
              <a:fillRect l="-6182" b="-5316"/>
            </a:stretch>
          </a:blipFill>
        </p:spPr>
        <p:txBody>
          <a:bodyPr/>
          <a:lstStyle/>
          <a:p>
            <a:endParaRPr lang="en-US"/>
          </a:p>
        </p:txBody>
      </p:sp>
      <p:sp>
        <p:nvSpPr>
          <p:cNvPr id="17" name="Freeform 17"/>
          <p:cNvSpPr/>
          <p:nvPr/>
        </p:nvSpPr>
        <p:spPr>
          <a:xfrm>
            <a:off x="8521160" y="1137669"/>
            <a:ext cx="8993658" cy="5710973"/>
          </a:xfrm>
          <a:custGeom>
            <a:avLst/>
            <a:gdLst/>
            <a:ahLst/>
            <a:cxnLst/>
            <a:rect l="l" t="t" r="r" b="b"/>
            <a:pathLst>
              <a:path w="8993658" h="5710973">
                <a:moveTo>
                  <a:pt x="0" y="0"/>
                </a:moveTo>
                <a:lnTo>
                  <a:pt x="8993659" y="0"/>
                </a:lnTo>
                <a:lnTo>
                  <a:pt x="8993659" y="5710973"/>
                </a:lnTo>
                <a:lnTo>
                  <a:pt x="0" y="571097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TextBox 18"/>
          <p:cNvSpPr txBox="1"/>
          <p:nvPr/>
        </p:nvSpPr>
        <p:spPr>
          <a:xfrm>
            <a:off x="8677902" y="1593433"/>
            <a:ext cx="8639096" cy="4924425"/>
          </a:xfrm>
          <a:prstGeom prst="rect">
            <a:avLst/>
          </a:prstGeom>
        </p:spPr>
        <p:txBody>
          <a:bodyPr lIns="0" tIns="0" rIns="0" bIns="0" rtlCol="0" anchor="t">
            <a:spAutoFit/>
          </a:bodyPr>
          <a:lstStyle/>
          <a:p>
            <a:pPr algn="ctr">
              <a:spcBef>
                <a:spcPct val="0"/>
              </a:spcBef>
            </a:pPr>
            <a:r>
              <a:rPr lang="en-US" sz="3200" dirty="0">
                <a:latin typeface="Century Gothic" panose="020B0502020202020204" pitchFamily="34" charset="0"/>
              </a:rPr>
              <a:t>When the government gives money to FEMA, FEMA needs to be responsible with the money. FEMA employees need to explain to the public how they spent the money. </a:t>
            </a:r>
          </a:p>
          <a:p>
            <a:pPr algn="ctr">
              <a:spcBef>
                <a:spcPct val="0"/>
              </a:spcBef>
            </a:pPr>
            <a:endParaRPr lang="en-US" sz="3200" dirty="0">
              <a:latin typeface="Century Gothic" panose="020B0502020202020204" pitchFamily="34" charset="0"/>
            </a:endParaRPr>
          </a:p>
          <a:p>
            <a:pPr algn="ctr">
              <a:spcBef>
                <a:spcPct val="0"/>
              </a:spcBef>
            </a:pPr>
            <a:r>
              <a:rPr lang="en-US" sz="3200" dirty="0">
                <a:latin typeface="Century Gothic" panose="020B0502020202020204" pitchFamily="34" charset="0"/>
              </a:rPr>
              <a:t>Pick 1 of the disasters. How would you explain how you spent the money? Be sure to use your fractions as part of your explanation.  </a:t>
            </a:r>
          </a:p>
        </p:txBody>
      </p:sp>
      <p:sp>
        <p:nvSpPr>
          <p:cNvPr id="19" name="Freeform 19"/>
          <p:cNvSpPr/>
          <p:nvPr/>
        </p:nvSpPr>
        <p:spPr>
          <a:xfrm rot="609520">
            <a:off x="13962515" y="-2300404"/>
            <a:ext cx="2985381" cy="4125527"/>
          </a:xfrm>
          <a:custGeom>
            <a:avLst/>
            <a:gdLst/>
            <a:ahLst/>
            <a:cxnLst/>
            <a:rect l="l" t="t" r="r" b="b"/>
            <a:pathLst>
              <a:path w="2985381" h="4125527">
                <a:moveTo>
                  <a:pt x="0" y="0"/>
                </a:moveTo>
                <a:lnTo>
                  <a:pt x="2985381" y="0"/>
                </a:lnTo>
                <a:lnTo>
                  <a:pt x="2985381" y="4125526"/>
                </a:lnTo>
                <a:lnTo>
                  <a:pt x="0" y="41255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0" name="TextBox 20"/>
          <p:cNvSpPr txBox="1"/>
          <p:nvPr/>
        </p:nvSpPr>
        <p:spPr>
          <a:xfrm>
            <a:off x="455311" y="382583"/>
            <a:ext cx="5624959" cy="1067091"/>
          </a:xfrm>
          <a:prstGeom prst="rect">
            <a:avLst/>
          </a:prstGeom>
        </p:spPr>
        <p:txBody>
          <a:bodyPr lIns="0" tIns="0" rIns="0" bIns="0" rtlCol="0" anchor="t">
            <a:spAutoFit/>
          </a:bodyPr>
          <a:lstStyle/>
          <a:p>
            <a:pPr algn="ctr">
              <a:lnSpc>
                <a:spcPts val="8275"/>
              </a:lnSpc>
              <a:spcBef>
                <a:spcPct val="0"/>
              </a:spcBef>
            </a:pPr>
            <a:r>
              <a:rPr lang="en-US" sz="7522" spc="75">
                <a:solidFill>
                  <a:srgbClr val="004E82"/>
                </a:solidFill>
                <a:latin typeface="Century Gothic Paneuropean Bold"/>
              </a:rPr>
              <a:t>thinkBigger </a:t>
            </a:r>
          </a:p>
        </p:txBody>
      </p:sp>
      <p:sp>
        <p:nvSpPr>
          <p:cNvPr id="21" name="TextBox 21"/>
          <p:cNvSpPr txBox="1"/>
          <p:nvPr/>
        </p:nvSpPr>
        <p:spPr>
          <a:xfrm rot="-1605892">
            <a:off x="3410398" y="4086931"/>
            <a:ext cx="4864326" cy="1206773"/>
          </a:xfrm>
          <a:prstGeom prst="rect">
            <a:avLst/>
          </a:prstGeom>
        </p:spPr>
        <p:txBody>
          <a:bodyPr lIns="0" tIns="0" rIns="0" bIns="0" rtlCol="0" anchor="t">
            <a:spAutoFit/>
          </a:bodyPr>
          <a:lstStyle/>
          <a:p>
            <a:pPr algn="ctr">
              <a:lnSpc>
                <a:spcPts val="4884"/>
              </a:lnSpc>
              <a:spcBef>
                <a:spcPct val="0"/>
              </a:spcBef>
            </a:pPr>
            <a:r>
              <a:rPr lang="en-US" sz="3489">
                <a:solidFill>
                  <a:srgbClr val="CC4C15"/>
                </a:solidFill>
                <a:latin typeface="Century Gothic Paneuropean Bold"/>
              </a:rPr>
              <a:t>How did you spend the money?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09B15-15B4-6E7A-243B-295F557777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502A8A-93DD-DCF3-FB5B-32F4C08D55F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9E11A72E-61EA-118C-4EDA-7A7EC319123A}"/>
              </a:ext>
            </a:extLst>
          </p:cNvPr>
          <p:cNvGrpSpPr/>
          <p:nvPr/>
        </p:nvGrpSpPr>
        <p:grpSpPr>
          <a:xfrm>
            <a:off x="13363251" y="8887975"/>
            <a:ext cx="2761039" cy="1094841"/>
            <a:chOff x="0" y="0"/>
            <a:chExt cx="701657" cy="278230"/>
          </a:xfrm>
        </p:grpSpPr>
        <p:sp>
          <p:nvSpPr>
            <p:cNvPr id="4" name="Freeform 4">
              <a:extLst>
                <a:ext uri="{FF2B5EF4-FFF2-40B4-BE49-F238E27FC236}">
                  <a16:creationId xmlns:a16="http://schemas.microsoft.com/office/drawing/2014/main" id="{F5147273-9BA6-A03D-9B41-CCECDD3EAC43}"/>
                </a:ext>
              </a:extLst>
            </p:cNvPr>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a:extLst>
                <a:ext uri="{FF2B5EF4-FFF2-40B4-BE49-F238E27FC236}">
                  <a16:creationId xmlns:a16="http://schemas.microsoft.com/office/drawing/2014/main" id="{4A66BBC3-C73F-85CD-FA8A-F9063ED4F49D}"/>
                </a:ext>
              </a:extLst>
            </p:cNvPr>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7" name="Freeform 7">
            <a:extLst>
              <a:ext uri="{FF2B5EF4-FFF2-40B4-BE49-F238E27FC236}">
                <a16:creationId xmlns:a16="http://schemas.microsoft.com/office/drawing/2014/main" id="{FC4A8E5B-BC27-05DA-0F57-B1223523CFE7}"/>
              </a:ext>
            </a:extLst>
          </p:cNvPr>
          <p:cNvSpPr/>
          <p:nvPr/>
        </p:nvSpPr>
        <p:spPr>
          <a:xfrm>
            <a:off x="1379074" y="2976835"/>
            <a:ext cx="7383925" cy="4061752"/>
          </a:xfrm>
          <a:custGeom>
            <a:avLst/>
            <a:gdLst/>
            <a:ahLst/>
            <a:cxnLst/>
            <a:rect l="l" t="t" r="r" b="b"/>
            <a:pathLst>
              <a:path w="11718848" h="7441469">
                <a:moveTo>
                  <a:pt x="0" y="0"/>
                </a:moveTo>
                <a:lnTo>
                  <a:pt x="11718848" y="0"/>
                </a:lnTo>
                <a:lnTo>
                  <a:pt x="11718848" y="7441469"/>
                </a:lnTo>
                <a:lnTo>
                  <a:pt x="0" y="7441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CFE1FC1F-1747-F000-AABB-55BD7CD6F5B0}"/>
              </a:ext>
            </a:extLst>
          </p:cNvPr>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0C9C833D-8470-66B6-B175-BA059E4E292E}"/>
              </a:ext>
            </a:extLst>
          </p:cNvPr>
          <p:cNvSpPr/>
          <p:nvPr/>
        </p:nvSpPr>
        <p:spPr>
          <a:xfrm rot="-2700000">
            <a:off x="1256876" y="3215904"/>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991FC5F3-4089-83AB-C922-83446AA2D4CB}"/>
              </a:ext>
            </a:extLst>
          </p:cNvPr>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BABA4564-D413-3EFE-91E5-DA3655C76F0E}"/>
              </a:ext>
            </a:extLst>
          </p:cNvPr>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BA0A23FD-E37C-526D-3789-45F90DD53B42}"/>
              </a:ext>
            </a:extLst>
          </p:cNvPr>
          <p:cNvSpPr/>
          <p:nvPr/>
        </p:nvSpPr>
        <p:spPr>
          <a:xfrm rot="1389761">
            <a:off x="7495740" y="5856810"/>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A43EA613-9546-A745-812C-D3B3ACD50BCC}"/>
              </a:ext>
            </a:extLst>
          </p:cNvPr>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54B2C98B-5664-8D55-68A8-A5CD80EF08D4}"/>
              </a:ext>
            </a:extLst>
          </p:cNvPr>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5FF1B543-5347-89FA-50EE-4D42871D3B5C}"/>
              </a:ext>
            </a:extLst>
          </p:cNvPr>
          <p:cNvSpPr txBox="1"/>
          <p:nvPr/>
        </p:nvSpPr>
        <p:spPr>
          <a:xfrm>
            <a:off x="1603936" y="3785838"/>
            <a:ext cx="6934200" cy="3373231"/>
          </a:xfrm>
          <a:prstGeom prst="rect">
            <a:avLst/>
          </a:prstGeom>
        </p:spPr>
        <p:txBody>
          <a:bodyPr wrap="square" lIns="0" tIns="0" rIns="0" bIns="0" rtlCol="0" anchor="t">
            <a:spAutoFit/>
          </a:bodyPr>
          <a:lstStyle/>
          <a:p>
            <a:pPr algn="ctr">
              <a:spcBef>
                <a:spcPct val="0"/>
              </a:spcBef>
            </a:pPr>
            <a:r>
              <a:rPr lang="en-US" sz="8800" kern="100" dirty="0">
                <a:effectLst/>
                <a:latin typeface="Century Gothic" panose="020B0502020202020204" pitchFamily="34" charset="0"/>
                <a:ea typeface="Calibri" panose="020F0502020204030204" pitchFamily="34" charset="0"/>
                <a:cs typeface="Times New Roman" panose="02020603050405020304" pitchFamily="18" charset="0"/>
              </a:rPr>
              <a:t>Before we finish</a:t>
            </a:r>
            <a:endParaRPr lang="en-US" sz="8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5739"/>
              </a:lnSpc>
              <a:spcBef>
                <a:spcPct val="0"/>
              </a:spcBef>
            </a:pPr>
            <a:r>
              <a:rPr lang="en-US" sz="4099" dirty="0">
                <a:latin typeface="Century Gothic" panose="020B0502020202020204" pitchFamily="34" charset="0"/>
              </a:rPr>
              <a:t>.  </a:t>
            </a:r>
          </a:p>
        </p:txBody>
      </p:sp>
      <p:sp>
        <p:nvSpPr>
          <p:cNvPr id="18" name="TextBox 18">
            <a:extLst>
              <a:ext uri="{FF2B5EF4-FFF2-40B4-BE49-F238E27FC236}">
                <a16:creationId xmlns:a16="http://schemas.microsoft.com/office/drawing/2014/main" id="{14366BBE-BCC2-5308-7DA7-1802866C3D95}"/>
              </a:ext>
            </a:extLst>
          </p:cNvPr>
          <p:cNvSpPr txBox="1"/>
          <p:nvPr/>
        </p:nvSpPr>
        <p:spPr>
          <a:xfrm>
            <a:off x="423006" y="668883"/>
            <a:ext cx="8115130" cy="1064394"/>
          </a:xfrm>
          <a:prstGeom prst="rect">
            <a:avLst/>
          </a:prstGeom>
        </p:spPr>
        <p:txBody>
          <a:bodyPr wrap="square" lIns="0" tIns="0" rIns="0" bIns="0" rtlCol="0" anchor="t">
            <a:spAutoFit/>
          </a:bodyPr>
          <a:lstStyle/>
          <a:p>
            <a:pPr algn="ctr">
              <a:lnSpc>
                <a:spcPts val="8275"/>
              </a:lnSpc>
              <a:spcBef>
                <a:spcPct val="0"/>
              </a:spcBef>
            </a:pPr>
            <a:r>
              <a:rPr lang="en-US" sz="7522" spc="75" dirty="0" err="1">
                <a:solidFill>
                  <a:srgbClr val="004E82"/>
                </a:solidFill>
                <a:latin typeface="Century Gothic Paneuropean Bold"/>
              </a:rPr>
              <a:t>thinkCool</a:t>
            </a:r>
            <a:r>
              <a:rPr lang="en-US" sz="7522" spc="75" dirty="0">
                <a:solidFill>
                  <a:srgbClr val="004E82"/>
                </a:solidFill>
                <a:latin typeface="Century Gothic Paneuropean Bold"/>
              </a:rPr>
              <a:t>-Down </a:t>
            </a:r>
          </a:p>
        </p:txBody>
      </p:sp>
      <p:pic>
        <p:nvPicPr>
          <p:cNvPr id="20" name="Picture 19">
            <a:extLst>
              <a:ext uri="{FF2B5EF4-FFF2-40B4-BE49-F238E27FC236}">
                <a16:creationId xmlns:a16="http://schemas.microsoft.com/office/drawing/2014/main" id="{CF27E872-9BE3-333B-B471-C54B75DBC4C3}"/>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701172" y="235421"/>
            <a:ext cx="7384680" cy="9544579"/>
          </a:xfrm>
          <a:prstGeom prst="rect">
            <a:avLst/>
          </a:prstGeom>
        </p:spPr>
      </p:pic>
      <p:sp>
        <p:nvSpPr>
          <p:cNvPr id="15" name="Freeform 15">
            <a:extLst>
              <a:ext uri="{FF2B5EF4-FFF2-40B4-BE49-F238E27FC236}">
                <a16:creationId xmlns:a16="http://schemas.microsoft.com/office/drawing/2014/main" id="{720DDCD4-C546-2449-8220-40136950120E}"/>
              </a:ext>
            </a:extLst>
          </p:cNvPr>
          <p:cNvSpPr/>
          <p:nvPr/>
        </p:nvSpPr>
        <p:spPr>
          <a:xfrm>
            <a:off x="15747865" y="8386482"/>
            <a:ext cx="2371548" cy="1987357"/>
          </a:xfrm>
          <a:custGeom>
            <a:avLst/>
            <a:gdLst/>
            <a:ahLst/>
            <a:cxnLst/>
            <a:rect l="l" t="t" r="r" b="b"/>
            <a:pathLst>
              <a:path w="2371548" h="1987357">
                <a:moveTo>
                  <a:pt x="0" y="0"/>
                </a:moveTo>
                <a:lnTo>
                  <a:pt x="2371548" y="0"/>
                </a:lnTo>
                <a:lnTo>
                  <a:pt x="2371548" y="1987358"/>
                </a:lnTo>
                <a:lnTo>
                  <a:pt x="0" y="1987358"/>
                </a:lnTo>
                <a:lnTo>
                  <a:pt x="0" y="0"/>
                </a:lnTo>
                <a:close/>
              </a:path>
            </a:pathLst>
          </a:custGeom>
          <a:blipFill>
            <a:blip r:embed="rId18"/>
            <a:stretch>
              <a:fillRect/>
            </a:stretch>
          </a:blipFill>
        </p:spPr>
        <p:txBody>
          <a:bodyPr/>
          <a:lstStyle/>
          <a:p>
            <a:endParaRPr lang="en-US"/>
          </a:p>
        </p:txBody>
      </p:sp>
    </p:spTree>
    <p:extLst>
      <p:ext uri="{BB962C8B-B14F-4D97-AF65-F5344CB8AC3E}">
        <p14:creationId xmlns:p14="http://schemas.microsoft.com/office/powerpoint/2010/main" val="19149562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F512-088B-F264-D4A1-8BE2BEB7F9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3FDAC4-16F0-CB09-E344-E22828062D6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F17D9C6E-1882-17C0-05ED-D419C6A6FCC9}"/>
              </a:ext>
            </a:extLst>
          </p:cNvPr>
          <p:cNvGrpSpPr/>
          <p:nvPr/>
        </p:nvGrpSpPr>
        <p:grpSpPr>
          <a:xfrm>
            <a:off x="13363251" y="8887975"/>
            <a:ext cx="2761039" cy="1094841"/>
            <a:chOff x="0" y="0"/>
            <a:chExt cx="701657" cy="278230"/>
          </a:xfrm>
        </p:grpSpPr>
        <p:sp>
          <p:nvSpPr>
            <p:cNvPr id="4" name="Freeform 4">
              <a:extLst>
                <a:ext uri="{FF2B5EF4-FFF2-40B4-BE49-F238E27FC236}">
                  <a16:creationId xmlns:a16="http://schemas.microsoft.com/office/drawing/2014/main" id="{8AFEAB32-C85A-92F2-16EE-FF950732E831}"/>
                </a:ext>
              </a:extLst>
            </p:cNvPr>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a:extLst>
                <a:ext uri="{FF2B5EF4-FFF2-40B4-BE49-F238E27FC236}">
                  <a16:creationId xmlns:a16="http://schemas.microsoft.com/office/drawing/2014/main" id="{A225566E-1BE4-5184-0682-E0FD119DF8C8}"/>
                </a:ext>
              </a:extLst>
            </p:cNvPr>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7" name="Freeform 7">
            <a:extLst>
              <a:ext uri="{FF2B5EF4-FFF2-40B4-BE49-F238E27FC236}">
                <a16:creationId xmlns:a16="http://schemas.microsoft.com/office/drawing/2014/main" id="{0A64876B-B284-8CE5-818A-243B5430C177}"/>
              </a:ext>
            </a:extLst>
          </p:cNvPr>
          <p:cNvSpPr/>
          <p:nvPr/>
        </p:nvSpPr>
        <p:spPr>
          <a:xfrm>
            <a:off x="1379074" y="2976835"/>
            <a:ext cx="7383925" cy="4061752"/>
          </a:xfrm>
          <a:custGeom>
            <a:avLst/>
            <a:gdLst/>
            <a:ahLst/>
            <a:cxnLst/>
            <a:rect l="l" t="t" r="r" b="b"/>
            <a:pathLst>
              <a:path w="11718848" h="7441469">
                <a:moveTo>
                  <a:pt x="0" y="0"/>
                </a:moveTo>
                <a:lnTo>
                  <a:pt x="11718848" y="0"/>
                </a:lnTo>
                <a:lnTo>
                  <a:pt x="11718848" y="7441469"/>
                </a:lnTo>
                <a:lnTo>
                  <a:pt x="0" y="7441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C2D3B5CF-9817-44E1-0B60-C0BD2CB5C076}"/>
              </a:ext>
            </a:extLst>
          </p:cNvPr>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7FDBDD4F-7EEA-79D8-D9C2-BEE7B89D3652}"/>
              </a:ext>
            </a:extLst>
          </p:cNvPr>
          <p:cNvSpPr/>
          <p:nvPr/>
        </p:nvSpPr>
        <p:spPr>
          <a:xfrm rot="-2700000">
            <a:off x="1582033" y="3219244"/>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66C1FE82-7A36-C55E-87B6-46BD79344320}"/>
              </a:ext>
            </a:extLst>
          </p:cNvPr>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A5A81C68-9ACC-C636-4B66-CDF0B554D7B6}"/>
              </a:ext>
            </a:extLst>
          </p:cNvPr>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E9F4CA94-E61D-8F59-DB03-FDB71CD28467}"/>
              </a:ext>
            </a:extLst>
          </p:cNvPr>
          <p:cNvSpPr/>
          <p:nvPr/>
        </p:nvSpPr>
        <p:spPr>
          <a:xfrm rot="1389761">
            <a:off x="7495740" y="5856810"/>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8C25E232-C514-5BBC-5FFC-C2FEA00B6F9C}"/>
              </a:ext>
            </a:extLst>
          </p:cNvPr>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FBA5ABA9-A176-2684-4333-10E9FA87C457}"/>
              </a:ext>
            </a:extLst>
          </p:cNvPr>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D0E4F905-DA4C-DC85-1B10-B3836246B538}"/>
              </a:ext>
            </a:extLst>
          </p:cNvPr>
          <p:cNvSpPr txBox="1"/>
          <p:nvPr/>
        </p:nvSpPr>
        <p:spPr>
          <a:xfrm>
            <a:off x="1603936" y="3785838"/>
            <a:ext cx="6934200" cy="2880789"/>
          </a:xfrm>
          <a:prstGeom prst="rect">
            <a:avLst/>
          </a:prstGeom>
        </p:spPr>
        <p:txBody>
          <a:bodyPr wrap="square" lIns="0" tIns="0" rIns="0" bIns="0" rtlCol="0" anchor="t">
            <a:spAutoFit/>
          </a:bodyPr>
          <a:lstStyle/>
          <a:p>
            <a:pPr algn="ctr">
              <a:spcBef>
                <a:spcPct val="0"/>
              </a:spcBef>
            </a:pPr>
            <a:r>
              <a:rPr lang="en-US" sz="7200" kern="100" dirty="0">
                <a:effectLst/>
                <a:latin typeface="Century Gothic" panose="020B0502020202020204" pitchFamily="34" charset="0"/>
                <a:ea typeface="Calibri" panose="020F0502020204030204" pitchFamily="34" charset="0"/>
                <a:cs typeface="Times New Roman" panose="02020603050405020304" pitchFamily="18" charset="0"/>
              </a:rPr>
              <a:t>Before we begin</a:t>
            </a:r>
            <a:endParaRPr lang="en-US" sz="7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5739"/>
              </a:lnSpc>
              <a:spcBef>
                <a:spcPct val="0"/>
              </a:spcBef>
            </a:pPr>
            <a:r>
              <a:rPr lang="en-US" sz="4099" dirty="0">
                <a:latin typeface="Century Gothic" panose="020B0502020202020204" pitchFamily="34" charset="0"/>
              </a:rPr>
              <a:t>.  </a:t>
            </a:r>
          </a:p>
        </p:txBody>
      </p:sp>
      <p:sp>
        <p:nvSpPr>
          <p:cNvPr id="18" name="TextBox 18">
            <a:extLst>
              <a:ext uri="{FF2B5EF4-FFF2-40B4-BE49-F238E27FC236}">
                <a16:creationId xmlns:a16="http://schemas.microsoft.com/office/drawing/2014/main" id="{2B564F69-C48A-B9CF-AFB8-3900E923118F}"/>
              </a:ext>
            </a:extLst>
          </p:cNvPr>
          <p:cNvSpPr txBox="1"/>
          <p:nvPr/>
        </p:nvSpPr>
        <p:spPr>
          <a:xfrm>
            <a:off x="423006" y="668883"/>
            <a:ext cx="6803452" cy="1064394"/>
          </a:xfrm>
          <a:prstGeom prst="rect">
            <a:avLst/>
          </a:prstGeom>
        </p:spPr>
        <p:txBody>
          <a:bodyPr wrap="square" lIns="0" tIns="0" rIns="0" bIns="0" rtlCol="0" anchor="t">
            <a:spAutoFit/>
          </a:bodyPr>
          <a:lstStyle/>
          <a:p>
            <a:pPr algn="ctr">
              <a:lnSpc>
                <a:spcPts val="8275"/>
              </a:lnSpc>
              <a:spcBef>
                <a:spcPct val="0"/>
              </a:spcBef>
            </a:pPr>
            <a:r>
              <a:rPr lang="en-US" sz="7522" spc="75" dirty="0" err="1">
                <a:solidFill>
                  <a:srgbClr val="004E82"/>
                </a:solidFill>
                <a:latin typeface="Century Gothic Paneuropean Bold"/>
              </a:rPr>
              <a:t>thinkWarm</a:t>
            </a:r>
            <a:r>
              <a:rPr lang="en-US" sz="7522" spc="75" dirty="0">
                <a:solidFill>
                  <a:srgbClr val="004E82"/>
                </a:solidFill>
                <a:latin typeface="Century Gothic Paneuropean Bold"/>
              </a:rPr>
              <a:t>-Up </a:t>
            </a:r>
          </a:p>
        </p:txBody>
      </p:sp>
      <p:pic>
        <p:nvPicPr>
          <p:cNvPr id="20" name="Picture 19">
            <a:extLst>
              <a:ext uri="{FF2B5EF4-FFF2-40B4-BE49-F238E27FC236}">
                <a16:creationId xmlns:a16="http://schemas.microsoft.com/office/drawing/2014/main" id="{56E665F3-0C13-35F8-665E-569529E65673}"/>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572348" y="644923"/>
            <a:ext cx="7432944" cy="8997154"/>
          </a:xfrm>
          <a:prstGeom prst="rect">
            <a:avLst/>
          </a:prstGeom>
        </p:spPr>
      </p:pic>
      <p:sp>
        <p:nvSpPr>
          <p:cNvPr id="15" name="Freeform 15">
            <a:extLst>
              <a:ext uri="{FF2B5EF4-FFF2-40B4-BE49-F238E27FC236}">
                <a16:creationId xmlns:a16="http://schemas.microsoft.com/office/drawing/2014/main" id="{42565634-9F60-1191-046C-FECFD96D8121}"/>
              </a:ext>
            </a:extLst>
          </p:cNvPr>
          <p:cNvSpPr/>
          <p:nvPr/>
        </p:nvSpPr>
        <p:spPr>
          <a:xfrm>
            <a:off x="15747865" y="8386482"/>
            <a:ext cx="2371548" cy="1987357"/>
          </a:xfrm>
          <a:custGeom>
            <a:avLst/>
            <a:gdLst/>
            <a:ahLst/>
            <a:cxnLst/>
            <a:rect l="l" t="t" r="r" b="b"/>
            <a:pathLst>
              <a:path w="2371548" h="1987357">
                <a:moveTo>
                  <a:pt x="0" y="0"/>
                </a:moveTo>
                <a:lnTo>
                  <a:pt x="2371548" y="0"/>
                </a:lnTo>
                <a:lnTo>
                  <a:pt x="2371548" y="1987358"/>
                </a:lnTo>
                <a:lnTo>
                  <a:pt x="0" y="1987358"/>
                </a:lnTo>
                <a:lnTo>
                  <a:pt x="0" y="0"/>
                </a:lnTo>
                <a:close/>
              </a:path>
            </a:pathLst>
          </a:custGeom>
          <a:blipFill>
            <a:blip r:embed="rId18"/>
            <a:stretch>
              <a:fillRect/>
            </a:stretch>
          </a:blipFill>
        </p:spPr>
        <p:txBody>
          <a:bodyPr/>
          <a:lstStyle/>
          <a:p>
            <a:endParaRPr lang="en-US"/>
          </a:p>
        </p:txBody>
      </p:sp>
    </p:spTree>
    <p:extLst>
      <p:ext uri="{BB962C8B-B14F-4D97-AF65-F5344CB8AC3E}">
        <p14:creationId xmlns:p14="http://schemas.microsoft.com/office/powerpoint/2010/main" val="33236322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3664298" y="1185829"/>
            <a:ext cx="11718848" cy="7441469"/>
          </a:xfrm>
          <a:custGeom>
            <a:avLst/>
            <a:gdLst/>
            <a:ahLst/>
            <a:cxnLst/>
            <a:rect l="l" t="t" r="r" b="b"/>
            <a:pathLst>
              <a:path w="11718848" h="7441469">
                <a:moveTo>
                  <a:pt x="0" y="0"/>
                </a:moveTo>
                <a:lnTo>
                  <a:pt x="11718848" y="0"/>
                </a:lnTo>
                <a:lnTo>
                  <a:pt x="11718848" y="7441469"/>
                </a:lnTo>
                <a:lnTo>
                  <a:pt x="0" y="7441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0" name="Freeform 10"/>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TextBox 16"/>
          <p:cNvSpPr txBox="1"/>
          <p:nvPr/>
        </p:nvSpPr>
        <p:spPr>
          <a:xfrm>
            <a:off x="4872500" y="2214240"/>
            <a:ext cx="9540532" cy="6081665"/>
          </a:xfrm>
          <a:prstGeom prst="rect">
            <a:avLst/>
          </a:prstGeom>
        </p:spPr>
        <p:txBody>
          <a:bodyPr wrap="square" lIns="0" tIns="0" rIns="0" bIns="0" rtlCol="0" anchor="t">
            <a:spAutoFit/>
          </a:bodyPr>
          <a:lstStyle/>
          <a:p>
            <a:pPr algn="ctr">
              <a:spcBef>
                <a:spcPct val="0"/>
              </a:spcBef>
            </a:pPr>
            <a:r>
              <a:rPr lang="en-US" sz="4200" kern="100" dirty="0">
                <a:effectLst/>
                <a:latin typeface="Century Gothic" panose="020B0502020202020204" pitchFamily="34" charset="0"/>
                <a:ea typeface="Calibri" panose="020F0502020204030204" pitchFamily="34" charset="0"/>
                <a:cs typeface="Times New Roman" panose="02020603050405020304" pitchFamily="18" charset="0"/>
              </a:rPr>
              <a:t>Imagine that the school was on fire. The fire department can come and put out the fire, but the fire department would not be able to help you with anything else. For example, the fire department would not be able to help replace textbooks or school supplies</a:t>
            </a:r>
            <a:r>
              <a:rPr lang="en-US" sz="44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5739"/>
              </a:lnSpc>
              <a:spcBef>
                <a:spcPct val="0"/>
              </a:spcBef>
            </a:pPr>
            <a:r>
              <a:rPr lang="en-US" sz="4099" dirty="0">
                <a:latin typeface="Century Gothic" panose="020B0502020202020204" pitchFamily="34" charset="0"/>
              </a:rPr>
              <a:t>.  </a:t>
            </a:r>
          </a:p>
        </p:txBody>
      </p:sp>
      <p:sp>
        <p:nvSpPr>
          <p:cNvPr id="17" name="Freeform 17"/>
          <p:cNvSpPr/>
          <p:nvPr/>
        </p:nvSpPr>
        <p:spPr>
          <a:xfrm>
            <a:off x="13278022" y="7314439"/>
            <a:ext cx="2846268" cy="2668376"/>
          </a:xfrm>
          <a:custGeom>
            <a:avLst/>
            <a:gdLst/>
            <a:ahLst/>
            <a:cxnLst/>
            <a:rect l="l" t="t" r="r" b="b"/>
            <a:pathLst>
              <a:path w="2846268" h="2668376">
                <a:moveTo>
                  <a:pt x="0" y="0"/>
                </a:moveTo>
                <a:lnTo>
                  <a:pt x="2846268" y="0"/>
                </a:lnTo>
                <a:lnTo>
                  <a:pt x="2846268" y="2668377"/>
                </a:lnTo>
                <a:lnTo>
                  <a:pt x="0" y="2668377"/>
                </a:lnTo>
                <a:lnTo>
                  <a:pt x="0" y="0"/>
                </a:lnTo>
                <a:close/>
              </a:path>
            </a:pathLst>
          </a:custGeom>
          <a:blipFill>
            <a:blip r:embed="rId17"/>
            <a:stretch>
              <a:fillRect/>
            </a:stretch>
          </a:blipFill>
        </p:spPr>
        <p:txBody>
          <a:bodyPr/>
          <a:lstStyle/>
          <a:p>
            <a:endParaRPr lang="en-US"/>
          </a:p>
        </p:txBody>
      </p:sp>
      <p:sp>
        <p:nvSpPr>
          <p:cNvPr id="18" name="TextBox 18"/>
          <p:cNvSpPr txBox="1"/>
          <p:nvPr/>
        </p:nvSpPr>
        <p:spPr>
          <a:xfrm>
            <a:off x="1959548" y="808773"/>
            <a:ext cx="5596384" cy="1067091"/>
          </a:xfrm>
          <a:prstGeom prst="rect">
            <a:avLst/>
          </a:prstGeom>
        </p:spPr>
        <p:txBody>
          <a:bodyPr lIns="0" tIns="0" rIns="0" bIns="0" rtlCol="0" anchor="t">
            <a:spAutoFit/>
          </a:bodyPr>
          <a:lstStyle/>
          <a:p>
            <a:pPr algn="ctr">
              <a:lnSpc>
                <a:spcPts val="8275"/>
              </a:lnSpc>
              <a:spcBef>
                <a:spcPct val="0"/>
              </a:spcBef>
            </a:pPr>
            <a:r>
              <a:rPr lang="en-US" sz="7522" spc="75" dirty="0">
                <a:solidFill>
                  <a:srgbClr val="004E82"/>
                </a:solidFill>
                <a:latin typeface="Century Gothic Paneuropean Bold"/>
              </a:rPr>
              <a:t>thinkStarter </a:t>
            </a:r>
          </a:p>
        </p:txBody>
      </p:sp>
      <p:sp>
        <p:nvSpPr>
          <p:cNvPr id="15" name="Freeform 15"/>
          <p:cNvSpPr/>
          <p:nvPr/>
        </p:nvSpPr>
        <p:spPr>
          <a:xfrm>
            <a:off x="15865444" y="-168525"/>
            <a:ext cx="2371548" cy="1987357"/>
          </a:xfrm>
          <a:custGeom>
            <a:avLst/>
            <a:gdLst/>
            <a:ahLst/>
            <a:cxnLst/>
            <a:rect l="l" t="t" r="r" b="b"/>
            <a:pathLst>
              <a:path w="2371548" h="1987357">
                <a:moveTo>
                  <a:pt x="0" y="0"/>
                </a:moveTo>
                <a:lnTo>
                  <a:pt x="2371548" y="0"/>
                </a:lnTo>
                <a:lnTo>
                  <a:pt x="2371548" y="1987358"/>
                </a:lnTo>
                <a:lnTo>
                  <a:pt x="0" y="1987358"/>
                </a:lnTo>
                <a:lnTo>
                  <a:pt x="0" y="0"/>
                </a:lnTo>
                <a:close/>
              </a:path>
            </a:pathLst>
          </a:custGeom>
          <a:blipFill>
            <a:blip r:embed="rId18"/>
            <a:stretch>
              <a:fillRect/>
            </a:stretch>
          </a:blipFill>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graphicFrame>
        <p:nvGraphicFramePr>
          <p:cNvPr id="15" name="Table 15"/>
          <p:cNvGraphicFramePr>
            <a:graphicFrameLocks noGrp="1"/>
          </p:cNvGraphicFramePr>
          <p:nvPr/>
        </p:nvGraphicFramePr>
        <p:xfrm>
          <a:off x="4937748" y="2568983"/>
          <a:ext cx="10899778" cy="7246467"/>
        </p:xfrm>
        <a:graphic>
          <a:graphicData uri="http://schemas.openxmlformats.org/drawingml/2006/table">
            <a:tbl>
              <a:tblPr/>
              <a:tblGrid>
                <a:gridCol w="5449889">
                  <a:extLst>
                    <a:ext uri="{9D8B030D-6E8A-4147-A177-3AD203B41FA5}">
                      <a16:colId xmlns:a16="http://schemas.microsoft.com/office/drawing/2014/main" val="20000"/>
                    </a:ext>
                  </a:extLst>
                </a:gridCol>
                <a:gridCol w="5449889">
                  <a:extLst>
                    <a:ext uri="{9D8B030D-6E8A-4147-A177-3AD203B41FA5}">
                      <a16:colId xmlns:a16="http://schemas.microsoft.com/office/drawing/2014/main" val="20001"/>
                    </a:ext>
                  </a:extLst>
                </a:gridCol>
              </a:tblGrid>
              <a:tr h="914491">
                <a:tc>
                  <a:txBody>
                    <a:bodyPr/>
                    <a:lstStyle/>
                    <a:p>
                      <a:pPr algn="ctr">
                        <a:lnSpc>
                          <a:spcPts val="3919"/>
                        </a:lnSpc>
                        <a:defRPr/>
                      </a:pPr>
                      <a:r>
                        <a:rPr lang="en-US" sz="2799">
                          <a:solidFill>
                            <a:srgbClr val="01565C"/>
                          </a:solidFill>
                          <a:latin typeface="Century Gothic Paneuropean Bold"/>
                        </a:rPr>
                        <a:t>What does the school need? </a:t>
                      </a: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tc>
                  <a:txBody>
                    <a:bodyPr/>
                    <a:lstStyle/>
                    <a:p>
                      <a:pPr algn="ctr">
                        <a:lnSpc>
                          <a:spcPts val="3919"/>
                        </a:lnSpc>
                        <a:defRPr/>
                      </a:pPr>
                      <a:r>
                        <a:rPr lang="en-US" sz="2799">
                          <a:solidFill>
                            <a:srgbClr val="01565C"/>
                          </a:solidFill>
                          <a:latin typeface="Century Gothic Paneuropean Bold"/>
                        </a:rPr>
                        <a:t>Who could help?</a:t>
                      </a: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extLst>
                  <a:ext uri="{0D108BD9-81ED-4DB2-BD59-A6C34878D82A}">
                    <a16:rowId xmlns:a16="http://schemas.microsoft.com/office/drawing/2014/main" val="10000"/>
                  </a:ext>
                </a:extLst>
              </a:tr>
              <a:tr h="1582994">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extLst>
                  <a:ext uri="{0D108BD9-81ED-4DB2-BD59-A6C34878D82A}">
                    <a16:rowId xmlns:a16="http://schemas.microsoft.com/office/drawing/2014/main" val="10001"/>
                  </a:ext>
                </a:extLst>
              </a:tr>
              <a:tr h="1582994">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extLst>
                  <a:ext uri="{0D108BD9-81ED-4DB2-BD59-A6C34878D82A}">
                    <a16:rowId xmlns:a16="http://schemas.microsoft.com/office/drawing/2014/main" val="10002"/>
                  </a:ext>
                </a:extLst>
              </a:tr>
              <a:tr h="1582994">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extLst>
                  <a:ext uri="{0D108BD9-81ED-4DB2-BD59-A6C34878D82A}">
                    <a16:rowId xmlns:a16="http://schemas.microsoft.com/office/drawing/2014/main" val="10003"/>
                  </a:ext>
                </a:extLst>
              </a:tr>
              <a:tr h="1582994">
                <a:tc>
                  <a:txBody>
                    <a:bodyPr/>
                    <a:lstStyle/>
                    <a:p>
                      <a:pPr algn="ctr">
                        <a:lnSpc>
                          <a:spcPts val="3919"/>
                        </a:lnSpc>
                        <a:defRPr/>
                      </a:pPr>
                      <a:endParaRPr lang="en-US" sz="110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tc>
                  <a:txBody>
                    <a:bodyPr/>
                    <a:lstStyle/>
                    <a:p>
                      <a:pPr algn="ctr">
                        <a:lnSpc>
                          <a:spcPts val="3919"/>
                        </a:lnSpc>
                        <a:defRPr/>
                      </a:pPr>
                      <a:endParaRPr lang="en-US" sz="1100" dirty="0"/>
                    </a:p>
                  </a:txBody>
                  <a:tcPr marL="123825" marR="123825" marT="123825" marB="123825" anchor="ctr">
                    <a:lnL w="76200" cap="flat" cmpd="sng" algn="ctr">
                      <a:solidFill>
                        <a:srgbClr val="01565C"/>
                      </a:solidFill>
                      <a:prstDash val="solid"/>
                      <a:round/>
                      <a:headEnd type="none" w="med" len="med"/>
                      <a:tailEnd type="none" w="med" len="med"/>
                    </a:lnL>
                    <a:lnR w="76200" cap="flat" cmpd="sng" algn="ctr">
                      <a:solidFill>
                        <a:srgbClr val="01565C"/>
                      </a:solidFill>
                      <a:prstDash val="solid"/>
                      <a:round/>
                      <a:headEnd type="none" w="med" len="med"/>
                      <a:tailEnd type="none" w="med" len="med"/>
                    </a:lnR>
                    <a:lnT w="76200" cap="flat" cmpd="sng" algn="ctr">
                      <a:solidFill>
                        <a:srgbClr val="01565C"/>
                      </a:solidFill>
                      <a:prstDash val="solid"/>
                      <a:round/>
                      <a:headEnd type="none" w="med" len="med"/>
                      <a:tailEnd type="none" w="med" len="med"/>
                    </a:lnT>
                    <a:lnB w="76200" cap="flat" cmpd="sng" algn="ctr">
                      <a:solidFill>
                        <a:srgbClr val="01565C"/>
                      </a:solidFill>
                      <a:prstDash val="solid"/>
                      <a:round/>
                      <a:headEnd type="none" w="med" len="med"/>
                      <a:tailEnd type="none" w="med" len="med"/>
                    </a:lnB>
                    <a:solidFill>
                      <a:srgbClr val="CC4C15"/>
                    </a:solidFill>
                  </a:tcPr>
                </a:tc>
                <a:extLst>
                  <a:ext uri="{0D108BD9-81ED-4DB2-BD59-A6C34878D82A}">
                    <a16:rowId xmlns:a16="http://schemas.microsoft.com/office/drawing/2014/main" val="10004"/>
                  </a:ext>
                </a:extLst>
              </a:tr>
            </a:tbl>
          </a:graphicData>
        </a:graphic>
      </p:graphicFrame>
      <p:sp>
        <p:nvSpPr>
          <p:cNvPr id="16" name="TextBox 16"/>
          <p:cNvSpPr txBox="1"/>
          <p:nvPr/>
        </p:nvSpPr>
        <p:spPr>
          <a:xfrm>
            <a:off x="4937748" y="662615"/>
            <a:ext cx="10899778" cy="1704342"/>
          </a:xfrm>
          <a:prstGeom prst="rect">
            <a:avLst/>
          </a:prstGeom>
        </p:spPr>
        <p:txBody>
          <a:bodyPr lIns="0" tIns="0" rIns="0" bIns="0" rtlCol="0" anchor="t">
            <a:spAutoFit/>
          </a:bodyPr>
          <a:lstStyle/>
          <a:p>
            <a:pPr algn="ctr">
              <a:lnSpc>
                <a:spcPts val="6859"/>
              </a:lnSpc>
              <a:spcBef>
                <a:spcPct val="0"/>
              </a:spcBef>
            </a:pPr>
            <a:r>
              <a:rPr lang="en-US" sz="4899" dirty="0">
                <a:solidFill>
                  <a:srgbClr val="01565C"/>
                </a:solidFill>
                <a:latin typeface="Century Gothic Paneuropean Bold"/>
              </a:rPr>
              <a:t>What help would the school need to recover from the fire?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181454">
            <a:off x="5834488" y="1992932"/>
            <a:ext cx="9682123" cy="2117964"/>
          </a:xfrm>
          <a:custGeom>
            <a:avLst/>
            <a:gdLst/>
            <a:ahLst/>
            <a:cxnLst/>
            <a:rect l="l" t="t" r="r" b="b"/>
            <a:pathLst>
              <a:path w="9682123" h="2117964">
                <a:moveTo>
                  <a:pt x="0" y="0"/>
                </a:moveTo>
                <a:lnTo>
                  <a:pt x="9682122" y="0"/>
                </a:lnTo>
                <a:lnTo>
                  <a:pt x="9682122" y="2117965"/>
                </a:lnTo>
                <a:lnTo>
                  <a:pt x="0" y="21179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072089" y="3910975"/>
            <a:ext cx="10052200" cy="6383147"/>
          </a:xfrm>
          <a:custGeom>
            <a:avLst/>
            <a:gdLst/>
            <a:ahLst/>
            <a:cxnLst/>
            <a:rect l="l" t="t" r="r" b="b"/>
            <a:pathLst>
              <a:path w="10052200" h="6383147">
                <a:moveTo>
                  <a:pt x="0" y="0"/>
                </a:moveTo>
                <a:lnTo>
                  <a:pt x="10052201" y="0"/>
                </a:lnTo>
                <a:lnTo>
                  <a:pt x="10052201" y="6383147"/>
                </a:lnTo>
                <a:lnTo>
                  <a:pt x="0" y="63831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363251" y="8887975"/>
            <a:ext cx="2761039" cy="1094841"/>
            <a:chOff x="0" y="0"/>
            <a:chExt cx="701657" cy="278230"/>
          </a:xfrm>
        </p:grpSpPr>
        <p:sp>
          <p:nvSpPr>
            <p:cNvPr id="6" name="Freeform 6"/>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7" name="TextBox 7"/>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6" name="Freeform 16"/>
          <p:cNvSpPr/>
          <p:nvPr/>
        </p:nvSpPr>
        <p:spPr>
          <a:xfrm>
            <a:off x="16045875" y="8310326"/>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9"/>
            <a:stretch>
              <a:fillRect/>
            </a:stretch>
          </a:blipFill>
        </p:spPr>
        <p:txBody>
          <a:bodyPr/>
          <a:lstStyle/>
          <a:p>
            <a:endParaRPr lang="en-US"/>
          </a:p>
        </p:txBody>
      </p:sp>
      <p:sp>
        <p:nvSpPr>
          <p:cNvPr id="17" name="TextBox 17"/>
          <p:cNvSpPr txBox="1"/>
          <p:nvPr/>
        </p:nvSpPr>
        <p:spPr>
          <a:xfrm>
            <a:off x="6072089" y="3985531"/>
            <a:ext cx="9844363" cy="5414010"/>
          </a:xfrm>
          <a:prstGeom prst="rect">
            <a:avLst/>
          </a:prstGeom>
        </p:spPr>
        <p:txBody>
          <a:bodyPr lIns="0" tIns="0" rIns="0" bIns="0" rtlCol="0" anchor="t">
            <a:spAutoFit/>
          </a:bodyPr>
          <a:lstStyle/>
          <a:p>
            <a:pPr algn="ctr">
              <a:lnSpc>
                <a:spcPts val="5040"/>
              </a:lnSpc>
              <a:spcBef>
                <a:spcPct val="0"/>
              </a:spcBef>
            </a:pPr>
            <a:endParaRPr dirty="0"/>
          </a:p>
          <a:p>
            <a:pPr algn="ctr">
              <a:lnSpc>
                <a:spcPts val="7699"/>
              </a:lnSpc>
              <a:spcBef>
                <a:spcPct val="0"/>
              </a:spcBef>
            </a:pPr>
            <a:r>
              <a:rPr lang="en-US" sz="5499" dirty="0">
                <a:solidFill>
                  <a:srgbClr val="01565C"/>
                </a:solidFill>
                <a:latin typeface="Century Gothic Paneuropean Bold"/>
              </a:rPr>
              <a:t>Where are the Helpers? </a:t>
            </a:r>
          </a:p>
          <a:p>
            <a:pPr algn="ctr">
              <a:lnSpc>
                <a:spcPts val="5040"/>
              </a:lnSpc>
              <a:spcBef>
                <a:spcPct val="0"/>
              </a:spcBef>
            </a:pPr>
            <a:r>
              <a:rPr lang="en-US" sz="3600" dirty="0">
                <a:latin typeface="Century Gothic Paneuropean Bold"/>
              </a:rPr>
              <a:t>FEMA</a:t>
            </a:r>
            <a:r>
              <a:rPr lang="en-US" sz="3600" dirty="0">
                <a:latin typeface="Century Gothic Paneuropean"/>
              </a:rPr>
              <a:t> stands for </a:t>
            </a:r>
            <a:r>
              <a:rPr lang="en-US" sz="3600" dirty="0">
                <a:latin typeface="Century Gothic Paneuropean Bold"/>
              </a:rPr>
              <a:t>Federal Emergency Management Agency</a:t>
            </a:r>
            <a:r>
              <a:rPr lang="en-US" sz="3600" dirty="0">
                <a:latin typeface="Century Gothic Paneuropean"/>
              </a:rPr>
              <a:t>. FEMA is part of the U.S. government that helps people who have been impacted by natural disasters, such as hurricanes, floods, and earthquakes.  </a:t>
            </a:r>
          </a:p>
        </p:txBody>
      </p:sp>
      <p:sp>
        <p:nvSpPr>
          <p:cNvPr id="18" name="Freeform 18"/>
          <p:cNvSpPr/>
          <p:nvPr/>
        </p:nvSpPr>
        <p:spPr>
          <a:xfrm>
            <a:off x="1240655" y="5868016"/>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9" name="TextBox 19"/>
          <p:cNvSpPr txBox="1"/>
          <p:nvPr/>
        </p:nvSpPr>
        <p:spPr>
          <a:xfrm>
            <a:off x="379065" y="602298"/>
            <a:ext cx="8764935" cy="909955"/>
          </a:xfrm>
          <a:prstGeom prst="rect">
            <a:avLst/>
          </a:prstGeom>
        </p:spPr>
        <p:txBody>
          <a:bodyPr lIns="0" tIns="0" rIns="0" bIns="0" rtlCol="0" anchor="t">
            <a:spAutoFit/>
          </a:bodyPr>
          <a:lstStyle/>
          <a:p>
            <a:pPr algn="ctr">
              <a:lnSpc>
                <a:spcPts val="7039"/>
              </a:lnSpc>
              <a:spcBef>
                <a:spcPct val="0"/>
              </a:spcBef>
            </a:pPr>
            <a:r>
              <a:rPr lang="en-US" sz="6399" spc="63">
                <a:solidFill>
                  <a:srgbClr val="01565C"/>
                </a:solidFill>
                <a:latin typeface="Century Gothic Paneuropean Bold"/>
              </a:rPr>
              <a:t>thinkStarter Summary </a:t>
            </a:r>
          </a:p>
        </p:txBody>
      </p:sp>
      <p:sp>
        <p:nvSpPr>
          <p:cNvPr id="20" name="TextBox 20"/>
          <p:cNvSpPr txBox="1"/>
          <p:nvPr/>
        </p:nvSpPr>
        <p:spPr>
          <a:xfrm>
            <a:off x="6136070" y="2368055"/>
            <a:ext cx="9103930" cy="1251585"/>
          </a:xfrm>
          <a:prstGeom prst="rect">
            <a:avLst/>
          </a:prstGeom>
        </p:spPr>
        <p:txBody>
          <a:bodyPr wrap="square" lIns="0" tIns="0" rIns="0" bIns="0" rtlCol="0" anchor="t">
            <a:spAutoFit/>
          </a:bodyPr>
          <a:lstStyle/>
          <a:p>
            <a:pPr algn="ctr">
              <a:lnSpc>
                <a:spcPts val="5040"/>
              </a:lnSpc>
              <a:spcBef>
                <a:spcPct val="0"/>
              </a:spcBef>
            </a:pPr>
            <a:r>
              <a:rPr lang="en-US" sz="3200" dirty="0">
                <a:latin typeface="Century Gothic Paneuropean"/>
              </a:rPr>
              <a:t>Disasters can cause a lot of damage. Sometimes it requires extra help to rebuild</a:t>
            </a:r>
            <a:r>
              <a:rPr lang="en-US" sz="3600" dirty="0">
                <a:latin typeface="Century Gothic Paneuropean"/>
              </a:rPr>
              <a: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sp>
        <p:nvSpPr>
          <p:cNvPr id="15" name="Freeform 15"/>
          <p:cNvSpPr/>
          <p:nvPr/>
        </p:nvSpPr>
        <p:spPr>
          <a:xfrm rot="181454">
            <a:off x="3818940" y="350719"/>
            <a:ext cx="13372507" cy="2925236"/>
          </a:xfrm>
          <a:custGeom>
            <a:avLst/>
            <a:gdLst/>
            <a:ahLst/>
            <a:cxnLst/>
            <a:rect l="l" t="t" r="r" b="b"/>
            <a:pathLst>
              <a:path w="13372507" h="2925236">
                <a:moveTo>
                  <a:pt x="0" y="0"/>
                </a:moveTo>
                <a:lnTo>
                  <a:pt x="13372506" y="0"/>
                </a:lnTo>
                <a:lnTo>
                  <a:pt x="13372506" y="2925236"/>
                </a:lnTo>
                <a:lnTo>
                  <a:pt x="0" y="292523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aphicFrame>
        <p:nvGraphicFramePr>
          <p:cNvPr id="16" name="Table 16"/>
          <p:cNvGraphicFramePr>
            <a:graphicFrameLocks noGrp="1"/>
          </p:cNvGraphicFramePr>
          <p:nvPr/>
        </p:nvGraphicFramePr>
        <p:xfrm>
          <a:off x="3751086" y="2711264"/>
          <a:ext cx="12177951" cy="6265958"/>
        </p:xfrm>
        <a:graphic>
          <a:graphicData uri="http://schemas.openxmlformats.org/drawingml/2006/table">
            <a:tbl>
              <a:tblPr/>
              <a:tblGrid>
                <a:gridCol w="4059317">
                  <a:extLst>
                    <a:ext uri="{9D8B030D-6E8A-4147-A177-3AD203B41FA5}">
                      <a16:colId xmlns:a16="http://schemas.microsoft.com/office/drawing/2014/main" val="20000"/>
                    </a:ext>
                  </a:extLst>
                </a:gridCol>
                <a:gridCol w="4059317">
                  <a:extLst>
                    <a:ext uri="{9D8B030D-6E8A-4147-A177-3AD203B41FA5}">
                      <a16:colId xmlns:a16="http://schemas.microsoft.com/office/drawing/2014/main" val="20001"/>
                    </a:ext>
                  </a:extLst>
                </a:gridCol>
                <a:gridCol w="4059317">
                  <a:extLst>
                    <a:ext uri="{9D8B030D-6E8A-4147-A177-3AD203B41FA5}">
                      <a16:colId xmlns:a16="http://schemas.microsoft.com/office/drawing/2014/main" val="20002"/>
                    </a:ext>
                  </a:extLst>
                </a:gridCol>
              </a:tblGrid>
              <a:tr h="1086393">
                <a:tc>
                  <a:txBody>
                    <a:bodyPr/>
                    <a:lstStyle/>
                    <a:p>
                      <a:pPr algn="ctr">
                        <a:lnSpc>
                          <a:spcPts val="3919"/>
                        </a:lnSpc>
                        <a:defRPr/>
                      </a:pPr>
                      <a:r>
                        <a:rPr lang="en-US" sz="2799">
                          <a:solidFill>
                            <a:srgbClr val="01565C"/>
                          </a:solidFill>
                          <a:latin typeface="Century Gothic Paneuropean Bold"/>
                        </a:rPr>
                        <a:t>Financial Assistance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ctr">
                        <a:lnSpc>
                          <a:spcPts val="3919"/>
                        </a:lnSpc>
                        <a:defRPr/>
                      </a:pPr>
                      <a:r>
                        <a:rPr lang="en-US" sz="2799">
                          <a:solidFill>
                            <a:srgbClr val="01565C"/>
                          </a:solidFill>
                          <a:latin typeface="Century Gothic Paneuropean Bold"/>
                        </a:rPr>
                        <a:t>Temporary Housing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ctr">
                        <a:lnSpc>
                          <a:spcPts val="3919"/>
                        </a:lnSpc>
                        <a:defRPr/>
                      </a:pPr>
                      <a:r>
                        <a:rPr lang="en-US" sz="2799">
                          <a:solidFill>
                            <a:srgbClr val="01565C"/>
                          </a:solidFill>
                          <a:latin typeface="Century Gothic Paneuropean Bold"/>
                        </a:rPr>
                        <a:t>Crisis Counseling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4226448">
                <a:tc>
                  <a:txBody>
                    <a:bodyPr/>
                    <a:lstStyle/>
                    <a:p>
                      <a:pPr algn="ctr">
                        <a:lnSpc>
                          <a:spcPts val="3639"/>
                        </a:lnSpc>
                        <a:defRPr/>
                      </a:pPr>
                      <a:r>
                        <a:rPr lang="en-US" sz="2599">
                          <a:solidFill>
                            <a:srgbClr val="01565C"/>
                          </a:solidFill>
                          <a:latin typeface="Century Gothic Paneuropean"/>
                        </a:rPr>
                        <a:t> FEMA can help people pay for the cost of repairing their homes and businesses, as well as for other expenses such as food and clothing.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ctr">
                        <a:lnSpc>
                          <a:spcPts val="3639"/>
                        </a:lnSpc>
                        <a:defRPr/>
                      </a:pPr>
                      <a:r>
                        <a:rPr lang="en-US" sz="2599">
                          <a:solidFill>
                            <a:srgbClr val="01565C"/>
                          </a:solidFill>
                          <a:latin typeface="Century Gothic Paneuropean"/>
                        </a:rPr>
                        <a:t> FEMA can provide temporary housing to people who have lost their homes in a disaster.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ctr">
                        <a:lnSpc>
                          <a:spcPts val="3639"/>
                        </a:lnSpc>
                        <a:defRPr/>
                      </a:pPr>
                      <a:r>
                        <a:rPr lang="en-US" sz="2599">
                          <a:solidFill>
                            <a:srgbClr val="01565C"/>
                          </a:solidFill>
                          <a:latin typeface="Century Gothic Paneuropean"/>
                        </a:rPr>
                        <a:t> FEMA can provide crisis counseling to people who have been traumatized by a disaster.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953117">
                <a:tc>
                  <a:txBody>
                    <a:bodyPr/>
                    <a:lstStyle/>
                    <a:p>
                      <a:pPr algn="l">
                        <a:lnSpc>
                          <a:spcPts val="3359"/>
                        </a:lnSpc>
                        <a:defRPr/>
                      </a:pPr>
                      <a:r>
                        <a:rPr lang="en-US" sz="2399">
                          <a:solidFill>
                            <a:srgbClr val="01565C"/>
                          </a:solidFill>
                          <a:latin typeface="Century Gothic Paneuropean"/>
                        </a:rPr>
                        <a:t>Rank: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l">
                        <a:lnSpc>
                          <a:spcPts val="3359"/>
                        </a:lnSpc>
                        <a:defRPr/>
                      </a:pPr>
                      <a:r>
                        <a:rPr lang="en-US" sz="2399">
                          <a:solidFill>
                            <a:srgbClr val="01565C"/>
                          </a:solidFill>
                          <a:latin typeface="Century Gothic Paneuropean"/>
                        </a:rPr>
                        <a:t>Rank: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tc>
                  <a:txBody>
                    <a:bodyPr/>
                    <a:lstStyle/>
                    <a:p>
                      <a:pPr algn="l">
                        <a:lnSpc>
                          <a:spcPts val="3359"/>
                        </a:lnSpc>
                        <a:defRPr/>
                      </a:pPr>
                      <a:r>
                        <a:rPr lang="en-US" sz="2399">
                          <a:solidFill>
                            <a:srgbClr val="01565C"/>
                          </a:solidFill>
                          <a:latin typeface="Century Gothic Paneuropean"/>
                        </a:rPr>
                        <a:t>Rank: </a:t>
                      </a:r>
                      <a:endParaRPr lang="en-US" sz="1100"/>
                    </a:p>
                  </a:txBody>
                  <a:tcPr marL="190500" marR="190500" marT="190500" marB="190500" anchor="ctr">
                    <a:lnL w="66675" cap="flat" cmpd="sng" algn="ctr">
                      <a:solidFill>
                        <a:srgbClr val="01565C"/>
                      </a:solidFill>
                      <a:prstDash val="solid"/>
                      <a:round/>
                      <a:headEnd type="none" w="med" len="med"/>
                      <a:tailEnd type="none" w="med" len="med"/>
                    </a:lnL>
                    <a:lnR w="66675" cap="flat" cmpd="sng" algn="ctr">
                      <a:solidFill>
                        <a:srgbClr val="01565C"/>
                      </a:solidFill>
                      <a:prstDash val="solid"/>
                      <a:round/>
                      <a:headEnd type="none" w="med" len="med"/>
                      <a:tailEnd type="none" w="med" len="med"/>
                    </a:lnR>
                    <a:lnT w="66675" cap="flat" cmpd="sng" algn="ctr">
                      <a:solidFill>
                        <a:srgbClr val="01565C"/>
                      </a:solidFill>
                      <a:prstDash val="solid"/>
                      <a:round/>
                      <a:headEnd type="none" w="med" len="med"/>
                      <a:tailEnd type="none" w="med" len="med"/>
                    </a:lnT>
                    <a:lnB w="66675" cap="flat" cmpd="sng" algn="ctr">
                      <a:solidFill>
                        <a:srgbClr val="01565C"/>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bl>
          </a:graphicData>
        </a:graphic>
      </p:graphicFrame>
      <p:sp>
        <p:nvSpPr>
          <p:cNvPr id="17" name="TextBox 17"/>
          <p:cNvSpPr txBox="1"/>
          <p:nvPr/>
        </p:nvSpPr>
        <p:spPr>
          <a:xfrm>
            <a:off x="4110926" y="1371916"/>
            <a:ext cx="12881674" cy="1109346"/>
          </a:xfrm>
          <a:prstGeom prst="rect">
            <a:avLst/>
          </a:prstGeom>
        </p:spPr>
        <p:txBody>
          <a:bodyPr wrap="square" lIns="0" tIns="0" rIns="0" bIns="0" rtlCol="0" anchor="t">
            <a:spAutoFit/>
          </a:bodyPr>
          <a:lstStyle/>
          <a:p>
            <a:pPr algn="ctr">
              <a:lnSpc>
                <a:spcPts val="4479"/>
              </a:lnSpc>
              <a:spcBef>
                <a:spcPct val="0"/>
              </a:spcBef>
            </a:pPr>
            <a:r>
              <a:rPr lang="en-US" sz="2800" dirty="0">
                <a:latin typeface="Century Gothic" panose="020B0502020202020204" pitchFamily="34" charset="0"/>
              </a:rPr>
              <a:t>FEMA provides help. Here are a few examples of how FEMA helps. Rank the three examples from most important to least important.  </a:t>
            </a:r>
          </a:p>
        </p:txBody>
      </p:sp>
      <p:sp>
        <p:nvSpPr>
          <p:cNvPr id="18" name="TextBox 18"/>
          <p:cNvSpPr txBox="1"/>
          <p:nvPr/>
        </p:nvSpPr>
        <p:spPr>
          <a:xfrm>
            <a:off x="7301653" y="9182100"/>
            <a:ext cx="13148374" cy="646431"/>
          </a:xfrm>
          <a:prstGeom prst="rect">
            <a:avLst/>
          </a:prstGeom>
        </p:spPr>
        <p:txBody>
          <a:bodyPr lIns="0" tIns="0" rIns="0" bIns="0" rtlCol="0" anchor="t">
            <a:spAutoFit/>
          </a:bodyPr>
          <a:lstStyle/>
          <a:p>
            <a:pPr algn="ctr">
              <a:lnSpc>
                <a:spcPts val="5319"/>
              </a:lnSpc>
              <a:spcBef>
                <a:spcPct val="0"/>
              </a:spcBef>
            </a:pPr>
            <a:r>
              <a:rPr lang="en-US" sz="3799">
                <a:solidFill>
                  <a:srgbClr val="01565C"/>
                </a:solidFill>
                <a:latin typeface="Century Gothic Paneuropean Bold"/>
              </a:rPr>
              <a:t>Why did you pick that order?</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16073526" y="8264621"/>
            <a:ext cx="2371548" cy="1987357"/>
          </a:xfrm>
          <a:custGeom>
            <a:avLst/>
            <a:gdLst/>
            <a:ahLst/>
            <a:cxnLst/>
            <a:rect l="l" t="t" r="r" b="b"/>
            <a:pathLst>
              <a:path w="2371548" h="1987357">
                <a:moveTo>
                  <a:pt x="0" y="0"/>
                </a:moveTo>
                <a:lnTo>
                  <a:pt x="2371548" y="0"/>
                </a:lnTo>
                <a:lnTo>
                  <a:pt x="2371548" y="1987358"/>
                </a:lnTo>
                <a:lnTo>
                  <a:pt x="0" y="1987358"/>
                </a:lnTo>
                <a:lnTo>
                  <a:pt x="0" y="0"/>
                </a:lnTo>
                <a:close/>
              </a:path>
            </a:pathLst>
          </a:custGeom>
          <a:blipFill>
            <a:blip r:embed="rId13"/>
            <a:stretch>
              <a:fillRect/>
            </a:stretch>
          </a:blipFill>
        </p:spPr>
        <p:txBody>
          <a:bodyPr/>
          <a:lstStyle/>
          <a:p>
            <a:endParaRPr lang="en-US"/>
          </a:p>
        </p:txBody>
      </p:sp>
      <p:sp>
        <p:nvSpPr>
          <p:cNvPr id="14" name="Freeform 14"/>
          <p:cNvSpPr/>
          <p:nvPr/>
        </p:nvSpPr>
        <p:spPr>
          <a:xfrm>
            <a:off x="5203395" y="1510982"/>
            <a:ext cx="11856424" cy="7528829"/>
          </a:xfrm>
          <a:custGeom>
            <a:avLst/>
            <a:gdLst/>
            <a:ahLst/>
            <a:cxnLst/>
            <a:rect l="l" t="t" r="r" b="b"/>
            <a:pathLst>
              <a:path w="11856424" h="7528829">
                <a:moveTo>
                  <a:pt x="0" y="0"/>
                </a:moveTo>
                <a:lnTo>
                  <a:pt x="11856424" y="0"/>
                </a:lnTo>
                <a:lnTo>
                  <a:pt x="11856424" y="7528829"/>
                </a:lnTo>
                <a:lnTo>
                  <a:pt x="0" y="75288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TextBox 15"/>
          <p:cNvSpPr txBox="1"/>
          <p:nvPr/>
        </p:nvSpPr>
        <p:spPr>
          <a:xfrm>
            <a:off x="6096001" y="2580456"/>
            <a:ext cx="10287000" cy="5539978"/>
          </a:xfrm>
          <a:prstGeom prst="rect">
            <a:avLst/>
          </a:prstGeom>
        </p:spPr>
        <p:txBody>
          <a:bodyPr wrap="square" lIns="0" tIns="0" rIns="0" bIns="0" rtlCol="0" anchor="t">
            <a:spAutoFit/>
          </a:bodyPr>
          <a:lstStyle/>
          <a:p>
            <a:pPr algn="ctr">
              <a:spcBef>
                <a:spcPct val="0"/>
              </a:spcBef>
            </a:pPr>
            <a:r>
              <a:rPr lang="en-US" sz="3600" dirty="0">
                <a:solidFill>
                  <a:schemeClr val="bg1"/>
                </a:solidFill>
                <a:latin typeface="Century Gothic" panose="020B0502020202020204" pitchFamily="34" charset="0"/>
              </a:rPr>
              <a:t>When FEMA arrives to help with a disaster, they have a set amount of money to use. FEMA must decide how to divide the money. </a:t>
            </a:r>
          </a:p>
          <a:p>
            <a:pPr algn="ctr">
              <a:spcBef>
                <a:spcPct val="0"/>
              </a:spcBef>
            </a:pPr>
            <a:endParaRPr lang="en-US" sz="3600" dirty="0">
              <a:solidFill>
                <a:schemeClr val="bg1"/>
              </a:solidFill>
              <a:latin typeface="Century Gothic" panose="020B0502020202020204" pitchFamily="34" charset="0"/>
            </a:endParaRPr>
          </a:p>
          <a:p>
            <a:pPr algn="ctr">
              <a:spcBef>
                <a:spcPct val="0"/>
              </a:spcBef>
            </a:pPr>
            <a:r>
              <a:rPr lang="en-US" sz="3600" dirty="0">
                <a:solidFill>
                  <a:schemeClr val="bg1"/>
                </a:solidFill>
                <a:latin typeface="Century Gothic" panose="020B0502020202020204" pitchFamily="34" charset="0"/>
              </a:rPr>
              <a:t>Splitting the money evenly between every need is not practical. Some needs are more expensive than others. In this thinkLaw math lab you will consider several real-life disasters and determine how FEMA should divide the money.  </a:t>
            </a:r>
          </a:p>
        </p:txBody>
      </p:sp>
      <p:sp>
        <p:nvSpPr>
          <p:cNvPr id="16" name="Freeform 16"/>
          <p:cNvSpPr/>
          <p:nvPr/>
        </p:nvSpPr>
        <p:spPr>
          <a:xfrm>
            <a:off x="1327860" y="4186229"/>
            <a:ext cx="5898752" cy="5941966"/>
          </a:xfrm>
          <a:custGeom>
            <a:avLst/>
            <a:gdLst/>
            <a:ahLst/>
            <a:cxnLst/>
            <a:rect l="l" t="t" r="r" b="b"/>
            <a:pathLst>
              <a:path w="5898752" h="5941966">
                <a:moveTo>
                  <a:pt x="0" y="0"/>
                </a:moveTo>
                <a:lnTo>
                  <a:pt x="5898752" y="0"/>
                </a:lnTo>
                <a:lnTo>
                  <a:pt x="5898752" y="5941966"/>
                </a:lnTo>
                <a:lnTo>
                  <a:pt x="0" y="59419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TextBox 18"/>
          <p:cNvSpPr txBox="1"/>
          <p:nvPr/>
        </p:nvSpPr>
        <p:spPr>
          <a:xfrm>
            <a:off x="637982" y="996994"/>
            <a:ext cx="9130825"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01565C"/>
                </a:solidFill>
                <a:latin typeface="Century Gothic Paneuropean Bold"/>
              </a:rPr>
              <a:t>Who Gets What?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9520">
            <a:off x="12920341" y="-2213066"/>
            <a:ext cx="2985381" cy="4125527"/>
          </a:xfrm>
          <a:custGeom>
            <a:avLst/>
            <a:gdLst/>
            <a:ahLst/>
            <a:cxnLst/>
            <a:rect l="l" t="t" r="r" b="b"/>
            <a:pathLst>
              <a:path w="2985381" h="4125527">
                <a:moveTo>
                  <a:pt x="0" y="0"/>
                </a:moveTo>
                <a:lnTo>
                  <a:pt x="2985381" y="0"/>
                </a:lnTo>
                <a:lnTo>
                  <a:pt x="2985381" y="4125527"/>
                </a:lnTo>
                <a:lnTo>
                  <a:pt x="0" y="412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16319696" y="-1533953"/>
            <a:ext cx="3714494" cy="3677349"/>
          </a:xfrm>
          <a:custGeom>
            <a:avLst/>
            <a:gdLst/>
            <a:ahLst/>
            <a:cxnLst/>
            <a:rect l="l" t="t" r="r" b="b"/>
            <a:pathLst>
              <a:path w="3714494" h="3677349">
                <a:moveTo>
                  <a:pt x="0" y="0"/>
                </a:moveTo>
                <a:lnTo>
                  <a:pt x="3714494" y="0"/>
                </a:lnTo>
                <a:lnTo>
                  <a:pt x="3714494" y="3677349"/>
                </a:lnTo>
                <a:lnTo>
                  <a:pt x="0" y="367734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graphicFrame>
        <p:nvGraphicFramePr>
          <p:cNvPr id="15" name="Table 15"/>
          <p:cNvGraphicFramePr>
            <a:graphicFrameLocks noGrp="1"/>
          </p:cNvGraphicFramePr>
          <p:nvPr/>
        </p:nvGraphicFramePr>
        <p:xfrm>
          <a:off x="3988924" y="200442"/>
          <a:ext cx="13270376" cy="9810749"/>
        </p:xfrm>
        <a:graphic>
          <a:graphicData uri="http://schemas.openxmlformats.org/drawingml/2006/table">
            <a:tbl>
              <a:tblPr/>
              <a:tblGrid>
                <a:gridCol w="7986649">
                  <a:extLst>
                    <a:ext uri="{9D8B030D-6E8A-4147-A177-3AD203B41FA5}">
                      <a16:colId xmlns:a16="http://schemas.microsoft.com/office/drawing/2014/main" val="20000"/>
                    </a:ext>
                  </a:extLst>
                </a:gridCol>
                <a:gridCol w="5283727">
                  <a:extLst>
                    <a:ext uri="{9D8B030D-6E8A-4147-A177-3AD203B41FA5}">
                      <a16:colId xmlns:a16="http://schemas.microsoft.com/office/drawing/2014/main" val="20001"/>
                    </a:ext>
                  </a:extLst>
                </a:gridCol>
              </a:tblGrid>
              <a:tr h="1349576">
                <a:tc gridSpan="2">
                  <a:txBody>
                    <a:bodyPr/>
                    <a:lstStyle/>
                    <a:p>
                      <a:pPr algn="ctr">
                        <a:lnSpc>
                          <a:spcPts val="6159"/>
                        </a:lnSpc>
                        <a:defRPr/>
                      </a:pPr>
                      <a:r>
                        <a:rPr lang="en-US" sz="4399">
                          <a:solidFill>
                            <a:srgbClr val="004E82"/>
                          </a:solidFill>
                          <a:latin typeface="Century Gothic Paneuropean Bold"/>
                        </a:rPr>
                        <a:t>Disaster: Hawaii Wildfires (2023)</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tc hMerge="1">
                  <a:txBody>
                    <a:bodyPr/>
                    <a:lstStyle/>
                    <a:p>
                      <a:pPr algn="ctr">
                        <a:lnSpc>
                          <a:spcPts val="6159"/>
                        </a:lnSpc>
                        <a:defRPr/>
                      </a:pPr>
                      <a:r>
                        <a:rPr lang="en-US" sz="4399">
                          <a:solidFill>
                            <a:srgbClr val="004E82"/>
                          </a:solidFill>
                          <a:latin typeface="Century Gothic Paneuropean Bold"/>
                        </a:rPr>
                        <a:t>Disaster: Hawaii Wildfires (2023)</a:t>
                      </a:r>
                      <a:endParaRPr lang="en-US" sz="1100"/>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extLst>
                  <a:ext uri="{0D108BD9-81ED-4DB2-BD59-A6C34878D82A}">
                    <a16:rowId xmlns:a16="http://schemas.microsoft.com/office/drawing/2014/main" val="10000"/>
                  </a:ext>
                </a:extLst>
              </a:tr>
              <a:tr h="2900153">
                <a:tc gridSpan="2">
                  <a:txBody>
                    <a:bodyPr/>
                    <a:lstStyle/>
                    <a:p>
                      <a:pPr algn="ctr">
                        <a:lnSpc>
                          <a:spcPts val="4339"/>
                        </a:lnSpc>
                        <a:defRPr/>
                      </a:pPr>
                      <a:r>
                        <a:rPr lang="en-US" sz="3099">
                          <a:solidFill>
                            <a:srgbClr val="004E82"/>
                          </a:solidFill>
                          <a:latin typeface="Century Gothic Paneuropean Bold"/>
                        </a:rPr>
                        <a:t>What happened?</a:t>
                      </a:r>
                      <a:endParaRPr lang="en-US" sz="1100"/>
                    </a:p>
                    <a:p>
                      <a:pPr algn="ctr">
                        <a:lnSpc>
                          <a:spcPts val="3639"/>
                        </a:lnSpc>
                      </a:pPr>
                      <a:r>
                        <a:rPr lang="en-US" sz="2599">
                          <a:solidFill>
                            <a:srgbClr val="004E82"/>
                          </a:solidFill>
                          <a:latin typeface="Century Gothic Paneuropean"/>
                        </a:rPr>
                        <a:t>In the summer of 2023, Hawaii had a series of wildfires that burned thousands of acres of land. It took several weeks to put out the fires. Wildfires are a serious problem in Hawaii because the islands are dry and windy. This allows fires to spread quickly.</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tc hMerge="1">
                  <a:txBody>
                    <a:bodyPr/>
                    <a:lstStyle/>
                    <a:p>
                      <a:pPr algn="ctr">
                        <a:lnSpc>
                          <a:spcPts val="4339"/>
                        </a:lnSpc>
                        <a:defRPr/>
                      </a:pPr>
                      <a:r>
                        <a:rPr lang="en-US" sz="3099">
                          <a:solidFill>
                            <a:srgbClr val="004E82"/>
                          </a:solidFill>
                          <a:latin typeface="Century Gothic Paneuropean Bold"/>
                        </a:rPr>
                        <a:t>What happened?</a:t>
                      </a:r>
                      <a:endParaRPr lang="en-US" sz="1100"/>
                    </a:p>
                    <a:p>
                      <a:pPr algn="ctr">
                        <a:lnSpc>
                          <a:spcPts val="3639"/>
                        </a:lnSpc>
                      </a:pPr>
                      <a:r>
                        <a:rPr lang="en-US" sz="2599">
                          <a:solidFill>
                            <a:srgbClr val="004E82"/>
                          </a:solidFill>
                          <a:latin typeface="Century Gothic Paneuropean"/>
                        </a:rPr>
                        <a:t>In the summer of 2023, Hawaii had a series of wildfires that burned thousands of acres of land. It took several weeks to put out the fires. Wildfires are a serious problem in Hawaii because the islands are dry and windy. This allows fires to spread quickly.</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extLst>
                  <a:ext uri="{0D108BD9-81ED-4DB2-BD59-A6C34878D82A}">
                    <a16:rowId xmlns:a16="http://schemas.microsoft.com/office/drawing/2014/main" val="10001"/>
                  </a:ext>
                </a:extLst>
              </a:tr>
              <a:tr h="5561020">
                <a:tc>
                  <a:txBody>
                    <a:bodyPr/>
                    <a:lstStyle/>
                    <a:p>
                      <a:pPr algn="ctr">
                        <a:lnSpc>
                          <a:spcPts val="3639"/>
                        </a:lnSpc>
                        <a:defRPr/>
                      </a:pPr>
                      <a:r>
                        <a:rPr lang="en-US" sz="2599">
                          <a:solidFill>
                            <a:srgbClr val="004E82"/>
                          </a:solidFill>
                          <a:latin typeface="Century Gothic Paneuropean Bold"/>
                        </a:rPr>
                        <a:t>What was the impact?</a:t>
                      </a:r>
                      <a:r>
                        <a:rPr lang="en-US" sz="2599">
                          <a:solidFill>
                            <a:srgbClr val="004E82"/>
                          </a:solidFill>
                          <a:latin typeface="Century Gothic Paneuropean"/>
                        </a:rPr>
                        <a:t> </a:t>
                      </a:r>
                      <a:endParaRPr lang="en-US" sz="1100"/>
                    </a:p>
                    <a:p>
                      <a:pPr marL="561336" lvl="1" indent="-280668">
                        <a:lnSpc>
                          <a:spcPts val="3639"/>
                        </a:lnSpc>
                        <a:buFont typeface="Arial"/>
                        <a:buChar char="•"/>
                      </a:pPr>
                      <a:r>
                        <a:rPr lang="en-US" sz="2599">
                          <a:solidFill>
                            <a:srgbClr val="004E82"/>
                          </a:solidFill>
                          <a:latin typeface="Century Gothic Paneuropean"/>
                        </a:rPr>
                        <a:t>Thousands of people were displaced from their homes.  </a:t>
                      </a:r>
                    </a:p>
                    <a:p>
                      <a:pPr marL="561336" lvl="1" indent="-280668">
                        <a:lnSpc>
                          <a:spcPts val="3639"/>
                        </a:lnSpc>
                        <a:buFont typeface="Arial"/>
                        <a:buChar char="•"/>
                      </a:pPr>
                      <a:r>
                        <a:rPr lang="en-US" sz="2599">
                          <a:solidFill>
                            <a:srgbClr val="004E82"/>
                          </a:solidFill>
                          <a:latin typeface="Century Gothic Paneuropean"/>
                        </a:rPr>
                        <a:t>At least 30 people suffered serious injuries or burns. Other people have gotten sick from breathing the smoke.</a:t>
                      </a:r>
                    </a:p>
                    <a:p>
                      <a:pPr marL="561336" lvl="1" indent="-280668">
                        <a:lnSpc>
                          <a:spcPts val="3639"/>
                        </a:lnSpc>
                        <a:buFont typeface="Arial"/>
                        <a:buChar char="•"/>
                      </a:pPr>
                      <a:r>
                        <a:rPr lang="en-US" sz="2599">
                          <a:solidFill>
                            <a:srgbClr val="004E82"/>
                          </a:solidFill>
                          <a:latin typeface="Century Gothic Paneuropean"/>
                        </a:rPr>
                        <a:t>Hundreds of businesses were destroyed.  </a:t>
                      </a:r>
                    </a:p>
                    <a:p>
                      <a:pPr marL="561336" lvl="1" indent="-280668">
                        <a:lnSpc>
                          <a:spcPts val="3639"/>
                        </a:lnSpc>
                        <a:buFont typeface="Arial"/>
                        <a:buChar char="•"/>
                      </a:pPr>
                      <a:r>
                        <a:rPr lang="en-US" sz="2599">
                          <a:solidFill>
                            <a:srgbClr val="004E82"/>
                          </a:solidFill>
                          <a:latin typeface="Century Gothic Paneuropean"/>
                        </a:rPr>
                        <a:t>There was a lot of environmental damage. The fires burned native forest and grasslands. The fire released pollution into the air and water. </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tc>
                  <a:txBody>
                    <a:bodyPr/>
                    <a:lstStyle/>
                    <a:p>
                      <a:pPr algn="ctr">
                        <a:lnSpc>
                          <a:spcPts val="4619"/>
                        </a:lnSpc>
                        <a:defRPr/>
                      </a:pPr>
                      <a:r>
                        <a:rPr lang="en-US" sz="3299">
                          <a:solidFill>
                            <a:srgbClr val="004E82"/>
                          </a:solidFill>
                          <a:latin typeface="Century Gothic Paneuropean"/>
                        </a:rPr>
                        <a:t>How much money did FEMA have to spend?</a:t>
                      </a:r>
                      <a:endParaRPr lang="en-US" sz="1100"/>
                    </a:p>
                    <a:p>
                      <a:pPr algn="ctr">
                        <a:lnSpc>
                          <a:spcPts val="4619"/>
                        </a:lnSpc>
                      </a:pPr>
                      <a:endParaRPr lang="en-US" sz="1100"/>
                    </a:p>
                    <a:p>
                      <a:pPr algn="ctr">
                        <a:lnSpc>
                          <a:spcPts val="7279"/>
                        </a:lnSpc>
                      </a:pPr>
                      <a:r>
                        <a:rPr lang="en-US" sz="5199">
                          <a:solidFill>
                            <a:srgbClr val="004E82"/>
                          </a:solidFill>
                          <a:latin typeface="Century Gothic Paneuropean Bold"/>
                        </a:rPr>
                        <a:t>$5.8 million</a:t>
                      </a:r>
                    </a:p>
                  </a:txBody>
                  <a:tcPr marL="190500" marR="190500" marT="190500" marB="190500" anchor="ctr">
                    <a:lnL w="47625" cap="flat" cmpd="sng" algn="ctr">
                      <a:solidFill>
                        <a:srgbClr val="01565C"/>
                      </a:solidFill>
                      <a:prstDash val="solid"/>
                      <a:round/>
                      <a:headEnd type="none" w="med" len="med"/>
                      <a:tailEnd type="none" w="med" len="med"/>
                    </a:lnL>
                    <a:lnR w="47625" cap="flat" cmpd="sng" algn="ctr">
                      <a:solidFill>
                        <a:srgbClr val="01565C"/>
                      </a:solidFill>
                      <a:prstDash val="solid"/>
                      <a:round/>
                      <a:headEnd type="none" w="med" len="med"/>
                      <a:tailEnd type="none" w="med" len="med"/>
                    </a:lnR>
                    <a:lnT w="47625" cap="flat" cmpd="sng" algn="ctr">
                      <a:solidFill>
                        <a:srgbClr val="01565C"/>
                      </a:solidFill>
                      <a:prstDash val="solid"/>
                      <a:round/>
                      <a:headEnd type="none" w="med" len="med"/>
                      <a:tailEnd type="none" w="med" len="med"/>
                    </a:lnT>
                    <a:lnB w="47625" cap="flat" cmpd="sng" algn="ctr">
                      <a:solidFill>
                        <a:srgbClr val="01565C"/>
                      </a:solidFill>
                      <a:prstDash val="solid"/>
                      <a:round/>
                      <a:headEnd type="none" w="med" len="med"/>
                      <a:tailEnd type="none" w="med" len="med"/>
                    </a:lnB>
                    <a:solidFill>
                      <a:srgbClr val="B5B412"/>
                    </a:solidFill>
                  </a:tcPr>
                </a:tc>
                <a:extLst>
                  <a:ext uri="{0D108BD9-81ED-4DB2-BD59-A6C34878D82A}">
                    <a16:rowId xmlns:a16="http://schemas.microsoft.com/office/drawing/2014/main" val="10002"/>
                  </a:ext>
                </a:extLst>
              </a:tr>
            </a:tbl>
          </a:graphicData>
        </a:graphic>
      </p:graphicFrame>
      <p:sp>
        <p:nvSpPr>
          <p:cNvPr id="16" name="Freeform 16"/>
          <p:cNvSpPr/>
          <p:nvPr/>
        </p:nvSpPr>
        <p:spPr>
          <a:xfrm>
            <a:off x="408741" y="6917861"/>
            <a:ext cx="4184275" cy="3206201"/>
          </a:xfrm>
          <a:custGeom>
            <a:avLst/>
            <a:gdLst/>
            <a:ahLst/>
            <a:cxnLst/>
            <a:rect l="l" t="t" r="r" b="b"/>
            <a:pathLst>
              <a:path w="4184275" h="3206201">
                <a:moveTo>
                  <a:pt x="0" y="0"/>
                </a:moveTo>
                <a:lnTo>
                  <a:pt x="4184275" y="0"/>
                </a:lnTo>
                <a:lnTo>
                  <a:pt x="4184275" y="3206201"/>
                </a:lnTo>
                <a:lnTo>
                  <a:pt x="0" y="32062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363251" y="8887975"/>
            <a:ext cx="2761039" cy="1094841"/>
            <a:chOff x="0" y="0"/>
            <a:chExt cx="701657" cy="278230"/>
          </a:xfrm>
        </p:grpSpPr>
        <p:sp>
          <p:nvSpPr>
            <p:cNvPr id="4" name="Freeform 4"/>
            <p:cNvSpPr/>
            <p:nvPr/>
          </p:nvSpPr>
          <p:spPr>
            <a:xfrm>
              <a:off x="0" y="0"/>
              <a:ext cx="701657" cy="278230"/>
            </a:xfrm>
            <a:custGeom>
              <a:avLst/>
              <a:gdLst/>
              <a:ahLst/>
              <a:cxnLst/>
              <a:rect l="l" t="t" r="r" b="b"/>
              <a:pathLst>
                <a:path w="701657" h="278230">
                  <a:moveTo>
                    <a:pt x="350829" y="0"/>
                  </a:moveTo>
                  <a:cubicBezTo>
                    <a:pt x="157071" y="0"/>
                    <a:pt x="0" y="62284"/>
                    <a:pt x="0" y="139115"/>
                  </a:cubicBezTo>
                  <a:cubicBezTo>
                    <a:pt x="0" y="215946"/>
                    <a:pt x="157071" y="278230"/>
                    <a:pt x="350829" y="278230"/>
                  </a:cubicBezTo>
                  <a:cubicBezTo>
                    <a:pt x="544586" y="278230"/>
                    <a:pt x="701657" y="215946"/>
                    <a:pt x="701657" y="139115"/>
                  </a:cubicBezTo>
                  <a:cubicBezTo>
                    <a:pt x="701657" y="62284"/>
                    <a:pt x="544586" y="0"/>
                    <a:pt x="350829" y="0"/>
                  </a:cubicBezTo>
                  <a:close/>
                </a:path>
              </a:pathLst>
            </a:custGeom>
            <a:solidFill>
              <a:srgbClr val="006EB6">
                <a:alpha val="4706"/>
              </a:srgbClr>
            </a:solidFill>
          </p:spPr>
          <p:txBody>
            <a:bodyPr/>
            <a:lstStyle/>
            <a:p>
              <a:endParaRPr lang="en-US"/>
            </a:p>
          </p:txBody>
        </p:sp>
        <p:sp>
          <p:nvSpPr>
            <p:cNvPr id="5" name="TextBox 5"/>
            <p:cNvSpPr txBox="1"/>
            <p:nvPr/>
          </p:nvSpPr>
          <p:spPr>
            <a:xfrm>
              <a:off x="65780" y="-12016"/>
              <a:ext cx="570097" cy="26416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83231">
            <a:off x="509293" y="2073013"/>
            <a:ext cx="3675923" cy="3675923"/>
          </a:xfrm>
          <a:custGeom>
            <a:avLst/>
            <a:gdLst/>
            <a:ahLst/>
            <a:cxnLst/>
            <a:rect l="l" t="t" r="r" b="b"/>
            <a:pathLst>
              <a:path w="3675923" h="3675923">
                <a:moveTo>
                  <a:pt x="0" y="0"/>
                </a:moveTo>
                <a:lnTo>
                  <a:pt x="3675924" y="0"/>
                </a:lnTo>
                <a:lnTo>
                  <a:pt x="3675924" y="3675924"/>
                </a:lnTo>
                <a:lnTo>
                  <a:pt x="0" y="36759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961343">
            <a:off x="16962758" y="7136607"/>
            <a:ext cx="2428370" cy="2428370"/>
          </a:xfrm>
          <a:custGeom>
            <a:avLst/>
            <a:gdLst/>
            <a:ahLst/>
            <a:cxnLst/>
            <a:rect l="l" t="t" r="r" b="b"/>
            <a:pathLst>
              <a:path w="2428370" h="2428370">
                <a:moveTo>
                  <a:pt x="0" y="0"/>
                </a:moveTo>
                <a:lnTo>
                  <a:pt x="2428370" y="0"/>
                </a:lnTo>
                <a:lnTo>
                  <a:pt x="2428370" y="2428370"/>
                </a:lnTo>
                <a:lnTo>
                  <a:pt x="0" y="242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2700000">
            <a:off x="3676064" y="2928580"/>
            <a:ext cx="1202343" cy="975401"/>
          </a:xfrm>
          <a:custGeom>
            <a:avLst/>
            <a:gdLst/>
            <a:ahLst/>
            <a:cxnLst/>
            <a:rect l="l" t="t" r="r" b="b"/>
            <a:pathLst>
              <a:path w="1202343" h="975401">
                <a:moveTo>
                  <a:pt x="0" y="0"/>
                </a:moveTo>
                <a:lnTo>
                  <a:pt x="1202343" y="0"/>
                </a:lnTo>
                <a:lnTo>
                  <a:pt x="1202343" y="975401"/>
                </a:lnTo>
                <a:lnTo>
                  <a:pt x="0" y="9754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81454">
            <a:off x="4342254" y="90132"/>
            <a:ext cx="12813691" cy="2802995"/>
          </a:xfrm>
          <a:custGeom>
            <a:avLst/>
            <a:gdLst/>
            <a:ahLst/>
            <a:cxnLst/>
            <a:rect l="l" t="t" r="r" b="b"/>
            <a:pathLst>
              <a:path w="12813691" h="2802995">
                <a:moveTo>
                  <a:pt x="0" y="0"/>
                </a:moveTo>
                <a:lnTo>
                  <a:pt x="12813691" y="0"/>
                </a:lnTo>
                <a:lnTo>
                  <a:pt x="12813691" y="2802995"/>
                </a:lnTo>
                <a:lnTo>
                  <a:pt x="0" y="28029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591977" y="7838951"/>
            <a:ext cx="2939232" cy="4061753"/>
          </a:xfrm>
          <a:custGeom>
            <a:avLst/>
            <a:gdLst/>
            <a:ahLst/>
            <a:cxnLst/>
            <a:rect l="l" t="t" r="r" b="b"/>
            <a:pathLst>
              <a:path w="2939232" h="4061753">
                <a:moveTo>
                  <a:pt x="0" y="0"/>
                </a:moveTo>
                <a:lnTo>
                  <a:pt x="2939232" y="0"/>
                </a:lnTo>
                <a:lnTo>
                  <a:pt x="2939232" y="4061754"/>
                </a:lnTo>
                <a:lnTo>
                  <a:pt x="0" y="4061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1389761">
            <a:off x="903115" y="6456767"/>
            <a:ext cx="911814" cy="922189"/>
          </a:xfrm>
          <a:custGeom>
            <a:avLst/>
            <a:gdLst/>
            <a:ahLst/>
            <a:cxnLst/>
            <a:rect l="l" t="t" r="r" b="b"/>
            <a:pathLst>
              <a:path w="911814" h="922189">
                <a:moveTo>
                  <a:pt x="0" y="0"/>
                </a:moveTo>
                <a:lnTo>
                  <a:pt x="911814" y="0"/>
                </a:lnTo>
                <a:lnTo>
                  <a:pt x="911814" y="922189"/>
                </a:lnTo>
                <a:lnTo>
                  <a:pt x="0" y="9221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4686742">
            <a:off x="7300023" y="9375181"/>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29330" y="156039"/>
            <a:ext cx="2371548" cy="1987357"/>
          </a:xfrm>
          <a:custGeom>
            <a:avLst/>
            <a:gdLst/>
            <a:ahLst/>
            <a:cxnLst/>
            <a:rect l="l" t="t" r="r" b="b"/>
            <a:pathLst>
              <a:path w="2371548" h="1987357">
                <a:moveTo>
                  <a:pt x="0" y="0"/>
                </a:moveTo>
                <a:lnTo>
                  <a:pt x="2371548" y="0"/>
                </a:lnTo>
                <a:lnTo>
                  <a:pt x="2371548" y="1987357"/>
                </a:lnTo>
                <a:lnTo>
                  <a:pt x="0" y="1987357"/>
                </a:lnTo>
                <a:lnTo>
                  <a:pt x="0" y="0"/>
                </a:lnTo>
                <a:close/>
              </a:path>
            </a:pathLst>
          </a:custGeom>
          <a:blipFill>
            <a:blip r:embed="rId15"/>
            <a:stretch>
              <a:fillRect/>
            </a:stretch>
          </a:blipFill>
        </p:spPr>
        <p:txBody>
          <a:bodyPr/>
          <a:lstStyle/>
          <a:p>
            <a:endParaRPr lang="en-US"/>
          </a:p>
        </p:txBody>
      </p:sp>
      <p:graphicFrame>
        <p:nvGraphicFramePr>
          <p:cNvPr id="16" name="Table 16"/>
          <p:cNvGraphicFramePr>
            <a:graphicFrameLocks noGrp="1"/>
          </p:cNvGraphicFramePr>
          <p:nvPr/>
        </p:nvGraphicFramePr>
        <p:xfrm>
          <a:off x="5911712" y="2566988"/>
          <a:ext cx="9893717" cy="5153027"/>
        </p:xfrm>
        <a:graphic>
          <a:graphicData uri="http://schemas.openxmlformats.org/drawingml/2006/table">
            <a:tbl>
              <a:tblPr/>
              <a:tblGrid>
                <a:gridCol w="1599212">
                  <a:extLst>
                    <a:ext uri="{9D8B030D-6E8A-4147-A177-3AD203B41FA5}">
                      <a16:colId xmlns:a16="http://schemas.microsoft.com/office/drawing/2014/main" val="20000"/>
                    </a:ext>
                  </a:extLst>
                </a:gridCol>
                <a:gridCol w="6234703">
                  <a:extLst>
                    <a:ext uri="{9D8B030D-6E8A-4147-A177-3AD203B41FA5}">
                      <a16:colId xmlns:a16="http://schemas.microsoft.com/office/drawing/2014/main" val="20001"/>
                    </a:ext>
                  </a:extLst>
                </a:gridCol>
                <a:gridCol w="2059802">
                  <a:extLst>
                    <a:ext uri="{9D8B030D-6E8A-4147-A177-3AD203B41FA5}">
                      <a16:colId xmlns:a16="http://schemas.microsoft.com/office/drawing/2014/main" val="20002"/>
                    </a:ext>
                  </a:extLst>
                </a:gridCol>
              </a:tblGrid>
              <a:tr h="1045959">
                <a:tc>
                  <a:txBody>
                    <a:bodyPr/>
                    <a:lstStyle/>
                    <a:p>
                      <a:pPr algn="ctr">
                        <a:lnSpc>
                          <a:spcPts val="4199"/>
                        </a:lnSpc>
                        <a:defRPr/>
                      </a:pPr>
                      <a:r>
                        <a:rPr lang="en-US" sz="2999">
                          <a:solidFill>
                            <a:srgbClr val="C2282D"/>
                          </a:solidFill>
                          <a:latin typeface="Century Gothic Paneuropean Bold"/>
                        </a:rPr>
                        <a:t>Rank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Need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4199"/>
                        </a:lnSpc>
                        <a:defRPr/>
                      </a:pPr>
                      <a:r>
                        <a:rPr lang="en-US" sz="2999">
                          <a:solidFill>
                            <a:srgbClr val="C2282D"/>
                          </a:solidFill>
                          <a:latin typeface="Century Gothic Paneuropean Bold"/>
                        </a:rPr>
                        <a:t>Fraction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0"/>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1"/>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2"/>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3"/>
                  </a:ext>
                </a:extLst>
              </a:tr>
              <a:tr h="1026767">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tc>
                  <a:txBody>
                    <a:bodyPr/>
                    <a:lstStyle/>
                    <a:p>
                      <a:pPr algn="ctr">
                        <a:lnSpc>
                          <a:spcPts val="2659"/>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B8B8B8"/>
                    </a:solidFill>
                  </a:tcPr>
                </a:tc>
                <a:extLst>
                  <a:ext uri="{0D108BD9-81ED-4DB2-BD59-A6C34878D82A}">
                    <a16:rowId xmlns:a16="http://schemas.microsoft.com/office/drawing/2014/main" val="10004"/>
                  </a:ext>
                </a:extLst>
              </a:tr>
            </a:tbl>
          </a:graphicData>
        </a:graphic>
      </p:graphicFrame>
      <p:graphicFrame>
        <p:nvGraphicFramePr>
          <p:cNvPr id="17" name="Table 17"/>
          <p:cNvGraphicFramePr>
            <a:graphicFrameLocks noGrp="1"/>
          </p:cNvGraphicFramePr>
          <p:nvPr/>
        </p:nvGraphicFramePr>
        <p:xfrm>
          <a:off x="5631398" y="7911008"/>
          <a:ext cx="10454340" cy="2200275"/>
        </p:xfrm>
        <a:graphic>
          <a:graphicData uri="http://schemas.openxmlformats.org/drawingml/2006/table">
            <a:tbl>
              <a:tblPr/>
              <a:tblGrid>
                <a:gridCol w="871195">
                  <a:extLst>
                    <a:ext uri="{9D8B030D-6E8A-4147-A177-3AD203B41FA5}">
                      <a16:colId xmlns:a16="http://schemas.microsoft.com/office/drawing/2014/main" val="20000"/>
                    </a:ext>
                  </a:extLst>
                </a:gridCol>
                <a:gridCol w="871195">
                  <a:extLst>
                    <a:ext uri="{9D8B030D-6E8A-4147-A177-3AD203B41FA5}">
                      <a16:colId xmlns:a16="http://schemas.microsoft.com/office/drawing/2014/main" val="20001"/>
                    </a:ext>
                  </a:extLst>
                </a:gridCol>
                <a:gridCol w="871195">
                  <a:extLst>
                    <a:ext uri="{9D8B030D-6E8A-4147-A177-3AD203B41FA5}">
                      <a16:colId xmlns:a16="http://schemas.microsoft.com/office/drawing/2014/main" val="20002"/>
                    </a:ext>
                  </a:extLst>
                </a:gridCol>
                <a:gridCol w="871195">
                  <a:extLst>
                    <a:ext uri="{9D8B030D-6E8A-4147-A177-3AD203B41FA5}">
                      <a16:colId xmlns:a16="http://schemas.microsoft.com/office/drawing/2014/main" val="20003"/>
                    </a:ext>
                  </a:extLst>
                </a:gridCol>
                <a:gridCol w="871195">
                  <a:extLst>
                    <a:ext uri="{9D8B030D-6E8A-4147-A177-3AD203B41FA5}">
                      <a16:colId xmlns:a16="http://schemas.microsoft.com/office/drawing/2014/main" val="20004"/>
                    </a:ext>
                  </a:extLst>
                </a:gridCol>
                <a:gridCol w="871195">
                  <a:extLst>
                    <a:ext uri="{9D8B030D-6E8A-4147-A177-3AD203B41FA5}">
                      <a16:colId xmlns:a16="http://schemas.microsoft.com/office/drawing/2014/main" val="20005"/>
                    </a:ext>
                  </a:extLst>
                </a:gridCol>
                <a:gridCol w="871195">
                  <a:extLst>
                    <a:ext uri="{9D8B030D-6E8A-4147-A177-3AD203B41FA5}">
                      <a16:colId xmlns:a16="http://schemas.microsoft.com/office/drawing/2014/main" val="20006"/>
                    </a:ext>
                  </a:extLst>
                </a:gridCol>
                <a:gridCol w="871195">
                  <a:extLst>
                    <a:ext uri="{9D8B030D-6E8A-4147-A177-3AD203B41FA5}">
                      <a16:colId xmlns:a16="http://schemas.microsoft.com/office/drawing/2014/main" val="20007"/>
                    </a:ext>
                  </a:extLst>
                </a:gridCol>
                <a:gridCol w="871195">
                  <a:extLst>
                    <a:ext uri="{9D8B030D-6E8A-4147-A177-3AD203B41FA5}">
                      <a16:colId xmlns:a16="http://schemas.microsoft.com/office/drawing/2014/main" val="20008"/>
                    </a:ext>
                  </a:extLst>
                </a:gridCol>
                <a:gridCol w="871195">
                  <a:extLst>
                    <a:ext uri="{9D8B030D-6E8A-4147-A177-3AD203B41FA5}">
                      <a16:colId xmlns:a16="http://schemas.microsoft.com/office/drawing/2014/main" val="20009"/>
                    </a:ext>
                  </a:extLst>
                </a:gridCol>
                <a:gridCol w="871195">
                  <a:extLst>
                    <a:ext uri="{9D8B030D-6E8A-4147-A177-3AD203B41FA5}">
                      <a16:colId xmlns:a16="http://schemas.microsoft.com/office/drawing/2014/main" val="20010"/>
                    </a:ext>
                  </a:extLst>
                </a:gridCol>
                <a:gridCol w="871195">
                  <a:extLst>
                    <a:ext uri="{9D8B030D-6E8A-4147-A177-3AD203B41FA5}">
                      <a16:colId xmlns:a16="http://schemas.microsoft.com/office/drawing/2014/main" val="20011"/>
                    </a:ext>
                  </a:extLst>
                </a:gridCol>
              </a:tblGrid>
              <a:tr h="1037134">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extLst>
                  <a:ext uri="{0D108BD9-81ED-4DB2-BD59-A6C34878D82A}">
                    <a16:rowId xmlns:a16="http://schemas.microsoft.com/office/drawing/2014/main" val="10000"/>
                  </a:ext>
                </a:extLst>
              </a:tr>
              <a:tr h="1163141">
                <a:tc gridSpan="12">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tc hMerge="1">
                  <a:txBody>
                    <a:bodyPr/>
                    <a:lstStyle/>
                    <a:p>
                      <a:pPr algn="ctr">
                        <a:lnSpc>
                          <a:spcPts val="4899"/>
                        </a:lnSpc>
                        <a:defRPr/>
                      </a:pPr>
                      <a:r>
                        <a:rPr lang="en-US" sz="3499">
                          <a:solidFill>
                            <a:srgbClr val="C2282D"/>
                          </a:solidFill>
                          <a:latin typeface="Century Gothic Paneuropean Bold"/>
                        </a:rPr>
                        <a:t>$5.8 Million</a:t>
                      </a:r>
                      <a:endParaRPr lang="en-US" sz="1100"/>
                    </a:p>
                  </a:txBody>
                  <a:tcPr marL="190500" marR="190500" marT="190500" marB="190500" anchor="ctr">
                    <a:lnL w="38100" cap="flat" cmpd="sng" algn="ctr">
                      <a:solidFill>
                        <a:srgbClr val="C2282D"/>
                      </a:solidFill>
                      <a:prstDash val="solid"/>
                      <a:round/>
                      <a:headEnd type="none" w="med" len="med"/>
                      <a:tailEnd type="none" w="med" len="med"/>
                    </a:lnL>
                    <a:lnR w="38100" cap="flat" cmpd="sng" algn="ctr">
                      <a:solidFill>
                        <a:srgbClr val="C2282D"/>
                      </a:solidFill>
                      <a:prstDash val="solid"/>
                      <a:round/>
                      <a:headEnd type="none" w="med" len="med"/>
                      <a:tailEnd type="none" w="med" len="med"/>
                    </a:lnR>
                    <a:lnT w="38100" cap="flat" cmpd="sng" algn="ctr">
                      <a:solidFill>
                        <a:srgbClr val="C2282D"/>
                      </a:solidFill>
                      <a:prstDash val="solid"/>
                      <a:round/>
                      <a:headEnd type="none" w="med" len="med"/>
                      <a:tailEnd type="none" w="med" len="med"/>
                    </a:lnT>
                    <a:lnB w="38100" cap="flat" cmpd="sng" algn="ctr">
                      <a:solidFill>
                        <a:srgbClr val="C2282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TextBox 18"/>
          <p:cNvSpPr txBox="1"/>
          <p:nvPr/>
        </p:nvSpPr>
        <p:spPr>
          <a:xfrm>
            <a:off x="4457842" y="577546"/>
            <a:ext cx="12801458" cy="1805174"/>
          </a:xfrm>
          <a:prstGeom prst="rect">
            <a:avLst/>
          </a:prstGeom>
        </p:spPr>
        <p:txBody>
          <a:bodyPr lIns="0" tIns="0" rIns="0" bIns="0" rtlCol="0" anchor="t">
            <a:spAutoFit/>
          </a:bodyPr>
          <a:lstStyle/>
          <a:p>
            <a:pPr algn="ctr">
              <a:lnSpc>
                <a:spcPts val="4759"/>
              </a:lnSpc>
              <a:spcBef>
                <a:spcPct val="0"/>
              </a:spcBef>
            </a:pPr>
            <a:r>
              <a:rPr lang="en-US" sz="3200" dirty="0">
                <a:latin typeface="Century Gothic" panose="020B0502020202020204" pitchFamily="34" charset="0"/>
              </a:rPr>
              <a:t>What resources will the people of Hawaii need? List your top 5 ideas and then rank them by importance. 1 is the most important.  </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fdbd11-8bca-4bd0-96e1-1d3361b4b99b" xsi:nil="true"/>
    <lcf76f155ced4ddcb4097134ff3c332f xmlns="4dcc3836-a80e-40ac-8fff-95a21a5682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321BD-F4F1-4DDD-9E0C-173BF4DC2D6F}">
  <ds:schemaRefs>
    <ds:schemaRef ds:uri="http://schemas.microsoft.com/office/2006/metadata/properties"/>
    <ds:schemaRef ds:uri="http://schemas.microsoft.com/office/infopath/2007/PartnerControls"/>
    <ds:schemaRef ds:uri="ddfdbd11-8bca-4bd0-96e1-1d3361b4b99b"/>
    <ds:schemaRef ds:uri="4dcc3836-a80e-40ac-8fff-95a21a56826a"/>
  </ds:schemaRefs>
</ds:datastoreItem>
</file>

<file path=customXml/itemProps2.xml><?xml version="1.0" encoding="utf-8"?>
<ds:datastoreItem xmlns:ds="http://schemas.openxmlformats.org/officeDocument/2006/customXml" ds:itemID="{A5CFF851-6AB3-40D0-AF7A-509083B3DB4D}">
  <ds:schemaRefs>
    <ds:schemaRef ds:uri="http://schemas.microsoft.com/sharepoint/v3/contenttype/forms"/>
  </ds:schemaRefs>
</ds:datastoreItem>
</file>

<file path=customXml/itemProps3.xml><?xml version="1.0" encoding="utf-8"?>
<ds:datastoreItem xmlns:ds="http://schemas.openxmlformats.org/officeDocument/2006/customXml" ds:itemID="{B32F5CE8-65E2-437A-9623-8303D30A3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dbd11-8bca-4bd0-96e1-1d3361b4b99b"/>
    <ds:schemaRef ds:uri="4dcc3836-a80e-40ac-8fff-95a21a568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TotalTime>
  <Words>918</Words>
  <Application>Microsoft Office PowerPoint</Application>
  <PresentationFormat>Custom</PresentationFormat>
  <Paragraphs>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Century Gothic Paneuropean</vt:lpstr>
      <vt:lpstr>Century Gothic Paneuropean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Should Get What? (Part 1)</dc:title>
  <dc:creator>SarahPfeiler</dc:creator>
  <cp:lastModifiedBy>Gaby Romero</cp:lastModifiedBy>
  <cp:revision>2</cp:revision>
  <dcterms:created xsi:type="dcterms:W3CDTF">2006-08-16T00:00:00Z</dcterms:created>
  <dcterms:modified xsi:type="dcterms:W3CDTF">2024-02-23T15:15:13Z</dcterms:modified>
  <dc:identifier>DAFv1CRygP4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0x010100EE71DE0A117CFD4C84C12A1F8348DB6D</vt:lpwstr>
  </property>
  <property fmtid="{D5CDD505-2E9C-101B-9397-08002B2CF9AE}" pid="3" name="MediaServiceImageTags">
    <vt:lpwstr/>
  </property>
</Properties>
</file>