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Lst>
  <p:sldSz cx="18288000" cy="10287000"/>
  <p:notesSz cx="6858000" cy="9144000"/>
  <p:embeddedFontLst>
    <p:embeddedFont>
      <p:font typeface="Century Gothic" panose="020B0502020202020204" pitchFamily="34" charset="0"/>
      <p:regular r:id="rId21"/>
      <p:bold r:id="rId22"/>
      <p:italic r:id="rId23"/>
      <p:boldItalic r:id="rId24"/>
    </p:embeddedFont>
    <p:embeddedFont>
      <p:font typeface="Century Gothic Paneuropean" panose="020B0604020202020204" charset="0"/>
      <p:regular r:id="rId25"/>
    </p:embeddedFont>
    <p:embeddedFont>
      <p:font typeface="Century Gothic Paneuropean Bold" panose="020B0604020202020204" charset="0"/>
      <p:regular r:id="rId26"/>
    </p:embeddedFont>
    <p:embeddedFont>
      <p:font typeface="Century Gothic Paneuropean Bold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D30F3-0528-484E-9C53-08FD508F70A7}" v="6" dt="2024-03-11T14:31:0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6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Romero" userId="c4fa1de8-7c4a-4e69-b661-451ad283ae0e" providerId="ADAL" clId="{314D30F3-0528-484E-9C53-08FD508F70A7}"/>
    <pc:docChg chg="undo custSel addSld delSld modSld">
      <pc:chgData name="Gaby Romero" userId="c4fa1de8-7c4a-4e69-b661-451ad283ae0e" providerId="ADAL" clId="{314D30F3-0528-484E-9C53-08FD508F70A7}" dt="2024-03-11T17:53:45.069" v="103" actId="14100"/>
      <pc:docMkLst>
        <pc:docMk/>
      </pc:docMkLst>
      <pc:sldChg chg="addSp modSp mod">
        <pc:chgData name="Gaby Romero" userId="c4fa1de8-7c4a-4e69-b661-451ad283ae0e" providerId="ADAL" clId="{314D30F3-0528-484E-9C53-08FD508F70A7}" dt="2024-03-11T14:31:24.153" v="85" actId="14100"/>
        <pc:sldMkLst>
          <pc:docMk/>
          <pc:sldMk cId="0" sldId="256"/>
        </pc:sldMkLst>
        <pc:picChg chg="add mod">
          <ac:chgData name="Gaby Romero" userId="c4fa1de8-7c4a-4e69-b661-451ad283ae0e" providerId="ADAL" clId="{314D30F3-0528-484E-9C53-08FD508F70A7}" dt="2024-03-11T14:31:24.153" v="85" actId="14100"/>
          <ac:picMkLst>
            <pc:docMk/>
            <pc:sldMk cId="0" sldId="256"/>
            <ac:picMk id="4" creationId="{7D160F30-EEC1-2AC2-784A-F13D2C8ADDB6}"/>
          </ac:picMkLst>
        </pc:picChg>
      </pc:sldChg>
      <pc:sldChg chg="del">
        <pc:chgData name="Gaby Romero" userId="c4fa1de8-7c4a-4e69-b661-451ad283ae0e" providerId="ADAL" clId="{314D30F3-0528-484E-9C53-08FD508F70A7}" dt="2024-03-11T14:27:59.329" v="2"/>
        <pc:sldMkLst>
          <pc:docMk/>
          <pc:sldMk cId="942191620" sldId="270"/>
        </pc:sldMkLst>
      </pc:sldChg>
      <pc:sldChg chg="new del">
        <pc:chgData name="Gaby Romero" userId="c4fa1de8-7c4a-4e69-b661-451ad283ae0e" providerId="ADAL" clId="{314D30F3-0528-484E-9C53-08FD508F70A7}" dt="2024-03-11T14:27:18.880" v="1" actId="47"/>
        <pc:sldMkLst>
          <pc:docMk/>
          <pc:sldMk cId="1737164130" sldId="270"/>
        </pc:sldMkLst>
      </pc:sldChg>
      <pc:sldChg chg="addSp delSp modSp mod">
        <pc:chgData name="Gaby Romero" userId="c4fa1de8-7c4a-4e69-b661-451ad283ae0e" providerId="ADAL" clId="{314D30F3-0528-484E-9C53-08FD508F70A7}" dt="2024-03-11T17:14:17.136" v="88" actId="14826"/>
        <pc:sldMkLst>
          <pc:docMk/>
          <pc:sldMk cId="2939732025" sldId="270"/>
        </pc:sldMkLst>
        <pc:spChg chg="add del">
          <ac:chgData name="Gaby Romero" userId="c4fa1de8-7c4a-4e69-b661-451ad283ae0e" providerId="ADAL" clId="{314D30F3-0528-484E-9C53-08FD508F70A7}" dt="2024-03-11T14:28:31.824" v="14" actId="478"/>
          <ac:spMkLst>
            <pc:docMk/>
            <pc:sldMk cId="2939732025" sldId="270"/>
            <ac:spMk id="2" creationId="{00000000-0000-0000-0000-000000000000}"/>
          </ac:spMkLst>
        </pc:spChg>
        <pc:spChg chg="del">
          <ac:chgData name="Gaby Romero" userId="c4fa1de8-7c4a-4e69-b661-451ad283ae0e" providerId="ADAL" clId="{314D30F3-0528-484E-9C53-08FD508F70A7}" dt="2024-03-11T14:28:19.908" v="5" actId="478"/>
          <ac:spMkLst>
            <pc:docMk/>
            <pc:sldMk cId="2939732025" sldId="270"/>
            <ac:spMk id="3" creationId="{00000000-0000-0000-0000-000000000000}"/>
          </ac:spMkLst>
        </pc:spChg>
        <pc:spChg chg="mod">
          <ac:chgData name="Gaby Romero" userId="c4fa1de8-7c4a-4e69-b661-451ad283ae0e" providerId="ADAL" clId="{314D30F3-0528-484E-9C53-08FD508F70A7}" dt="2024-03-11T14:29:56.366" v="63" actId="1076"/>
          <ac:spMkLst>
            <pc:docMk/>
            <pc:sldMk cId="2939732025" sldId="270"/>
            <ac:spMk id="7" creationId="{00000000-0000-0000-0000-000000000000}"/>
          </ac:spMkLst>
        </pc:spChg>
        <pc:spChg chg="del">
          <ac:chgData name="Gaby Romero" userId="c4fa1de8-7c4a-4e69-b661-451ad283ae0e" providerId="ADAL" clId="{314D30F3-0528-484E-9C53-08FD508F70A7}" dt="2024-03-11T14:28:28.188" v="11" actId="478"/>
          <ac:spMkLst>
            <pc:docMk/>
            <pc:sldMk cId="2939732025" sldId="270"/>
            <ac:spMk id="14" creationId="{00000000-0000-0000-0000-000000000000}"/>
          </ac:spMkLst>
        </pc:spChg>
        <pc:spChg chg="mod">
          <ac:chgData name="Gaby Romero" userId="c4fa1de8-7c4a-4e69-b661-451ad283ae0e" providerId="ADAL" clId="{314D30F3-0528-484E-9C53-08FD508F70A7}" dt="2024-03-11T14:29:41.875" v="60" actId="1076"/>
          <ac:spMkLst>
            <pc:docMk/>
            <pc:sldMk cId="2939732025" sldId="270"/>
            <ac:spMk id="18" creationId="{00000000-0000-0000-0000-000000000000}"/>
          </ac:spMkLst>
        </pc:spChg>
        <pc:spChg chg="del">
          <ac:chgData name="Gaby Romero" userId="c4fa1de8-7c4a-4e69-b661-451ad283ae0e" providerId="ADAL" clId="{314D30F3-0528-484E-9C53-08FD508F70A7}" dt="2024-03-11T14:28:18.263" v="3" actId="478"/>
          <ac:spMkLst>
            <pc:docMk/>
            <pc:sldMk cId="2939732025" sldId="270"/>
            <ac:spMk id="19" creationId="{00000000-0000-0000-0000-000000000000}"/>
          </ac:spMkLst>
        </pc:spChg>
        <pc:spChg chg="del">
          <ac:chgData name="Gaby Romero" userId="c4fa1de8-7c4a-4e69-b661-451ad283ae0e" providerId="ADAL" clId="{314D30F3-0528-484E-9C53-08FD508F70A7}" dt="2024-03-11T14:29:02.942" v="33" actId="478"/>
          <ac:spMkLst>
            <pc:docMk/>
            <pc:sldMk cId="2939732025" sldId="270"/>
            <ac:spMk id="20" creationId="{00000000-0000-0000-0000-000000000000}"/>
          </ac:spMkLst>
        </pc:spChg>
        <pc:spChg chg="del">
          <ac:chgData name="Gaby Romero" userId="c4fa1de8-7c4a-4e69-b661-451ad283ae0e" providerId="ADAL" clId="{314D30F3-0528-484E-9C53-08FD508F70A7}" dt="2024-03-11T14:28:24.805" v="10" actId="478"/>
          <ac:spMkLst>
            <pc:docMk/>
            <pc:sldMk cId="2939732025" sldId="270"/>
            <ac:spMk id="21" creationId="{00000000-0000-0000-0000-000000000000}"/>
          </ac:spMkLst>
        </pc:spChg>
        <pc:spChg chg="del mod">
          <ac:chgData name="Gaby Romero" userId="c4fa1de8-7c4a-4e69-b661-451ad283ae0e" providerId="ADAL" clId="{314D30F3-0528-484E-9C53-08FD508F70A7}" dt="2024-03-11T14:28:22.001" v="8" actId="478"/>
          <ac:spMkLst>
            <pc:docMk/>
            <pc:sldMk cId="2939732025" sldId="270"/>
            <ac:spMk id="22" creationId="{00000000-0000-0000-0000-000000000000}"/>
          </ac:spMkLst>
        </pc:spChg>
        <pc:grpChg chg="del">
          <ac:chgData name="Gaby Romero" userId="c4fa1de8-7c4a-4e69-b661-451ad283ae0e" providerId="ADAL" clId="{314D30F3-0528-484E-9C53-08FD508F70A7}" dt="2024-03-11T14:28:19.282" v="4" actId="478"/>
          <ac:grpSpMkLst>
            <pc:docMk/>
            <pc:sldMk cId="2939732025" sldId="270"/>
            <ac:grpSpMk id="4" creationId="{00000000-0000-0000-0000-000000000000}"/>
          </ac:grpSpMkLst>
        </pc:grpChg>
        <pc:grpChg chg="del">
          <ac:chgData name="Gaby Romero" userId="c4fa1de8-7c4a-4e69-b661-451ad283ae0e" providerId="ADAL" clId="{314D30F3-0528-484E-9C53-08FD508F70A7}" dt="2024-03-11T14:28:22.925" v="9" actId="478"/>
          <ac:grpSpMkLst>
            <pc:docMk/>
            <pc:sldMk cId="2939732025" sldId="270"/>
            <ac:grpSpMk id="8" creationId="{00000000-0000-0000-0000-000000000000}"/>
          </ac:grpSpMkLst>
        </pc:grpChg>
        <pc:grpChg chg="del">
          <ac:chgData name="Gaby Romero" userId="c4fa1de8-7c4a-4e69-b661-451ad283ae0e" providerId="ADAL" clId="{314D30F3-0528-484E-9C53-08FD508F70A7}" dt="2024-03-11T14:28:20.619" v="6" actId="478"/>
          <ac:grpSpMkLst>
            <pc:docMk/>
            <pc:sldMk cId="2939732025" sldId="270"/>
            <ac:grpSpMk id="11" creationId="{00000000-0000-0000-0000-000000000000}"/>
          </ac:grpSpMkLst>
        </pc:grpChg>
        <pc:grpChg chg="del">
          <ac:chgData name="Gaby Romero" userId="c4fa1de8-7c4a-4e69-b661-451ad283ae0e" providerId="ADAL" clId="{314D30F3-0528-484E-9C53-08FD508F70A7}" dt="2024-03-11T14:28:32.867" v="15" actId="478"/>
          <ac:grpSpMkLst>
            <pc:docMk/>
            <pc:sldMk cId="2939732025" sldId="270"/>
            <ac:grpSpMk id="15" creationId="{00000000-0000-0000-0000-000000000000}"/>
          </ac:grpSpMkLst>
        </pc:grpChg>
        <pc:grpChg chg="del">
          <ac:chgData name="Gaby Romero" userId="c4fa1de8-7c4a-4e69-b661-451ad283ae0e" providerId="ADAL" clId="{314D30F3-0528-484E-9C53-08FD508F70A7}" dt="2024-03-11T14:28:29.155" v="12" actId="478"/>
          <ac:grpSpMkLst>
            <pc:docMk/>
            <pc:sldMk cId="2939732025" sldId="270"/>
            <ac:grpSpMk id="23" creationId="{00000000-0000-0000-0000-000000000000}"/>
          </ac:grpSpMkLst>
        </pc:grpChg>
        <pc:grpChg chg="del">
          <ac:chgData name="Gaby Romero" userId="c4fa1de8-7c4a-4e69-b661-451ad283ae0e" providerId="ADAL" clId="{314D30F3-0528-484E-9C53-08FD508F70A7}" dt="2024-03-11T14:28:33.737" v="16" actId="478"/>
          <ac:grpSpMkLst>
            <pc:docMk/>
            <pc:sldMk cId="2939732025" sldId="270"/>
            <ac:grpSpMk id="26" creationId="{00000000-0000-0000-0000-000000000000}"/>
          </ac:grpSpMkLst>
        </pc:grpChg>
        <pc:grpChg chg="del">
          <ac:chgData name="Gaby Romero" userId="c4fa1de8-7c4a-4e69-b661-451ad283ae0e" providerId="ADAL" clId="{314D30F3-0528-484E-9C53-08FD508F70A7}" dt="2024-03-11T14:28:35.411" v="17" actId="478"/>
          <ac:grpSpMkLst>
            <pc:docMk/>
            <pc:sldMk cId="2939732025" sldId="270"/>
            <ac:grpSpMk id="29" creationId="{00000000-0000-0000-0000-000000000000}"/>
          </ac:grpSpMkLst>
        </pc:grpChg>
        <pc:grpChg chg="del">
          <ac:chgData name="Gaby Romero" userId="c4fa1de8-7c4a-4e69-b661-451ad283ae0e" providerId="ADAL" clId="{314D30F3-0528-484E-9C53-08FD508F70A7}" dt="2024-03-11T14:28:35.788" v="18" actId="478"/>
          <ac:grpSpMkLst>
            <pc:docMk/>
            <pc:sldMk cId="2939732025" sldId="270"/>
            <ac:grpSpMk id="32" creationId="{00000000-0000-0000-0000-000000000000}"/>
          </ac:grpSpMkLst>
        </pc:grpChg>
        <pc:picChg chg="add mod">
          <ac:chgData name="Gaby Romero" userId="c4fa1de8-7c4a-4e69-b661-451ad283ae0e" providerId="ADAL" clId="{314D30F3-0528-484E-9C53-08FD508F70A7}" dt="2024-03-11T17:14:17.136" v="88" actId="14826"/>
          <ac:picMkLst>
            <pc:docMk/>
            <pc:sldMk cId="2939732025" sldId="270"/>
            <ac:picMk id="36" creationId="{CCA7305E-3151-65CB-587D-A808D8ADBADC}"/>
          </ac:picMkLst>
        </pc:picChg>
      </pc:sldChg>
      <pc:sldChg chg="modSp mod">
        <pc:chgData name="Gaby Romero" userId="c4fa1de8-7c4a-4e69-b661-451ad283ae0e" providerId="ADAL" clId="{314D30F3-0528-484E-9C53-08FD508F70A7}" dt="2024-03-11T17:53:45.069" v="103" actId="14100"/>
        <pc:sldMkLst>
          <pc:docMk/>
          <pc:sldMk cId="625584151" sldId="271"/>
        </pc:sldMkLst>
        <pc:spChg chg="mod">
          <ac:chgData name="Gaby Romero" userId="c4fa1de8-7c4a-4e69-b661-451ad283ae0e" providerId="ADAL" clId="{314D30F3-0528-484E-9C53-08FD508F70A7}" dt="2024-03-11T14:31:55.535" v="86" actId="20577"/>
          <ac:spMkLst>
            <pc:docMk/>
            <pc:sldMk cId="625584151" sldId="271"/>
            <ac:spMk id="7" creationId="{00000000-0000-0000-0000-000000000000}"/>
          </ac:spMkLst>
        </pc:spChg>
        <pc:spChg chg="mod">
          <ac:chgData name="Gaby Romero" userId="c4fa1de8-7c4a-4e69-b661-451ad283ae0e" providerId="ADAL" clId="{314D30F3-0528-484E-9C53-08FD508F70A7}" dt="2024-03-11T17:53:45.069" v="103" actId="14100"/>
          <ac:spMkLst>
            <pc:docMk/>
            <pc:sldMk cId="625584151" sldId="271"/>
            <ac:spMk id="18" creationId="{00000000-0000-0000-0000-000000000000}"/>
          </ac:spMkLst>
        </pc:spChg>
        <pc:picChg chg="mod">
          <ac:chgData name="Gaby Romero" userId="c4fa1de8-7c4a-4e69-b661-451ad283ae0e" providerId="ADAL" clId="{314D30F3-0528-484E-9C53-08FD508F70A7}" dt="2024-03-11T17:53:39.183" v="101" actId="1076"/>
          <ac:picMkLst>
            <pc:docMk/>
            <pc:sldMk cId="625584151" sldId="271"/>
            <ac:picMk id="36" creationId="{CCA7305E-3151-65CB-587D-A808D8ADBA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0.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3.svg"/><Relationship Id="rId7" Type="http://schemas.openxmlformats.org/officeDocument/2006/relationships/image" Target="../media/image5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13.svg"/><Relationship Id="rId7" Type="http://schemas.openxmlformats.org/officeDocument/2006/relationships/image" Target="../media/image6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4.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71.png"/><Relationship Id="rId3" Type="http://schemas.openxmlformats.org/officeDocument/2006/relationships/image" Target="../media/image13.svg"/><Relationship Id="rId7" Type="http://schemas.openxmlformats.org/officeDocument/2006/relationships/image" Target="../media/image59.png"/><Relationship Id="rId12" Type="http://schemas.openxmlformats.org/officeDocument/2006/relationships/image" Target="../media/image70.svg"/><Relationship Id="rId2" Type="http://schemas.openxmlformats.org/officeDocument/2006/relationships/image" Target="../media/image12.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9.png"/><Relationship Id="rId5" Type="http://schemas.openxmlformats.org/officeDocument/2006/relationships/image" Target="../media/image66.svg"/><Relationship Id="rId15" Type="http://schemas.openxmlformats.org/officeDocument/2006/relationships/image" Target="../media/image73.png"/><Relationship Id="rId10" Type="http://schemas.openxmlformats.org/officeDocument/2006/relationships/image" Target="../media/image68.svg"/><Relationship Id="rId4" Type="http://schemas.openxmlformats.org/officeDocument/2006/relationships/image" Target="../media/image65.png"/><Relationship Id="rId9" Type="http://schemas.openxmlformats.org/officeDocument/2006/relationships/image" Target="../media/image67.png"/><Relationship Id="rId14" Type="http://schemas.openxmlformats.org/officeDocument/2006/relationships/image" Target="../media/image72.sv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3.sv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3.sv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13.svg"/><Relationship Id="rId7" Type="http://schemas.openxmlformats.org/officeDocument/2006/relationships/image" Target="../media/image29.svg"/><Relationship Id="rId12"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16.svg"/><Relationship Id="rId10"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31.svg"/><Relationship Id="rId14"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13.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4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7158324" y="0"/>
            <a:ext cx="11129676" cy="10287000"/>
          </a:xfrm>
          <a:custGeom>
            <a:avLst/>
            <a:gdLst/>
            <a:ahLst/>
            <a:cxnLst/>
            <a:rect l="l" t="t" r="r" b="b"/>
            <a:pathLst>
              <a:path w="11129676" h="10287000">
                <a:moveTo>
                  <a:pt x="0" y="0"/>
                </a:moveTo>
                <a:lnTo>
                  <a:pt x="11129676" y="0"/>
                </a:lnTo>
                <a:lnTo>
                  <a:pt x="11129676" y="10287000"/>
                </a:lnTo>
                <a:lnTo>
                  <a:pt x="0" y="10287000"/>
                </a:lnTo>
                <a:lnTo>
                  <a:pt x="0" y="0"/>
                </a:lnTo>
                <a:close/>
              </a:path>
            </a:pathLst>
          </a:custGeom>
          <a:blipFill>
            <a:blip r:embed="rId2"/>
            <a:stretch>
              <a:fillRect t="-4095" b="-4095"/>
            </a:stretch>
          </a:blipFill>
        </p:spPr>
        <p:txBody>
          <a:bodyPr/>
          <a:lstStyle/>
          <a:p>
            <a:endParaRPr lang="en-US"/>
          </a:p>
        </p:txBody>
      </p:sp>
      <p:sp>
        <p:nvSpPr>
          <p:cNvPr id="3" name="Freeform 3"/>
          <p:cNvSpPr/>
          <p:nvPr/>
        </p:nvSpPr>
        <p:spPr>
          <a:xfrm rot="-5400000">
            <a:off x="16799708" y="1055075"/>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AutoShape 5"/>
          <p:cNvSpPr/>
          <p:nvPr/>
        </p:nvSpPr>
        <p:spPr>
          <a:xfrm>
            <a:off x="1028700" y="4896894"/>
            <a:ext cx="2261045" cy="0"/>
          </a:xfrm>
          <a:prstGeom prst="line">
            <a:avLst/>
          </a:prstGeom>
          <a:ln w="104775" cap="rnd">
            <a:solidFill>
              <a:srgbClr val="B5B412"/>
            </a:solidFill>
            <a:prstDash val="solid"/>
            <a:headEnd type="none" w="sm" len="sm"/>
            <a:tailEnd type="none" w="sm" len="sm"/>
          </a:ln>
        </p:spPr>
        <p:txBody>
          <a:bodyPr/>
          <a:lstStyle/>
          <a:p>
            <a:endParaRPr lang="en-US"/>
          </a:p>
        </p:txBody>
      </p:sp>
      <p:sp>
        <p:nvSpPr>
          <p:cNvPr id="6" name="Freeform 6"/>
          <p:cNvSpPr/>
          <p:nvPr/>
        </p:nvSpPr>
        <p:spPr>
          <a:xfrm>
            <a:off x="152400" y="8335280"/>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5"/>
            <a:stretch>
              <a:fillRect/>
            </a:stretch>
          </a:blipFill>
        </p:spPr>
        <p:txBody>
          <a:bodyPr/>
          <a:lstStyle/>
          <a:p>
            <a:endParaRPr lang="en-US"/>
          </a:p>
        </p:txBody>
      </p:sp>
      <p:sp>
        <p:nvSpPr>
          <p:cNvPr id="7" name="Freeform 7"/>
          <p:cNvSpPr/>
          <p:nvPr/>
        </p:nvSpPr>
        <p:spPr>
          <a:xfrm rot="-1569643">
            <a:off x="9713818" y="3748010"/>
            <a:ext cx="1652178" cy="1915569"/>
          </a:xfrm>
          <a:custGeom>
            <a:avLst/>
            <a:gdLst/>
            <a:ahLst/>
            <a:cxnLst/>
            <a:rect l="l" t="t" r="r" b="b"/>
            <a:pathLst>
              <a:path w="1652178" h="1915569">
                <a:moveTo>
                  <a:pt x="0" y="0"/>
                </a:moveTo>
                <a:lnTo>
                  <a:pt x="1652177" y="0"/>
                </a:lnTo>
                <a:lnTo>
                  <a:pt x="1652177" y="1915568"/>
                </a:lnTo>
                <a:lnTo>
                  <a:pt x="0" y="19155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960753" y="843775"/>
            <a:ext cx="5520418" cy="3862019"/>
          </a:xfrm>
          <a:prstGeom prst="rect">
            <a:avLst/>
          </a:prstGeom>
        </p:spPr>
        <p:txBody>
          <a:bodyPr wrap="square" lIns="0" tIns="0" rIns="0" bIns="0" rtlCol="0" anchor="t">
            <a:spAutoFit/>
          </a:bodyPr>
          <a:lstStyle/>
          <a:p>
            <a:pPr>
              <a:lnSpc>
                <a:spcPts val="10000"/>
              </a:lnSpc>
              <a:spcBef>
                <a:spcPts val="1200"/>
              </a:spcBef>
              <a:spcAft>
                <a:spcPts val="1200"/>
              </a:spcAft>
            </a:pPr>
            <a:r>
              <a:rPr lang="en-US" sz="10000" b="1" dirty="0">
                <a:solidFill>
                  <a:srgbClr val="CC4C15"/>
                </a:solidFill>
                <a:latin typeface="Century Gothic" panose="020B0502020202020204" pitchFamily="34" charset="0"/>
              </a:rPr>
              <a:t>How Else Can I Explain?</a:t>
            </a:r>
          </a:p>
        </p:txBody>
      </p:sp>
      <p:sp>
        <p:nvSpPr>
          <p:cNvPr id="9" name="TextBox 9"/>
          <p:cNvSpPr txBox="1"/>
          <p:nvPr/>
        </p:nvSpPr>
        <p:spPr>
          <a:xfrm>
            <a:off x="976519" y="5283932"/>
            <a:ext cx="5794171" cy="679451"/>
          </a:xfrm>
          <a:prstGeom prst="rect">
            <a:avLst/>
          </a:prstGeom>
        </p:spPr>
        <p:txBody>
          <a:bodyPr lIns="0" tIns="0" rIns="0" bIns="0" rtlCol="0" anchor="t">
            <a:spAutoFit/>
          </a:bodyPr>
          <a:lstStyle/>
          <a:p>
            <a:pPr>
              <a:lnSpc>
                <a:spcPts val="5599"/>
              </a:lnSpc>
            </a:pPr>
            <a:r>
              <a:rPr lang="en-US" sz="3999" dirty="0">
                <a:solidFill>
                  <a:srgbClr val="CC4C15"/>
                </a:solidFill>
                <a:latin typeface="Century Gothic Paneuropean"/>
              </a:rPr>
              <a:t>A </a:t>
            </a:r>
            <a:r>
              <a:rPr lang="en-US" sz="3999" dirty="0" err="1">
                <a:solidFill>
                  <a:srgbClr val="CC4C15"/>
                </a:solidFill>
                <a:latin typeface="Century Gothic Paneuropean"/>
              </a:rPr>
              <a:t>thinkLaw</a:t>
            </a:r>
            <a:r>
              <a:rPr lang="en-US" sz="3999" dirty="0">
                <a:solidFill>
                  <a:srgbClr val="CC4C15"/>
                </a:solidFill>
                <a:latin typeface="Century Gothic Paneuropean"/>
              </a:rPr>
              <a:t> Math Lab</a:t>
            </a:r>
          </a:p>
        </p:txBody>
      </p:sp>
      <p:sp>
        <p:nvSpPr>
          <p:cNvPr id="10" name="Freeform 10"/>
          <p:cNvSpPr/>
          <p:nvPr/>
        </p:nvSpPr>
        <p:spPr>
          <a:xfrm rot="867205">
            <a:off x="11209894" y="624829"/>
            <a:ext cx="1652178" cy="1915569"/>
          </a:xfrm>
          <a:custGeom>
            <a:avLst/>
            <a:gdLst/>
            <a:ahLst/>
            <a:cxnLst/>
            <a:rect l="l" t="t" r="r" b="b"/>
            <a:pathLst>
              <a:path w="1652178" h="1915569">
                <a:moveTo>
                  <a:pt x="0" y="0"/>
                </a:moveTo>
                <a:lnTo>
                  <a:pt x="1652178" y="0"/>
                </a:lnTo>
                <a:lnTo>
                  <a:pt x="1652178" y="1915568"/>
                </a:lnTo>
                <a:lnTo>
                  <a:pt x="0" y="19155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1871450">
            <a:off x="15087439" y="1871986"/>
            <a:ext cx="1652178" cy="1915569"/>
          </a:xfrm>
          <a:custGeom>
            <a:avLst/>
            <a:gdLst/>
            <a:ahLst/>
            <a:cxnLst/>
            <a:rect l="l" t="t" r="r" b="b"/>
            <a:pathLst>
              <a:path w="1652178" h="1915569">
                <a:moveTo>
                  <a:pt x="0" y="0"/>
                </a:moveTo>
                <a:lnTo>
                  <a:pt x="1652178" y="0"/>
                </a:lnTo>
                <a:lnTo>
                  <a:pt x="1652178" y="1915569"/>
                </a:lnTo>
                <a:lnTo>
                  <a:pt x="0" y="19155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7D160F30-EEC1-2AC2-784A-F13D2C8ADDB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68336" y="8913842"/>
            <a:ext cx="2951412" cy="11826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7458959"/>
            <a:ext cx="3374751" cy="2828041"/>
          </a:xfrm>
          <a:custGeom>
            <a:avLst/>
            <a:gdLst/>
            <a:ahLst/>
            <a:cxnLst/>
            <a:rect l="l" t="t" r="r" b="b"/>
            <a:pathLst>
              <a:path w="3374751" h="2828041">
                <a:moveTo>
                  <a:pt x="0" y="0"/>
                </a:moveTo>
                <a:lnTo>
                  <a:pt x="3374751" y="0"/>
                </a:lnTo>
                <a:lnTo>
                  <a:pt x="3374751" y="2828041"/>
                </a:lnTo>
                <a:lnTo>
                  <a:pt x="0" y="2828041"/>
                </a:lnTo>
                <a:lnTo>
                  <a:pt x="0" y="0"/>
                </a:lnTo>
                <a:close/>
              </a:path>
            </a:pathLst>
          </a:custGeom>
          <a:blipFill>
            <a:blip r:embed="rId4"/>
            <a:stretch>
              <a:fillRect/>
            </a:stretch>
          </a:blipFill>
        </p:spPr>
        <p:txBody>
          <a:bodyPr/>
          <a:lstStyle/>
          <a:p>
            <a:endParaRPr lang="en-US"/>
          </a:p>
        </p:txBody>
      </p:sp>
      <p:graphicFrame>
        <p:nvGraphicFramePr>
          <p:cNvPr id="4" name="Table 4"/>
          <p:cNvGraphicFramePr>
            <a:graphicFrameLocks noGrp="1"/>
          </p:cNvGraphicFramePr>
          <p:nvPr/>
        </p:nvGraphicFramePr>
        <p:xfrm>
          <a:off x="1028700" y="558364"/>
          <a:ext cx="16552045" cy="6018607"/>
        </p:xfrm>
        <a:graphic>
          <a:graphicData uri="http://schemas.openxmlformats.org/drawingml/2006/table">
            <a:tbl>
              <a:tblPr/>
              <a:tblGrid>
                <a:gridCol w="4911130">
                  <a:extLst>
                    <a:ext uri="{9D8B030D-6E8A-4147-A177-3AD203B41FA5}">
                      <a16:colId xmlns:a16="http://schemas.microsoft.com/office/drawing/2014/main" val="20000"/>
                    </a:ext>
                  </a:extLst>
                </a:gridCol>
                <a:gridCol w="11640915">
                  <a:extLst>
                    <a:ext uri="{9D8B030D-6E8A-4147-A177-3AD203B41FA5}">
                      <a16:colId xmlns:a16="http://schemas.microsoft.com/office/drawing/2014/main" val="20001"/>
                    </a:ext>
                  </a:extLst>
                </a:gridCol>
              </a:tblGrid>
              <a:tr h="1597184">
                <a:tc>
                  <a:txBody>
                    <a:bodyPr/>
                    <a:lstStyle/>
                    <a:p>
                      <a:pPr algn="ctr">
                        <a:lnSpc>
                          <a:spcPts val="4059"/>
                        </a:lnSpc>
                        <a:defRPr/>
                      </a:pPr>
                      <a:endParaRPr lang="en-US" sz="1100"/>
                    </a:p>
                  </a:txBody>
                  <a:tcPr marL="190500" marR="190500" marT="190500" marB="190500" anchor="ctr">
                    <a:lnL w="38100" cap="flat" cmpd="sng" algn="ctr">
                      <a:solidFill>
                        <a:srgbClr val="F5F5F5"/>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F5F5F5"/>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5459"/>
                        </a:lnSpc>
                        <a:defRPr/>
                      </a:pPr>
                      <a:r>
                        <a:rPr lang="en-US" sz="3899">
                          <a:solidFill>
                            <a:srgbClr val="004E82"/>
                          </a:solidFill>
                          <a:latin typeface="Century Gothic Paneuropean Bold"/>
                        </a:rPr>
                        <a:t>How will the government use this information?</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2360502">
                <a:tc>
                  <a:txBody>
                    <a:bodyPr/>
                    <a:lstStyle/>
                    <a:p>
                      <a:pPr algn="ctr">
                        <a:lnSpc>
                          <a:spcPts val="4059"/>
                        </a:lnSpc>
                        <a:defRPr/>
                      </a:pPr>
                      <a:r>
                        <a:rPr lang="en-US" sz="2899">
                          <a:solidFill>
                            <a:srgbClr val="004E82"/>
                          </a:solidFill>
                          <a:latin typeface="Century Gothic Paneuropean"/>
                        </a:rPr>
                        <a:t>25% of people in the United States are under 18.</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2060921">
                <a:tc>
                  <a:txBody>
                    <a:bodyPr/>
                    <a:lstStyle/>
                    <a:p>
                      <a:pPr algn="ctr">
                        <a:lnSpc>
                          <a:spcPts val="4059"/>
                        </a:lnSpc>
                        <a:defRPr/>
                      </a:pPr>
                      <a:r>
                        <a:rPr lang="en-US" sz="2899">
                          <a:solidFill>
                            <a:srgbClr val="004E82"/>
                          </a:solidFill>
                          <a:latin typeface="Century Gothic Paneuropean"/>
                        </a:rPr>
                        <a:t>13% of people in the United States are over 65.</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bl>
          </a:graphicData>
        </a:graphic>
      </p:graphicFrame>
      <p:sp>
        <p:nvSpPr>
          <p:cNvPr id="5" name="Freeform 5"/>
          <p:cNvSpPr/>
          <p:nvPr/>
        </p:nvSpPr>
        <p:spPr>
          <a:xfrm>
            <a:off x="5536650" y="4340198"/>
            <a:ext cx="8220785" cy="6237521"/>
          </a:xfrm>
          <a:custGeom>
            <a:avLst/>
            <a:gdLst/>
            <a:ahLst/>
            <a:cxnLst/>
            <a:rect l="l" t="t" r="r" b="b"/>
            <a:pathLst>
              <a:path w="8220785" h="6237521">
                <a:moveTo>
                  <a:pt x="0" y="0"/>
                </a:moveTo>
                <a:lnTo>
                  <a:pt x="8220786" y="0"/>
                </a:lnTo>
                <a:lnTo>
                  <a:pt x="8220786" y="6237521"/>
                </a:lnTo>
                <a:lnTo>
                  <a:pt x="0" y="62375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254599" y="1572041"/>
            <a:ext cx="8953843" cy="5190877"/>
          </a:xfrm>
          <a:custGeom>
            <a:avLst/>
            <a:gdLst/>
            <a:ahLst/>
            <a:cxnLst/>
            <a:rect l="l" t="t" r="r" b="b"/>
            <a:pathLst>
              <a:path w="8953843" h="5190877">
                <a:moveTo>
                  <a:pt x="0" y="0"/>
                </a:moveTo>
                <a:lnTo>
                  <a:pt x="8953844" y="0"/>
                </a:lnTo>
                <a:lnTo>
                  <a:pt x="8953844" y="5190877"/>
                </a:lnTo>
                <a:lnTo>
                  <a:pt x="0" y="5190877"/>
                </a:lnTo>
                <a:lnTo>
                  <a:pt x="0" y="0"/>
                </a:lnTo>
                <a:close/>
              </a:path>
            </a:pathLst>
          </a:custGeom>
          <a:blipFill>
            <a:blip r:embed="rId4"/>
            <a:stretch>
              <a:fillRect/>
            </a:stretch>
          </a:blipFill>
        </p:spPr>
        <p:txBody>
          <a:bodyPr/>
          <a:lstStyle/>
          <a:p>
            <a:endParaRPr lang="en-US"/>
          </a:p>
        </p:txBody>
      </p:sp>
      <p:sp>
        <p:nvSpPr>
          <p:cNvPr id="4" name="Freeform 4"/>
          <p:cNvSpPr/>
          <p:nvPr/>
        </p:nvSpPr>
        <p:spPr>
          <a:xfrm>
            <a:off x="12670687" y="4814158"/>
            <a:ext cx="5020156" cy="4981835"/>
          </a:xfrm>
          <a:custGeom>
            <a:avLst/>
            <a:gdLst/>
            <a:ahLst/>
            <a:cxnLst/>
            <a:rect l="l" t="t" r="r" b="b"/>
            <a:pathLst>
              <a:path w="5020156" h="4981835">
                <a:moveTo>
                  <a:pt x="0" y="0"/>
                </a:moveTo>
                <a:lnTo>
                  <a:pt x="5020156" y="0"/>
                </a:lnTo>
                <a:lnTo>
                  <a:pt x="5020156" y="4981835"/>
                </a:lnTo>
                <a:lnTo>
                  <a:pt x="0" y="4981835"/>
                </a:lnTo>
                <a:lnTo>
                  <a:pt x="0" y="0"/>
                </a:lnTo>
                <a:close/>
              </a:path>
            </a:pathLst>
          </a:custGeom>
          <a:blipFill>
            <a:blip r:embed="rId5"/>
            <a:stretch>
              <a:fillRect/>
            </a:stretch>
          </a:blipFill>
        </p:spPr>
        <p:txBody>
          <a:bodyPr/>
          <a:lstStyle/>
          <a:p>
            <a:endParaRPr lang="en-US"/>
          </a:p>
        </p:txBody>
      </p:sp>
      <p:grpSp>
        <p:nvGrpSpPr>
          <p:cNvPr id="5" name="Group 5"/>
          <p:cNvGrpSpPr/>
          <p:nvPr/>
        </p:nvGrpSpPr>
        <p:grpSpPr>
          <a:xfrm>
            <a:off x="387058" y="382682"/>
            <a:ext cx="12516286" cy="968186"/>
            <a:chOff x="0" y="0"/>
            <a:chExt cx="3296470" cy="254995"/>
          </a:xfrm>
        </p:grpSpPr>
        <p:sp>
          <p:nvSpPr>
            <p:cNvPr id="6" name="Freeform 6"/>
            <p:cNvSpPr/>
            <p:nvPr/>
          </p:nvSpPr>
          <p:spPr>
            <a:xfrm>
              <a:off x="0" y="0"/>
              <a:ext cx="3296470" cy="254995"/>
            </a:xfrm>
            <a:custGeom>
              <a:avLst/>
              <a:gdLst/>
              <a:ahLst/>
              <a:cxnLst/>
              <a:rect l="l" t="t" r="r" b="b"/>
              <a:pathLst>
                <a:path w="3296470" h="254995">
                  <a:moveTo>
                    <a:pt x="0" y="0"/>
                  </a:moveTo>
                  <a:lnTo>
                    <a:pt x="3296470" y="0"/>
                  </a:lnTo>
                  <a:lnTo>
                    <a:pt x="3296470" y="254995"/>
                  </a:lnTo>
                  <a:lnTo>
                    <a:pt x="0" y="254995"/>
                  </a:lnTo>
                  <a:close/>
                </a:path>
              </a:pathLst>
            </a:custGeom>
            <a:solidFill>
              <a:srgbClr val="000000">
                <a:alpha val="0"/>
              </a:srgbClr>
            </a:solidFill>
            <a:ln w="133350" cap="sq">
              <a:solidFill>
                <a:srgbClr val="CC4C15"/>
              </a:solidFill>
              <a:prstDash val="solid"/>
              <a:miter/>
            </a:ln>
          </p:spPr>
          <p:txBody>
            <a:bodyPr/>
            <a:lstStyle/>
            <a:p>
              <a:endParaRPr lang="en-US"/>
            </a:p>
          </p:txBody>
        </p:sp>
        <p:sp>
          <p:nvSpPr>
            <p:cNvPr id="7" name="TextBox 7"/>
            <p:cNvSpPr txBox="1"/>
            <p:nvPr/>
          </p:nvSpPr>
          <p:spPr>
            <a:xfrm>
              <a:off x="0" y="-47625"/>
              <a:ext cx="3296470" cy="30262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2400" y="471169"/>
            <a:ext cx="13158242" cy="705486"/>
          </a:xfrm>
          <a:prstGeom prst="rect">
            <a:avLst/>
          </a:prstGeom>
        </p:spPr>
        <p:txBody>
          <a:bodyPr lIns="0" tIns="0" rIns="0" bIns="0" rtlCol="0" anchor="t">
            <a:spAutoFit/>
          </a:bodyPr>
          <a:lstStyle/>
          <a:p>
            <a:pPr algn="ctr">
              <a:lnSpc>
                <a:spcPts val="5739"/>
              </a:lnSpc>
              <a:spcBef>
                <a:spcPct val="0"/>
              </a:spcBef>
            </a:pPr>
            <a:r>
              <a:rPr lang="en-US" sz="4099">
                <a:solidFill>
                  <a:srgbClr val="006EB6"/>
                </a:solidFill>
                <a:latin typeface="Century Gothic Paneuropean Bold"/>
              </a:rPr>
              <a:t>How do people in the United States get to work? </a:t>
            </a:r>
          </a:p>
        </p:txBody>
      </p:sp>
      <p:sp>
        <p:nvSpPr>
          <p:cNvPr id="9" name="TextBox 9"/>
          <p:cNvSpPr txBox="1"/>
          <p:nvPr/>
        </p:nvSpPr>
        <p:spPr>
          <a:xfrm>
            <a:off x="12073530" y="1303243"/>
            <a:ext cx="6214470" cy="3339465"/>
          </a:xfrm>
          <a:prstGeom prst="rect">
            <a:avLst/>
          </a:prstGeom>
        </p:spPr>
        <p:txBody>
          <a:bodyPr lIns="0" tIns="0" rIns="0" bIns="0" rtlCol="0" anchor="t">
            <a:spAutoFit/>
          </a:bodyPr>
          <a:lstStyle/>
          <a:p>
            <a:pPr>
              <a:lnSpc>
                <a:spcPts val="3359"/>
              </a:lnSpc>
              <a:spcBef>
                <a:spcPct val="0"/>
              </a:spcBef>
            </a:pPr>
            <a:r>
              <a:rPr lang="en-US" sz="2399">
                <a:solidFill>
                  <a:srgbClr val="006EB6"/>
                </a:solidFill>
                <a:latin typeface="Century Gothic Paneuropean Bold"/>
              </a:rPr>
              <a:t>Picture</a:t>
            </a:r>
          </a:p>
          <a:p>
            <a:pPr>
              <a:lnSpc>
                <a:spcPts val="3359"/>
              </a:lnSpc>
              <a:spcBef>
                <a:spcPct val="0"/>
              </a:spcBef>
            </a:pPr>
            <a:r>
              <a:rPr lang="en-US" sz="2399">
                <a:solidFill>
                  <a:srgbClr val="006EB6"/>
                </a:solidFill>
                <a:latin typeface="Century Gothic Paneuropean"/>
              </a:rPr>
              <a:t>Use a different color to represent each percent below in the box.</a:t>
            </a:r>
          </a:p>
          <a:p>
            <a:pPr>
              <a:lnSpc>
                <a:spcPts val="3359"/>
              </a:lnSpc>
              <a:spcBef>
                <a:spcPct val="0"/>
              </a:spcBef>
            </a:pPr>
            <a:r>
              <a:rPr lang="en-US" sz="2399">
                <a:solidFill>
                  <a:srgbClr val="006EB6"/>
                </a:solidFill>
                <a:latin typeface="Century Gothic Paneuropean"/>
              </a:rPr>
              <a:t>•</a:t>
            </a:r>
            <a:r>
              <a:rPr lang="en-US" sz="2399">
                <a:solidFill>
                  <a:srgbClr val="006EB6"/>
                </a:solidFill>
                <a:latin typeface="Century Gothic Paneuropean Bold"/>
              </a:rPr>
              <a:t> 71% drive alone</a:t>
            </a:r>
          </a:p>
          <a:p>
            <a:pPr>
              <a:lnSpc>
                <a:spcPts val="3359"/>
              </a:lnSpc>
              <a:spcBef>
                <a:spcPct val="0"/>
              </a:spcBef>
            </a:pPr>
            <a:r>
              <a:rPr lang="en-US" sz="2399">
                <a:solidFill>
                  <a:srgbClr val="006EB6"/>
                </a:solidFill>
                <a:latin typeface="Century Gothic Paneuropean Bold"/>
              </a:rPr>
              <a:t>• 9% carpool</a:t>
            </a:r>
          </a:p>
          <a:p>
            <a:pPr>
              <a:lnSpc>
                <a:spcPts val="3359"/>
              </a:lnSpc>
              <a:spcBef>
                <a:spcPct val="0"/>
              </a:spcBef>
            </a:pPr>
            <a:r>
              <a:rPr lang="en-US" sz="2399">
                <a:solidFill>
                  <a:srgbClr val="006EB6"/>
                </a:solidFill>
                <a:latin typeface="Century Gothic Paneuropean Bold"/>
              </a:rPr>
              <a:t>• 3% use public transportation </a:t>
            </a:r>
          </a:p>
          <a:p>
            <a:pPr>
              <a:lnSpc>
                <a:spcPts val="3359"/>
              </a:lnSpc>
              <a:spcBef>
                <a:spcPct val="0"/>
              </a:spcBef>
            </a:pPr>
            <a:r>
              <a:rPr lang="en-US" sz="2399">
                <a:solidFill>
                  <a:srgbClr val="006EB6"/>
                </a:solidFill>
                <a:latin typeface="Century Gothic Paneuropean Bold"/>
              </a:rPr>
              <a:t>• 2% walk</a:t>
            </a:r>
          </a:p>
          <a:p>
            <a:pPr>
              <a:lnSpc>
                <a:spcPts val="3359"/>
              </a:lnSpc>
              <a:spcBef>
                <a:spcPct val="0"/>
              </a:spcBef>
            </a:pPr>
            <a:r>
              <a:rPr lang="en-US" sz="2399">
                <a:solidFill>
                  <a:srgbClr val="006EB6"/>
                </a:solidFill>
                <a:latin typeface="Century Gothic Paneuropean Bold"/>
              </a:rPr>
              <a:t>• 15% work from home</a:t>
            </a:r>
          </a:p>
        </p:txBody>
      </p:sp>
      <p:sp>
        <p:nvSpPr>
          <p:cNvPr id="10" name="TextBox 10"/>
          <p:cNvSpPr txBox="1"/>
          <p:nvPr/>
        </p:nvSpPr>
        <p:spPr>
          <a:xfrm>
            <a:off x="2104753" y="6829593"/>
            <a:ext cx="9080897" cy="2213610"/>
          </a:xfrm>
          <a:prstGeom prst="rect">
            <a:avLst/>
          </a:prstGeom>
        </p:spPr>
        <p:txBody>
          <a:bodyPr lIns="0" tIns="0" rIns="0" bIns="0" rtlCol="0" anchor="t">
            <a:spAutoFit/>
          </a:bodyPr>
          <a:lstStyle/>
          <a:p>
            <a:pPr>
              <a:lnSpc>
                <a:spcPts val="2939"/>
              </a:lnSpc>
            </a:pPr>
            <a:r>
              <a:rPr lang="en-US" sz="2099">
                <a:solidFill>
                  <a:srgbClr val="006EB6"/>
                </a:solidFill>
                <a:latin typeface="Century Gothic Paneuropean Bold"/>
              </a:rPr>
              <a:t>Ratio (In a sentence)</a:t>
            </a:r>
          </a:p>
          <a:p>
            <a:pPr>
              <a:lnSpc>
                <a:spcPts val="2939"/>
              </a:lnSpc>
              <a:spcBef>
                <a:spcPct val="0"/>
              </a:spcBef>
            </a:pPr>
            <a:r>
              <a:rPr lang="en-US" sz="2099">
                <a:solidFill>
                  <a:srgbClr val="006EB6"/>
                </a:solidFill>
                <a:latin typeface="Century Gothic Paneuropean"/>
              </a:rPr>
              <a:t>• _______ out of every 100 people in the U.S. drive alone to work.</a:t>
            </a:r>
          </a:p>
          <a:p>
            <a:pPr>
              <a:lnSpc>
                <a:spcPts val="2939"/>
              </a:lnSpc>
              <a:spcBef>
                <a:spcPct val="0"/>
              </a:spcBef>
            </a:pPr>
            <a:r>
              <a:rPr lang="en-US" sz="2099">
                <a:solidFill>
                  <a:srgbClr val="006EB6"/>
                </a:solidFill>
                <a:latin typeface="Century Gothic Paneuropean"/>
              </a:rPr>
              <a:t>• _______ out of every 100 people in the U.S. carpool to work.</a:t>
            </a:r>
          </a:p>
          <a:p>
            <a:pPr>
              <a:lnSpc>
                <a:spcPts val="2939"/>
              </a:lnSpc>
              <a:spcBef>
                <a:spcPct val="0"/>
              </a:spcBef>
            </a:pPr>
            <a:r>
              <a:rPr lang="en-US" sz="2099">
                <a:solidFill>
                  <a:srgbClr val="006EB6"/>
                </a:solidFill>
                <a:latin typeface="Century Gothic Paneuropean"/>
              </a:rPr>
              <a:t>• _______ out of every 100 people in the U.S. use public transportation. </a:t>
            </a:r>
          </a:p>
          <a:p>
            <a:pPr>
              <a:lnSpc>
                <a:spcPts val="2939"/>
              </a:lnSpc>
              <a:spcBef>
                <a:spcPct val="0"/>
              </a:spcBef>
            </a:pPr>
            <a:r>
              <a:rPr lang="en-US" sz="2099">
                <a:solidFill>
                  <a:srgbClr val="006EB6"/>
                </a:solidFill>
                <a:latin typeface="Century Gothic Paneuropean"/>
              </a:rPr>
              <a:t>• _______ out of every 100 people in the U.S. walk to work.</a:t>
            </a:r>
          </a:p>
          <a:p>
            <a:pPr>
              <a:lnSpc>
                <a:spcPts val="2939"/>
              </a:lnSpc>
              <a:spcBef>
                <a:spcPct val="0"/>
              </a:spcBef>
            </a:pPr>
            <a:r>
              <a:rPr lang="en-US" sz="2099">
                <a:solidFill>
                  <a:srgbClr val="006EB6"/>
                </a:solidFill>
                <a:latin typeface="Century Gothic Paneuropean"/>
              </a:rPr>
              <a:t>• _______ out of every 100 people in the U.S. work from home.</a:t>
            </a:r>
          </a:p>
        </p:txBody>
      </p:sp>
      <p:sp>
        <p:nvSpPr>
          <p:cNvPr id="11" name="TextBox 11"/>
          <p:cNvSpPr txBox="1"/>
          <p:nvPr/>
        </p:nvSpPr>
        <p:spPr>
          <a:xfrm>
            <a:off x="152400" y="9128929"/>
            <a:ext cx="12877157" cy="952918"/>
          </a:xfrm>
          <a:prstGeom prst="rect">
            <a:avLst/>
          </a:prstGeom>
        </p:spPr>
        <p:txBody>
          <a:bodyPr lIns="0" tIns="0" rIns="0" bIns="0" rtlCol="0" anchor="t">
            <a:spAutoFit/>
          </a:bodyPr>
          <a:lstStyle/>
          <a:p>
            <a:pPr algn="ctr">
              <a:lnSpc>
                <a:spcPts val="3860"/>
              </a:lnSpc>
              <a:spcBef>
                <a:spcPct val="0"/>
              </a:spcBef>
            </a:pPr>
            <a:r>
              <a:rPr lang="en-US" sz="2757">
                <a:solidFill>
                  <a:srgbClr val="006EB6"/>
                </a:solidFill>
                <a:latin typeface="Century Gothic Paneuropean Bold"/>
                <a:sym typeface="Century Gothic Paneuropean Bold"/>
              </a:rPr>
              <a:t>Which value do you think is the easiest for people to understand?  </a:t>
            </a:r>
          </a:p>
          <a:p>
            <a:pPr algn="ctr">
              <a:lnSpc>
                <a:spcPts val="3860"/>
              </a:lnSpc>
              <a:spcBef>
                <a:spcPct val="0"/>
              </a:spcBef>
            </a:pPr>
            <a:r>
              <a:rPr lang="en-US" sz="2757">
                <a:solidFill>
                  <a:srgbClr val="006EB6"/>
                </a:solidFill>
                <a:latin typeface="Century Gothic Paneuropean Bold"/>
                <a:sym typeface="Century Gothic Paneuropean Bold"/>
              </a:rPr>
              <a:t>Picture    Fraction    Decimal    Percent    Ratio</a:t>
            </a:r>
          </a:p>
        </p:txBody>
      </p:sp>
      <p:grpSp>
        <p:nvGrpSpPr>
          <p:cNvPr id="12" name="Group 12"/>
          <p:cNvGrpSpPr/>
          <p:nvPr/>
        </p:nvGrpSpPr>
        <p:grpSpPr>
          <a:xfrm>
            <a:off x="2050890" y="9745432"/>
            <a:ext cx="335622" cy="336414"/>
            <a:chOff x="0" y="0"/>
            <a:chExt cx="99382" cy="99616"/>
          </a:xfrm>
        </p:grpSpPr>
        <p:sp>
          <p:nvSpPr>
            <p:cNvPr id="13" name="Freeform 13"/>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4" name="TextBox 14"/>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3753052" y="9745432"/>
            <a:ext cx="335622" cy="336414"/>
            <a:chOff x="0" y="0"/>
            <a:chExt cx="99382" cy="99616"/>
          </a:xfrm>
        </p:grpSpPr>
        <p:sp>
          <p:nvSpPr>
            <p:cNvPr id="16" name="Freeform 16"/>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7" name="TextBox 17"/>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696917" y="9745432"/>
            <a:ext cx="335622" cy="336414"/>
            <a:chOff x="0" y="0"/>
            <a:chExt cx="99382" cy="99616"/>
          </a:xfrm>
        </p:grpSpPr>
        <p:sp>
          <p:nvSpPr>
            <p:cNvPr id="19" name="Freeform 19"/>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0" name="TextBox 20"/>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7672754" y="9745432"/>
            <a:ext cx="335622" cy="336414"/>
            <a:chOff x="0" y="0"/>
            <a:chExt cx="99382" cy="99616"/>
          </a:xfrm>
        </p:grpSpPr>
        <p:sp>
          <p:nvSpPr>
            <p:cNvPr id="22" name="Freeform 22"/>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3" name="TextBox 23"/>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505935" y="9745432"/>
            <a:ext cx="335622" cy="336414"/>
            <a:chOff x="0" y="0"/>
            <a:chExt cx="99382" cy="99616"/>
          </a:xfrm>
        </p:grpSpPr>
        <p:sp>
          <p:nvSpPr>
            <p:cNvPr id="25" name="Freeform 25"/>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6" name="TextBox 26"/>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5988766" y="-96604"/>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670687" y="4814158"/>
            <a:ext cx="5020156" cy="4981835"/>
          </a:xfrm>
          <a:custGeom>
            <a:avLst/>
            <a:gdLst/>
            <a:ahLst/>
            <a:cxnLst/>
            <a:rect l="l" t="t" r="r" b="b"/>
            <a:pathLst>
              <a:path w="5020156" h="4981835">
                <a:moveTo>
                  <a:pt x="0" y="0"/>
                </a:moveTo>
                <a:lnTo>
                  <a:pt x="5020156" y="0"/>
                </a:lnTo>
                <a:lnTo>
                  <a:pt x="5020156" y="4981835"/>
                </a:lnTo>
                <a:lnTo>
                  <a:pt x="0" y="498183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472783" y="382682"/>
            <a:ext cx="15382796" cy="968186"/>
            <a:chOff x="0" y="0"/>
            <a:chExt cx="4051436" cy="254995"/>
          </a:xfrm>
        </p:grpSpPr>
        <p:sp>
          <p:nvSpPr>
            <p:cNvPr id="5" name="Freeform 5"/>
            <p:cNvSpPr/>
            <p:nvPr/>
          </p:nvSpPr>
          <p:spPr>
            <a:xfrm>
              <a:off x="0" y="0"/>
              <a:ext cx="4051436" cy="254995"/>
            </a:xfrm>
            <a:custGeom>
              <a:avLst/>
              <a:gdLst/>
              <a:ahLst/>
              <a:cxnLst/>
              <a:rect l="l" t="t" r="r" b="b"/>
              <a:pathLst>
                <a:path w="4051436" h="254995">
                  <a:moveTo>
                    <a:pt x="0" y="0"/>
                  </a:moveTo>
                  <a:lnTo>
                    <a:pt x="4051436" y="0"/>
                  </a:lnTo>
                  <a:lnTo>
                    <a:pt x="4051436" y="254995"/>
                  </a:lnTo>
                  <a:lnTo>
                    <a:pt x="0" y="254995"/>
                  </a:lnTo>
                  <a:close/>
                </a:path>
              </a:pathLst>
            </a:custGeom>
            <a:solidFill>
              <a:srgbClr val="000000">
                <a:alpha val="0"/>
              </a:srgbClr>
            </a:solidFill>
            <a:ln w="133350" cap="sq">
              <a:solidFill>
                <a:srgbClr val="CC4C15"/>
              </a:solidFill>
              <a:prstDash val="solid"/>
              <a:miter/>
            </a:ln>
          </p:spPr>
          <p:txBody>
            <a:bodyPr/>
            <a:lstStyle/>
            <a:p>
              <a:endParaRPr lang="en-US"/>
            </a:p>
          </p:txBody>
        </p:sp>
        <p:sp>
          <p:nvSpPr>
            <p:cNvPr id="6" name="TextBox 6"/>
            <p:cNvSpPr txBox="1"/>
            <p:nvPr/>
          </p:nvSpPr>
          <p:spPr>
            <a:xfrm>
              <a:off x="0" y="-47625"/>
              <a:ext cx="4051436" cy="30262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52400" y="480694"/>
            <a:ext cx="16114331" cy="1313180"/>
          </a:xfrm>
          <a:prstGeom prst="rect">
            <a:avLst/>
          </a:prstGeom>
        </p:spPr>
        <p:txBody>
          <a:bodyPr lIns="0" tIns="0" rIns="0" bIns="0" rtlCol="0" anchor="t">
            <a:spAutoFit/>
          </a:bodyPr>
          <a:lstStyle/>
          <a:p>
            <a:pPr algn="ctr">
              <a:lnSpc>
                <a:spcPts val="5319"/>
              </a:lnSpc>
            </a:pPr>
            <a:r>
              <a:rPr lang="en-US" sz="3799">
                <a:solidFill>
                  <a:srgbClr val="006EB6"/>
                </a:solidFill>
                <a:latin typeface="Century Gothic Paneuropean Bold"/>
              </a:rPr>
              <a:t>How many bedrooms do households in the United States have?</a:t>
            </a:r>
          </a:p>
          <a:p>
            <a:pPr algn="ctr">
              <a:lnSpc>
                <a:spcPts val="5319"/>
              </a:lnSpc>
              <a:spcBef>
                <a:spcPct val="0"/>
              </a:spcBef>
            </a:pPr>
            <a:endParaRPr lang="en-US" sz="3799">
              <a:solidFill>
                <a:srgbClr val="006EB6"/>
              </a:solidFill>
              <a:latin typeface="Century Gothic Paneuropean Bold"/>
            </a:endParaRPr>
          </a:p>
        </p:txBody>
      </p:sp>
      <p:sp>
        <p:nvSpPr>
          <p:cNvPr id="8" name="TextBox 8"/>
          <p:cNvSpPr txBox="1"/>
          <p:nvPr/>
        </p:nvSpPr>
        <p:spPr>
          <a:xfrm>
            <a:off x="12073530" y="1303243"/>
            <a:ext cx="6214470" cy="3339465"/>
          </a:xfrm>
          <a:prstGeom prst="rect">
            <a:avLst/>
          </a:prstGeom>
        </p:spPr>
        <p:txBody>
          <a:bodyPr lIns="0" tIns="0" rIns="0" bIns="0" rtlCol="0" anchor="t">
            <a:spAutoFit/>
          </a:bodyPr>
          <a:lstStyle/>
          <a:p>
            <a:pPr>
              <a:lnSpc>
                <a:spcPts val="3359"/>
              </a:lnSpc>
            </a:pPr>
            <a:r>
              <a:rPr lang="en-US" sz="2399">
                <a:solidFill>
                  <a:srgbClr val="006EB6"/>
                </a:solidFill>
                <a:latin typeface="Century Gothic Paneuropean Bold"/>
              </a:rPr>
              <a:t>Picture</a:t>
            </a:r>
          </a:p>
          <a:p>
            <a:pPr>
              <a:lnSpc>
                <a:spcPts val="3359"/>
              </a:lnSpc>
            </a:pPr>
            <a:r>
              <a:rPr lang="en-US" sz="2399">
                <a:solidFill>
                  <a:srgbClr val="006EB6"/>
                </a:solidFill>
                <a:latin typeface="Century Gothic Paneuropean"/>
              </a:rPr>
              <a:t>Use a different color to represent each percent below in the box.</a:t>
            </a:r>
          </a:p>
          <a:p>
            <a:pPr>
              <a:lnSpc>
                <a:spcPts val="3359"/>
              </a:lnSpc>
            </a:pPr>
            <a:r>
              <a:rPr lang="en-US" sz="2399">
                <a:solidFill>
                  <a:srgbClr val="006EB6"/>
                </a:solidFill>
                <a:latin typeface="Century Gothic Paneuropean Bold"/>
              </a:rPr>
              <a:t>• 3% no bedroom</a:t>
            </a:r>
          </a:p>
          <a:p>
            <a:pPr>
              <a:lnSpc>
                <a:spcPts val="3359"/>
              </a:lnSpc>
            </a:pPr>
            <a:r>
              <a:rPr lang="en-US" sz="2399">
                <a:solidFill>
                  <a:srgbClr val="006EB6"/>
                </a:solidFill>
                <a:latin typeface="Century Gothic Paneuropean Bold"/>
              </a:rPr>
              <a:t>• 12% 1 bedroom</a:t>
            </a:r>
          </a:p>
          <a:p>
            <a:pPr>
              <a:lnSpc>
                <a:spcPts val="3359"/>
              </a:lnSpc>
            </a:pPr>
            <a:r>
              <a:rPr lang="en-US" sz="2399">
                <a:solidFill>
                  <a:srgbClr val="006EB6"/>
                </a:solidFill>
                <a:latin typeface="Century Gothic Paneuropean Bold"/>
              </a:rPr>
              <a:t>• 61% 2 or 3 bedrooms</a:t>
            </a:r>
          </a:p>
          <a:p>
            <a:pPr>
              <a:lnSpc>
                <a:spcPts val="3359"/>
              </a:lnSpc>
            </a:pPr>
            <a:r>
              <a:rPr lang="en-US" sz="2399">
                <a:solidFill>
                  <a:srgbClr val="006EB6"/>
                </a:solidFill>
                <a:latin typeface="Century Gothic Paneuropean Bold"/>
              </a:rPr>
              <a:t>• 24% 4 or more bedrooms</a:t>
            </a:r>
          </a:p>
          <a:p>
            <a:pPr>
              <a:lnSpc>
                <a:spcPts val="3359"/>
              </a:lnSpc>
              <a:spcBef>
                <a:spcPct val="0"/>
              </a:spcBef>
            </a:pPr>
            <a:endParaRPr lang="en-US" sz="2399">
              <a:solidFill>
                <a:srgbClr val="006EB6"/>
              </a:solidFill>
              <a:latin typeface="Century Gothic Paneuropean Bold"/>
            </a:endParaRPr>
          </a:p>
        </p:txBody>
      </p:sp>
      <p:sp>
        <p:nvSpPr>
          <p:cNvPr id="9" name="TextBox 9"/>
          <p:cNvSpPr txBox="1"/>
          <p:nvPr/>
        </p:nvSpPr>
        <p:spPr>
          <a:xfrm>
            <a:off x="152400" y="9128929"/>
            <a:ext cx="12877157" cy="952918"/>
          </a:xfrm>
          <a:prstGeom prst="rect">
            <a:avLst/>
          </a:prstGeom>
        </p:spPr>
        <p:txBody>
          <a:bodyPr lIns="0" tIns="0" rIns="0" bIns="0" rtlCol="0" anchor="t">
            <a:spAutoFit/>
          </a:bodyPr>
          <a:lstStyle/>
          <a:p>
            <a:pPr algn="ctr">
              <a:lnSpc>
                <a:spcPts val="3860"/>
              </a:lnSpc>
              <a:spcBef>
                <a:spcPct val="0"/>
              </a:spcBef>
            </a:pPr>
            <a:r>
              <a:rPr lang="en-US" sz="2757">
                <a:solidFill>
                  <a:srgbClr val="006EB6"/>
                </a:solidFill>
                <a:latin typeface="Century Gothic Paneuropean Bold"/>
                <a:sym typeface="Century Gothic Paneuropean Bold"/>
              </a:rPr>
              <a:t>Which value do you think is the easiest for people to understand?  </a:t>
            </a:r>
          </a:p>
          <a:p>
            <a:pPr algn="ctr">
              <a:lnSpc>
                <a:spcPts val="3860"/>
              </a:lnSpc>
              <a:spcBef>
                <a:spcPct val="0"/>
              </a:spcBef>
            </a:pPr>
            <a:r>
              <a:rPr lang="en-US" sz="2757">
                <a:solidFill>
                  <a:srgbClr val="006EB6"/>
                </a:solidFill>
                <a:latin typeface="Century Gothic Paneuropean Bold"/>
                <a:sym typeface="Century Gothic Paneuropean Bold"/>
              </a:rPr>
              <a:t>Picture    Fraction    Decimal    Percent    Ratio</a:t>
            </a:r>
          </a:p>
        </p:txBody>
      </p:sp>
      <p:grpSp>
        <p:nvGrpSpPr>
          <p:cNvPr id="10" name="Group 10"/>
          <p:cNvGrpSpPr/>
          <p:nvPr/>
        </p:nvGrpSpPr>
        <p:grpSpPr>
          <a:xfrm>
            <a:off x="2050890" y="9745432"/>
            <a:ext cx="335622" cy="336414"/>
            <a:chOff x="0" y="0"/>
            <a:chExt cx="99382" cy="99616"/>
          </a:xfrm>
        </p:grpSpPr>
        <p:sp>
          <p:nvSpPr>
            <p:cNvPr id="11" name="Freeform 11"/>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2" name="TextBox 12"/>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753052" y="9745432"/>
            <a:ext cx="335622" cy="336414"/>
            <a:chOff x="0" y="0"/>
            <a:chExt cx="99382" cy="99616"/>
          </a:xfrm>
        </p:grpSpPr>
        <p:sp>
          <p:nvSpPr>
            <p:cNvPr id="14" name="Freeform 14"/>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5" name="TextBox 15"/>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696917" y="9745432"/>
            <a:ext cx="335622" cy="336414"/>
            <a:chOff x="0" y="0"/>
            <a:chExt cx="99382" cy="99616"/>
          </a:xfrm>
        </p:grpSpPr>
        <p:sp>
          <p:nvSpPr>
            <p:cNvPr id="17" name="Freeform 17"/>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8" name="TextBox 18"/>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7672754" y="9745432"/>
            <a:ext cx="335622" cy="336414"/>
            <a:chOff x="0" y="0"/>
            <a:chExt cx="99382" cy="99616"/>
          </a:xfrm>
        </p:grpSpPr>
        <p:sp>
          <p:nvSpPr>
            <p:cNvPr id="20" name="Freeform 20"/>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1" name="TextBox 21"/>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9505935" y="9745432"/>
            <a:ext cx="335622" cy="336414"/>
            <a:chOff x="0" y="0"/>
            <a:chExt cx="99382" cy="99616"/>
          </a:xfrm>
        </p:grpSpPr>
        <p:sp>
          <p:nvSpPr>
            <p:cNvPr id="23" name="Freeform 23"/>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4" name="TextBox 24"/>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5988766" y="-96604"/>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5"/>
            <a:stretch>
              <a:fillRect/>
            </a:stretch>
          </a:blipFill>
        </p:spPr>
        <p:txBody>
          <a:bodyPr/>
          <a:lstStyle/>
          <a:p>
            <a:endParaRPr lang="en-US"/>
          </a:p>
        </p:txBody>
      </p:sp>
      <p:sp>
        <p:nvSpPr>
          <p:cNvPr id="26" name="Freeform 26"/>
          <p:cNvSpPr/>
          <p:nvPr/>
        </p:nvSpPr>
        <p:spPr>
          <a:xfrm>
            <a:off x="1028700" y="1451994"/>
            <a:ext cx="10841990" cy="5272825"/>
          </a:xfrm>
          <a:custGeom>
            <a:avLst/>
            <a:gdLst/>
            <a:ahLst/>
            <a:cxnLst/>
            <a:rect l="l" t="t" r="r" b="b"/>
            <a:pathLst>
              <a:path w="10841990" h="5272825">
                <a:moveTo>
                  <a:pt x="0" y="0"/>
                </a:moveTo>
                <a:lnTo>
                  <a:pt x="10841990" y="0"/>
                </a:lnTo>
                <a:lnTo>
                  <a:pt x="10841990" y="5272824"/>
                </a:lnTo>
                <a:lnTo>
                  <a:pt x="0" y="5272824"/>
                </a:lnTo>
                <a:lnTo>
                  <a:pt x="0" y="0"/>
                </a:lnTo>
                <a:close/>
              </a:path>
            </a:pathLst>
          </a:custGeom>
          <a:blipFill>
            <a:blip r:embed="rId6"/>
            <a:stretch>
              <a:fillRect/>
            </a:stretch>
          </a:blipFill>
        </p:spPr>
        <p:txBody>
          <a:bodyPr/>
          <a:lstStyle/>
          <a:p>
            <a:endParaRPr lang="en-US"/>
          </a:p>
        </p:txBody>
      </p:sp>
      <p:sp>
        <p:nvSpPr>
          <p:cNvPr id="27" name="TextBox 27"/>
          <p:cNvSpPr txBox="1"/>
          <p:nvPr/>
        </p:nvSpPr>
        <p:spPr>
          <a:xfrm>
            <a:off x="1567282" y="6829593"/>
            <a:ext cx="10212341" cy="2213610"/>
          </a:xfrm>
          <a:prstGeom prst="rect">
            <a:avLst/>
          </a:prstGeom>
        </p:spPr>
        <p:txBody>
          <a:bodyPr lIns="0" tIns="0" rIns="0" bIns="0" rtlCol="0" anchor="t">
            <a:spAutoFit/>
          </a:bodyPr>
          <a:lstStyle/>
          <a:p>
            <a:pPr>
              <a:lnSpc>
                <a:spcPts val="2939"/>
              </a:lnSpc>
            </a:pPr>
            <a:r>
              <a:rPr lang="en-US" sz="2099">
                <a:solidFill>
                  <a:srgbClr val="006EB6"/>
                </a:solidFill>
                <a:latin typeface="Century Gothic Paneuropean Bold"/>
              </a:rPr>
              <a:t>Ratio (In a sentence)</a:t>
            </a:r>
          </a:p>
          <a:p>
            <a:pPr marL="453388" lvl="1" indent="-226694">
              <a:lnSpc>
                <a:spcPts val="2939"/>
              </a:lnSpc>
              <a:spcBef>
                <a:spcPct val="0"/>
              </a:spcBef>
              <a:buFont typeface="Arial"/>
              <a:buChar char="•"/>
            </a:pPr>
            <a:r>
              <a:rPr lang="en-US" sz="2099">
                <a:solidFill>
                  <a:srgbClr val="006EB6"/>
                </a:solidFill>
                <a:latin typeface="Century Gothic Paneuropean"/>
              </a:rPr>
              <a:t>_______ out of every 100 households in the U.S. do not have a bedroom.</a:t>
            </a:r>
          </a:p>
          <a:p>
            <a:pPr marL="453388" lvl="1" indent="-226694">
              <a:lnSpc>
                <a:spcPts val="2939"/>
              </a:lnSpc>
              <a:spcBef>
                <a:spcPct val="0"/>
              </a:spcBef>
              <a:buFont typeface="Arial"/>
              <a:buChar char="•"/>
            </a:pPr>
            <a:r>
              <a:rPr lang="en-US" sz="2099">
                <a:solidFill>
                  <a:srgbClr val="006EB6"/>
                </a:solidFill>
                <a:latin typeface="Century Gothic Paneuropean"/>
              </a:rPr>
              <a:t>_______ out of every 100 households in the U.S. have 1 bedroom.</a:t>
            </a:r>
          </a:p>
          <a:p>
            <a:pPr marL="453388" lvl="1" indent="-226694">
              <a:lnSpc>
                <a:spcPts val="2939"/>
              </a:lnSpc>
              <a:spcBef>
                <a:spcPct val="0"/>
              </a:spcBef>
              <a:buFont typeface="Arial"/>
              <a:buChar char="•"/>
            </a:pPr>
            <a:r>
              <a:rPr lang="en-US" sz="2099">
                <a:solidFill>
                  <a:srgbClr val="006EB6"/>
                </a:solidFill>
                <a:latin typeface="Century Gothic Paneuropean"/>
              </a:rPr>
              <a:t>_______ out of every 100 households in the U.S. have 2 or 3 bedrooms.</a:t>
            </a:r>
          </a:p>
          <a:p>
            <a:pPr marL="453388" lvl="1" indent="-226694">
              <a:lnSpc>
                <a:spcPts val="2939"/>
              </a:lnSpc>
              <a:spcBef>
                <a:spcPct val="0"/>
              </a:spcBef>
              <a:buFont typeface="Arial"/>
              <a:buChar char="•"/>
            </a:pPr>
            <a:r>
              <a:rPr lang="en-US" sz="2099">
                <a:solidFill>
                  <a:srgbClr val="006EB6"/>
                </a:solidFill>
                <a:latin typeface="Century Gothic Paneuropean"/>
              </a:rPr>
              <a:t>_______ out of every 100 households in the U.S. have 4 or more bedrooms.</a:t>
            </a:r>
          </a:p>
          <a:p>
            <a:pPr>
              <a:lnSpc>
                <a:spcPts val="2939"/>
              </a:lnSpc>
              <a:spcBef>
                <a:spcPct val="0"/>
              </a:spcBef>
            </a:pPr>
            <a:endParaRPr lang="en-US" sz="2099">
              <a:solidFill>
                <a:srgbClr val="006EB6"/>
              </a:solidFill>
              <a:latin typeface="Century Gothic Paneurope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7577549"/>
            <a:ext cx="3233235" cy="2709451"/>
          </a:xfrm>
          <a:custGeom>
            <a:avLst/>
            <a:gdLst/>
            <a:ahLst/>
            <a:cxnLst/>
            <a:rect l="l" t="t" r="r" b="b"/>
            <a:pathLst>
              <a:path w="3233235" h="2709451">
                <a:moveTo>
                  <a:pt x="0" y="0"/>
                </a:moveTo>
                <a:lnTo>
                  <a:pt x="3233235" y="0"/>
                </a:lnTo>
                <a:lnTo>
                  <a:pt x="3233235" y="2709451"/>
                </a:lnTo>
                <a:lnTo>
                  <a:pt x="0" y="2709451"/>
                </a:lnTo>
                <a:lnTo>
                  <a:pt x="0" y="0"/>
                </a:lnTo>
                <a:close/>
              </a:path>
            </a:pathLst>
          </a:custGeom>
          <a:blipFill>
            <a:blip r:embed="rId4"/>
            <a:stretch>
              <a:fillRect/>
            </a:stretch>
          </a:blipFill>
        </p:spPr>
        <p:txBody>
          <a:bodyPr/>
          <a:lstStyle/>
          <a:p>
            <a:endParaRPr lang="en-US"/>
          </a:p>
        </p:txBody>
      </p:sp>
      <p:graphicFrame>
        <p:nvGraphicFramePr>
          <p:cNvPr id="4" name="Table 4"/>
          <p:cNvGraphicFramePr>
            <a:graphicFrameLocks noGrp="1"/>
          </p:cNvGraphicFramePr>
          <p:nvPr/>
        </p:nvGraphicFramePr>
        <p:xfrm>
          <a:off x="1028700" y="558364"/>
          <a:ext cx="16552045" cy="6018607"/>
        </p:xfrm>
        <a:graphic>
          <a:graphicData uri="http://schemas.openxmlformats.org/drawingml/2006/table">
            <a:tbl>
              <a:tblPr/>
              <a:tblGrid>
                <a:gridCol w="4911130">
                  <a:extLst>
                    <a:ext uri="{9D8B030D-6E8A-4147-A177-3AD203B41FA5}">
                      <a16:colId xmlns:a16="http://schemas.microsoft.com/office/drawing/2014/main" val="20000"/>
                    </a:ext>
                  </a:extLst>
                </a:gridCol>
                <a:gridCol w="11640915">
                  <a:extLst>
                    <a:ext uri="{9D8B030D-6E8A-4147-A177-3AD203B41FA5}">
                      <a16:colId xmlns:a16="http://schemas.microsoft.com/office/drawing/2014/main" val="20001"/>
                    </a:ext>
                  </a:extLst>
                </a:gridCol>
              </a:tblGrid>
              <a:tr h="1597184">
                <a:tc>
                  <a:txBody>
                    <a:bodyPr/>
                    <a:lstStyle/>
                    <a:p>
                      <a:pPr algn="ctr">
                        <a:lnSpc>
                          <a:spcPts val="4059"/>
                        </a:lnSpc>
                        <a:defRPr/>
                      </a:pPr>
                      <a:endParaRPr lang="en-US" sz="1100"/>
                    </a:p>
                  </a:txBody>
                  <a:tcPr marL="190500" marR="190500" marT="190500" marB="190500" anchor="ctr">
                    <a:lnL w="38100" cap="flat" cmpd="sng" algn="ctr">
                      <a:solidFill>
                        <a:srgbClr val="F5F5F5"/>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F5F5F5"/>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5459"/>
                        </a:lnSpc>
                        <a:defRPr/>
                      </a:pPr>
                      <a:r>
                        <a:rPr lang="en-US" sz="3899">
                          <a:solidFill>
                            <a:srgbClr val="004E82"/>
                          </a:solidFill>
                          <a:latin typeface="Century Gothic Paneuropean Bold"/>
                        </a:rPr>
                        <a:t>How will the government use this information?</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2360502">
                <a:tc>
                  <a:txBody>
                    <a:bodyPr/>
                    <a:lstStyle/>
                    <a:p>
                      <a:pPr algn="ctr">
                        <a:lnSpc>
                          <a:spcPts val="4059"/>
                        </a:lnSpc>
                        <a:defRPr/>
                      </a:pPr>
                      <a:r>
                        <a:rPr lang="en-US" sz="2899">
                          <a:solidFill>
                            <a:srgbClr val="004E82"/>
                          </a:solidFill>
                          <a:latin typeface="Century Gothic Paneuropean"/>
                        </a:rPr>
                        <a:t>How do people in the United States get to work?</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2060921">
                <a:tc>
                  <a:txBody>
                    <a:bodyPr/>
                    <a:lstStyle/>
                    <a:p>
                      <a:pPr algn="ctr">
                        <a:lnSpc>
                          <a:spcPts val="4059"/>
                        </a:lnSpc>
                        <a:defRPr/>
                      </a:pPr>
                      <a:r>
                        <a:rPr lang="en-US" sz="2899">
                          <a:solidFill>
                            <a:srgbClr val="004E82"/>
                          </a:solidFill>
                          <a:latin typeface="Century Gothic Paneuropean"/>
                        </a:rPr>
                        <a:t>How many bedrooms do households in the United States have?</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bl>
          </a:graphicData>
        </a:graphic>
      </p:graphicFrame>
      <p:sp>
        <p:nvSpPr>
          <p:cNvPr id="5" name="Freeform 5"/>
          <p:cNvSpPr/>
          <p:nvPr/>
        </p:nvSpPr>
        <p:spPr>
          <a:xfrm>
            <a:off x="7169109" y="6302842"/>
            <a:ext cx="4271226" cy="3742662"/>
          </a:xfrm>
          <a:custGeom>
            <a:avLst/>
            <a:gdLst/>
            <a:ahLst/>
            <a:cxnLst/>
            <a:rect l="l" t="t" r="r" b="b"/>
            <a:pathLst>
              <a:path w="4271226" h="3742662">
                <a:moveTo>
                  <a:pt x="0" y="0"/>
                </a:moveTo>
                <a:lnTo>
                  <a:pt x="4271227" y="0"/>
                </a:lnTo>
                <a:lnTo>
                  <a:pt x="4271227" y="3742662"/>
                </a:lnTo>
                <a:lnTo>
                  <a:pt x="0" y="37426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2603322" y="5930704"/>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988766" y="-96604"/>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4"/>
            <a:stretch>
              <a:fillRect/>
            </a:stretch>
          </a:blipFill>
        </p:spPr>
        <p:txBody>
          <a:bodyPr/>
          <a:lstStyle/>
          <a:p>
            <a:endParaRPr lang="en-US"/>
          </a:p>
        </p:txBody>
      </p:sp>
      <p:sp>
        <p:nvSpPr>
          <p:cNvPr id="4" name="Freeform 4"/>
          <p:cNvSpPr/>
          <p:nvPr/>
        </p:nvSpPr>
        <p:spPr>
          <a:xfrm rot="-104412">
            <a:off x="2758324" y="191055"/>
            <a:ext cx="12645277" cy="4112872"/>
          </a:xfrm>
          <a:custGeom>
            <a:avLst/>
            <a:gdLst/>
            <a:ahLst/>
            <a:cxnLst/>
            <a:rect l="l" t="t" r="r" b="b"/>
            <a:pathLst>
              <a:path w="12645277" h="4112872">
                <a:moveTo>
                  <a:pt x="0" y="0"/>
                </a:moveTo>
                <a:lnTo>
                  <a:pt x="12645276" y="0"/>
                </a:lnTo>
                <a:lnTo>
                  <a:pt x="12645276" y="4112872"/>
                </a:lnTo>
                <a:lnTo>
                  <a:pt x="0" y="4112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5" name="Table 5"/>
          <p:cNvGraphicFramePr>
            <a:graphicFrameLocks noGrp="1"/>
          </p:cNvGraphicFramePr>
          <p:nvPr/>
        </p:nvGraphicFramePr>
        <p:xfrm>
          <a:off x="2471172" y="3562004"/>
          <a:ext cx="13219578" cy="6062364"/>
        </p:xfrm>
        <a:graphic>
          <a:graphicData uri="http://schemas.openxmlformats.org/drawingml/2006/table">
            <a:tbl>
              <a:tblPr/>
              <a:tblGrid>
                <a:gridCol w="6609789">
                  <a:extLst>
                    <a:ext uri="{9D8B030D-6E8A-4147-A177-3AD203B41FA5}">
                      <a16:colId xmlns:a16="http://schemas.microsoft.com/office/drawing/2014/main" val="20000"/>
                    </a:ext>
                  </a:extLst>
                </a:gridCol>
                <a:gridCol w="6609789">
                  <a:extLst>
                    <a:ext uri="{9D8B030D-6E8A-4147-A177-3AD203B41FA5}">
                      <a16:colId xmlns:a16="http://schemas.microsoft.com/office/drawing/2014/main" val="20001"/>
                    </a:ext>
                  </a:extLst>
                </a:gridCol>
              </a:tblGrid>
              <a:tr h="1025621">
                <a:tc>
                  <a:txBody>
                    <a:bodyPr/>
                    <a:lstStyle/>
                    <a:p>
                      <a:pPr algn="ctr">
                        <a:lnSpc>
                          <a:spcPts val="4059"/>
                        </a:lnSpc>
                        <a:defRPr/>
                      </a:pPr>
                      <a:r>
                        <a:rPr lang="en-US" sz="2899">
                          <a:solidFill>
                            <a:srgbClr val="004E82"/>
                          </a:solidFill>
                          <a:latin typeface="Century Gothic Paneuropean Bold"/>
                        </a:rPr>
                        <a:t>Information</a:t>
                      </a: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tc>
                  <a:txBody>
                    <a:bodyPr/>
                    <a:lstStyle/>
                    <a:p>
                      <a:pPr algn="ctr">
                        <a:lnSpc>
                          <a:spcPts val="4059"/>
                        </a:lnSpc>
                        <a:defRPr/>
                      </a:pPr>
                      <a:r>
                        <a:rPr lang="en-US" sz="2899">
                          <a:solidFill>
                            <a:srgbClr val="004E82"/>
                          </a:solidFill>
                          <a:latin typeface="Century Gothic Paneuropean Bold"/>
                        </a:rPr>
                        <a:t>Why is this information important?</a:t>
                      </a: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678914">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708963">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648866">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tc>
                  <a:txBody>
                    <a:bodyPr/>
                    <a:lstStyle/>
                    <a:p>
                      <a:pPr algn="ctr">
                        <a:lnSpc>
                          <a:spcPts val="4059"/>
                        </a:lnSpc>
                        <a:defRPr/>
                      </a:pPr>
                      <a:endParaRPr lang="en-US" sz="1100"/>
                    </a:p>
                  </a:txBody>
                  <a:tcPr marL="190500" marR="190500" marT="190500" marB="190500" anchor="ctr">
                    <a:lnL w="38100" cap="flat" cmpd="sng" algn="ctr">
                      <a:solidFill>
                        <a:srgbClr val="004E82"/>
                      </a:solidFill>
                      <a:prstDash val="solid"/>
                      <a:round/>
                      <a:headEnd type="none" w="med" len="med"/>
                      <a:tailEnd type="none" w="med" len="med"/>
                    </a:lnL>
                    <a:lnR w="38100" cap="flat" cmpd="sng" algn="ctr">
                      <a:solidFill>
                        <a:srgbClr val="004E82"/>
                      </a:solidFill>
                      <a:prstDash val="solid"/>
                      <a:round/>
                      <a:headEnd type="none" w="med" len="med"/>
                      <a:tailEnd type="none" w="med" len="med"/>
                    </a:lnR>
                    <a:lnT w="38100" cap="flat" cmpd="sng" algn="ctr">
                      <a:solidFill>
                        <a:srgbClr val="004E82"/>
                      </a:solidFill>
                      <a:prstDash val="solid"/>
                      <a:round/>
                      <a:headEnd type="none" w="med" len="med"/>
                      <a:tailEnd type="none" w="med" len="med"/>
                    </a:lnT>
                    <a:lnB w="38100" cap="flat" cmpd="sng" algn="ctr">
                      <a:solidFill>
                        <a:srgbClr val="004E82"/>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6" name="Freeform 6"/>
          <p:cNvSpPr/>
          <p:nvPr/>
        </p:nvSpPr>
        <p:spPr>
          <a:xfrm>
            <a:off x="14446962" y="6221346"/>
            <a:ext cx="3651978" cy="3651978"/>
          </a:xfrm>
          <a:custGeom>
            <a:avLst/>
            <a:gdLst/>
            <a:ahLst/>
            <a:cxnLst/>
            <a:rect l="l" t="t" r="r" b="b"/>
            <a:pathLst>
              <a:path w="3651978" h="3651978">
                <a:moveTo>
                  <a:pt x="0" y="0"/>
                </a:moveTo>
                <a:lnTo>
                  <a:pt x="3651978" y="0"/>
                </a:lnTo>
                <a:lnTo>
                  <a:pt x="3651978" y="3651978"/>
                </a:lnTo>
                <a:lnTo>
                  <a:pt x="0" y="36519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287716" y="4101322"/>
            <a:ext cx="3166915" cy="3135246"/>
          </a:xfrm>
          <a:custGeom>
            <a:avLst/>
            <a:gdLst/>
            <a:ahLst/>
            <a:cxnLst/>
            <a:rect l="l" t="t" r="r" b="b"/>
            <a:pathLst>
              <a:path w="3166915" h="3135246">
                <a:moveTo>
                  <a:pt x="0" y="0"/>
                </a:moveTo>
                <a:lnTo>
                  <a:pt x="3166914" y="0"/>
                </a:lnTo>
                <a:lnTo>
                  <a:pt x="3166914" y="3135246"/>
                </a:lnTo>
                <a:lnTo>
                  <a:pt x="0" y="31352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2239988" y="1009650"/>
            <a:ext cx="13450764" cy="1908177"/>
          </a:xfrm>
          <a:prstGeom prst="rect">
            <a:avLst/>
          </a:prstGeom>
        </p:spPr>
        <p:txBody>
          <a:bodyPr lIns="0" tIns="0" rIns="0" bIns="0" rtlCol="0" anchor="t">
            <a:spAutoFit/>
          </a:bodyPr>
          <a:lstStyle/>
          <a:p>
            <a:pPr algn="ctr">
              <a:lnSpc>
                <a:spcPts val="7699"/>
              </a:lnSpc>
              <a:spcBef>
                <a:spcPct val="0"/>
              </a:spcBef>
            </a:pPr>
            <a:r>
              <a:rPr lang="en-US" sz="5499">
                <a:solidFill>
                  <a:srgbClr val="D6EFFF"/>
                </a:solidFill>
                <a:latin typeface="Century Gothic Paneuropean Bold"/>
              </a:rPr>
              <a:t>What other information would you collect in the census? Why?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11903" y="5818388"/>
            <a:ext cx="12856465" cy="1636277"/>
          </a:xfrm>
          <a:custGeom>
            <a:avLst/>
            <a:gdLst/>
            <a:ahLst/>
            <a:cxnLst/>
            <a:rect l="l" t="t" r="r" b="b"/>
            <a:pathLst>
              <a:path w="12856465" h="1636277">
                <a:moveTo>
                  <a:pt x="0" y="0"/>
                </a:moveTo>
                <a:lnTo>
                  <a:pt x="12856465" y="0"/>
                </a:lnTo>
                <a:lnTo>
                  <a:pt x="12856465" y="1636278"/>
                </a:lnTo>
                <a:lnTo>
                  <a:pt x="0" y="16362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988766" y="-96604"/>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6"/>
            <a:stretch>
              <a:fillRect/>
            </a:stretch>
          </a:blipFill>
        </p:spPr>
        <p:txBody>
          <a:bodyPr/>
          <a:lstStyle/>
          <a:p>
            <a:endParaRPr lang="en-US"/>
          </a:p>
        </p:txBody>
      </p:sp>
      <p:sp>
        <p:nvSpPr>
          <p:cNvPr id="5" name="Freeform 5"/>
          <p:cNvSpPr/>
          <p:nvPr/>
        </p:nvSpPr>
        <p:spPr>
          <a:xfrm rot="-104412">
            <a:off x="538337" y="502008"/>
            <a:ext cx="5609352" cy="1824440"/>
          </a:xfrm>
          <a:custGeom>
            <a:avLst/>
            <a:gdLst/>
            <a:ahLst/>
            <a:cxnLst/>
            <a:rect l="l" t="t" r="r" b="b"/>
            <a:pathLst>
              <a:path w="5609352" h="1824440">
                <a:moveTo>
                  <a:pt x="0" y="0"/>
                </a:moveTo>
                <a:lnTo>
                  <a:pt x="5609351" y="0"/>
                </a:lnTo>
                <a:lnTo>
                  <a:pt x="5609351" y="1824440"/>
                </a:lnTo>
                <a:lnTo>
                  <a:pt x="0" y="1824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256411" y="1785744"/>
            <a:ext cx="12493604" cy="2873529"/>
          </a:xfrm>
          <a:custGeom>
            <a:avLst/>
            <a:gdLst/>
            <a:ahLst/>
            <a:cxnLst/>
            <a:rect l="l" t="t" r="r" b="b"/>
            <a:pathLst>
              <a:path w="12493604" h="2873529">
                <a:moveTo>
                  <a:pt x="0" y="0"/>
                </a:moveTo>
                <a:lnTo>
                  <a:pt x="12493604" y="0"/>
                </a:lnTo>
                <a:lnTo>
                  <a:pt x="12493604" y="2873529"/>
                </a:lnTo>
                <a:lnTo>
                  <a:pt x="0" y="28735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2533877" y="2704340"/>
            <a:ext cx="3176283" cy="3061143"/>
          </a:xfrm>
          <a:custGeom>
            <a:avLst/>
            <a:gdLst/>
            <a:ahLst/>
            <a:cxnLst/>
            <a:rect l="l" t="t" r="r" b="b"/>
            <a:pathLst>
              <a:path w="3176283" h="3061143">
                <a:moveTo>
                  <a:pt x="0" y="0"/>
                </a:moveTo>
                <a:lnTo>
                  <a:pt x="3176282" y="0"/>
                </a:lnTo>
                <a:lnTo>
                  <a:pt x="3176282" y="3061142"/>
                </a:lnTo>
                <a:lnTo>
                  <a:pt x="0" y="30611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135552" y="7454666"/>
            <a:ext cx="18311373" cy="3021377"/>
          </a:xfrm>
          <a:custGeom>
            <a:avLst/>
            <a:gdLst/>
            <a:ahLst/>
            <a:cxnLst/>
            <a:rect l="l" t="t" r="r" b="b"/>
            <a:pathLst>
              <a:path w="18311373" h="3021377">
                <a:moveTo>
                  <a:pt x="0" y="0"/>
                </a:moveTo>
                <a:lnTo>
                  <a:pt x="18311373" y="0"/>
                </a:lnTo>
                <a:lnTo>
                  <a:pt x="18311373" y="3021376"/>
                </a:lnTo>
                <a:lnTo>
                  <a:pt x="0" y="302137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TextBox 9"/>
          <p:cNvSpPr txBox="1"/>
          <p:nvPr/>
        </p:nvSpPr>
        <p:spPr>
          <a:xfrm>
            <a:off x="912166" y="7749941"/>
            <a:ext cx="16347134" cy="2089151"/>
          </a:xfrm>
          <a:prstGeom prst="rect">
            <a:avLst/>
          </a:prstGeom>
        </p:spPr>
        <p:txBody>
          <a:bodyPr lIns="0" tIns="0" rIns="0" bIns="0" rtlCol="0" anchor="t">
            <a:spAutoFit/>
          </a:bodyPr>
          <a:lstStyle/>
          <a:p>
            <a:pPr algn="ctr">
              <a:lnSpc>
                <a:spcPts val="5599"/>
              </a:lnSpc>
              <a:spcBef>
                <a:spcPct val="0"/>
              </a:spcBef>
            </a:pPr>
            <a:r>
              <a:rPr lang="en-US" sz="3999">
                <a:solidFill>
                  <a:srgbClr val="01565C"/>
                </a:solidFill>
                <a:latin typeface="Century Gothic Paneuropean Bold"/>
              </a:rPr>
              <a:t>In the thinkBigger, you’re going to select a set of real-life data and create a poster to share the information. Be sure to show the numbers in more than one way to help people understand.</a:t>
            </a:r>
          </a:p>
        </p:txBody>
      </p:sp>
      <p:sp>
        <p:nvSpPr>
          <p:cNvPr id="10" name="TextBox 10"/>
          <p:cNvSpPr txBox="1"/>
          <p:nvPr/>
        </p:nvSpPr>
        <p:spPr>
          <a:xfrm>
            <a:off x="893597" y="6032182"/>
            <a:ext cx="11420319" cy="1012190"/>
          </a:xfrm>
          <a:prstGeom prst="rect">
            <a:avLst/>
          </a:prstGeom>
        </p:spPr>
        <p:txBody>
          <a:bodyPr lIns="0" tIns="0" rIns="0" bIns="0" rtlCol="0" anchor="t">
            <a:spAutoFit/>
          </a:bodyPr>
          <a:lstStyle/>
          <a:p>
            <a:pPr algn="ctr">
              <a:lnSpc>
                <a:spcPts val="4060"/>
              </a:lnSpc>
              <a:spcBef>
                <a:spcPct val="0"/>
              </a:spcBef>
            </a:pPr>
            <a:r>
              <a:rPr lang="en-US" sz="2900">
                <a:solidFill>
                  <a:srgbClr val="B5B412"/>
                </a:solidFill>
                <a:latin typeface="Century Gothic Paneuropean Bold"/>
              </a:rPr>
              <a:t>When researchers want to share their data with the public, they need to make sure that information is easy to understand.</a:t>
            </a:r>
          </a:p>
        </p:txBody>
      </p:sp>
      <p:sp>
        <p:nvSpPr>
          <p:cNvPr id="11" name="Freeform 11"/>
          <p:cNvSpPr/>
          <p:nvPr/>
        </p:nvSpPr>
        <p:spPr>
          <a:xfrm>
            <a:off x="12313916" y="4028674"/>
            <a:ext cx="4824468" cy="3473617"/>
          </a:xfrm>
          <a:custGeom>
            <a:avLst/>
            <a:gdLst/>
            <a:ahLst/>
            <a:cxnLst/>
            <a:rect l="l" t="t" r="r" b="b"/>
            <a:pathLst>
              <a:path w="4824468" h="3473617">
                <a:moveTo>
                  <a:pt x="0" y="0"/>
                </a:moveTo>
                <a:lnTo>
                  <a:pt x="4824467" y="0"/>
                </a:lnTo>
                <a:lnTo>
                  <a:pt x="4824467" y="3473617"/>
                </a:lnTo>
                <a:lnTo>
                  <a:pt x="0" y="34736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TextBox 12"/>
          <p:cNvSpPr txBox="1"/>
          <p:nvPr/>
        </p:nvSpPr>
        <p:spPr>
          <a:xfrm>
            <a:off x="-3382369" y="893527"/>
            <a:ext cx="13450764" cy="936627"/>
          </a:xfrm>
          <a:prstGeom prst="rect">
            <a:avLst/>
          </a:prstGeom>
        </p:spPr>
        <p:txBody>
          <a:bodyPr lIns="0" tIns="0" rIns="0" bIns="0" rtlCol="0" anchor="t">
            <a:spAutoFit/>
          </a:bodyPr>
          <a:lstStyle/>
          <a:p>
            <a:pPr algn="ctr">
              <a:lnSpc>
                <a:spcPts val="7699"/>
              </a:lnSpc>
              <a:spcBef>
                <a:spcPct val="0"/>
              </a:spcBef>
            </a:pPr>
            <a:r>
              <a:rPr lang="en-US" sz="5499">
                <a:solidFill>
                  <a:srgbClr val="D6EFFF"/>
                </a:solidFill>
                <a:latin typeface="Century Gothic Paneuropean Bold"/>
              </a:rPr>
              <a:t>thinkBigger</a:t>
            </a:r>
          </a:p>
        </p:txBody>
      </p:sp>
      <p:sp>
        <p:nvSpPr>
          <p:cNvPr id="13" name="TextBox 13"/>
          <p:cNvSpPr txBox="1"/>
          <p:nvPr/>
        </p:nvSpPr>
        <p:spPr>
          <a:xfrm>
            <a:off x="5710159" y="2344938"/>
            <a:ext cx="11654155" cy="1526541"/>
          </a:xfrm>
          <a:prstGeom prst="rect">
            <a:avLst/>
          </a:prstGeom>
        </p:spPr>
        <p:txBody>
          <a:bodyPr lIns="0" tIns="0" rIns="0" bIns="0" rtlCol="0" anchor="t">
            <a:spAutoFit/>
          </a:bodyPr>
          <a:lstStyle/>
          <a:p>
            <a:pPr algn="ctr">
              <a:lnSpc>
                <a:spcPts val="4059"/>
              </a:lnSpc>
              <a:spcBef>
                <a:spcPct val="0"/>
              </a:spcBef>
            </a:pPr>
            <a:r>
              <a:rPr lang="en-US" sz="2899">
                <a:solidFill>
                  <a:srgbClr val="CC4C15"/>
                </a:solidFill>
                <a:latin typeface="Century Gothic Paneuropean Bold"/>
              </a:rPr>
              <a:t>Math helps us understand our world. Math helps us make better decisions. </a:t>
            </a:r>
            <a:r>
              <a:rPr lang="en-US" sz="2899">
                <a:solidFill>
                  <a:srgbClr val="CC4C15"/>
                </a:solidFill>
                <a:latin typeface="Century Gothic Paneuropean Bold Italics"/>
              </a:rPr>
              <a:t>Math helps us move from gut reactions to informed opinions.</a:t>
            </a:r>
            <a:r>
              <a:rPr lang="en-US" sz="2899">
                <a:solidFill>
                  <a:srgbClr val="CC4C15"/>
                </a:solidFill>
                <a:latin typeface="Century Gothic Paneuropean Bold"/>
              </a:rPr>
              <a:t> There are many ways to think and talk about math.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990600" y="3819456"/>
            <a:ext cx="7212262" cy="221599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6EB6"/>
                </a:solidFill>
                <a:effectLst/>
                <a:uLnTx/>
                <a:uFillTx/>
                <a:latin typeface="Century Gothic Paneuropean"/>
                <a:ea typeface="+mn-ea"/>
                <a:cs typeface="+mn-cs"/>
              </a:rPr>
              <a:t>Before we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006EB6"/>
                </a:solidFill>
                <a:effectLst/>
                <a:uLnTx/>
                <a:uFillTx/>
                <a:latin typeface="Century Gothic Paneuropean"/>
                <a:ea typeface="+mn-ea"/>
                <a:cs typeface="+mn-cs"/>
              </a:rPr>
              <a:t>finish.</a:t>
            </a:r>
          </a:p>
        </p:txBody>
      </p:sp>
      <p:sp>
        <p:nvSpPr>
          <p:cNvPr id="18" name="TextBox 18"/>
          <p:cNvSpPr txBox="1"/>
          <p:nvPr/>
        </p:nvSpPr>
        <p:spPr>
          <a:xfrm>
            <a:off x="436284" y="952500"/>
            <a:ext cx="9920289" cy="990656"/>
          </a:xfrm>
          <a:prstGeom prst="rect">
            <a:avLst/>
          </a:prstGeom>
        </p:spPr>
        <p:txBody>
          <a:bodyPr wrap="square" lIns="0" tIns="0" rIns="0" bIns="0" rtlCol="0" anchor="t">
            <a:spAutoFit/>
          </a:bodyPr>
          <a:lstStyle/>
          <a:p>
            <a:pPr marL="0" marR="0" lvl="0" indent="0" algn="ctr" defTabSz="914400" rtl="0" eaLnBrk="1" fontAlgn="auto" latinLnBrk="0" hangingPunct="1">
              <a:lnSpc>
                <a:spcPts val="7039"/>
              </a:lnSpc>
              <a:spcBef>
                <a:spcPts val="0"/>
              </a:spcBef>
              <a:spcAft>
                <a:spcPts val="0"/>
              </a:spcAft>
              <a:buClrTx/>
              <a:buSzTx/>
              <a:buFontTx/>
              <a:buNone/>
              <a:tabLst/>
              <a:defRPr/>
            </a:pPr>
            <a:r>
              <a:rPr kumimoji="0" lang="en-US" sz="9600" b="0" i="0" u="none" strike="noStrike" kern="1200" cap="none" spc="63" normalizeH="0" baseline="0" noProof="0" dirty="0" err="1">
                <a:ln>
                  <a:noFill/>
                </a:ln>
                <a:solidFill>
                  <a:srgbClr val="006EB6"/>
                </a:solidFill>
                <a:effectLst/>
                <a:uLnTx/>
                <a:uFillTx/>
                <a:latin typeface="Century Gothic Paneuropean Bold"/>
                <a:ea typeface="+mn-ea"/>
                <a:cs typeface="+mn-cs"/>
              </a:rPr>
              <a:t>thinkCool</a:t>
            </a:r>
            <a:r>
              <a:rPr kumimoji="0" lang="en-US" sz="9600" b="0" i="0" u="none" strike="noStrike" kern="1200" cap="none" spc="63" normalizeH="0" baseline="0" noProof="0" dirty="0">
                <a:ln>
                  <a:noFill/>
                </a:ln>
                <a:solidFill>
                  <a:srgbClr val="006EB6"/>
                </a:solidFill>
                <a:effectLst/>
                <a:uLnTx/>
                <a:uFillTx/>
                <a:latin typeface="Century Gothic Paneuropean Bold"/>
                <a:ea typeface="+mn-ea"/>
                <a:cs typeface="+mn-cs"/>
              </a:rPr>
              <a:t>-Down</a:t>
            </a:r>
            <a:endParaRPr kumimoji="0" lang="en-US" sz="6399" b="0" i="0" u="none" strike="noStrike" kern="1200" cap="none" spc="63" normalizeH="0" baseline="0" noProof="0" dirty="0">
              <a:ln>
                <a:noFill/>
              </a:ln>
              <a:solidFill>
                <a:srgbClr val="006EB6"/>
              </a:solidFill>
              <a:effectLst/>
              <a:uLnTx/>
              <a:uFillTx/>
              <a:latin typeface="Century Gothic Paneuropean Bold"/>
              <a:ea typeface="+mn-ea"/>
              <a:cs typeface="+mn-cs"/>
            </a:endParaRPr>
          </a:p>
        </p:txBody>
      </p:sp>
      <p:sp>
        <p:nvSpPr>
          <p:cNvPr id="35" name="Freeform 35"/>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CCA7305E-3151-65CB-587D-A808D8ADBA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6574" y="590263"/>
            <a:ext cx="7495141" cy="9106474"/>
          </a:xfrm>
          <a:prstGeom prst="rect">
            <a:avLst/>
          </a:prstGeom>
        </p:spPr>
      </p:pic>
    </p:spTree>
    <p:extLst>
      <p:ext uri="{BB962C8B-B14F-4D97-AF65-F5344CB8AC3E}">
        <p14:creationId xmlns:p14="http://schemas.microsoft.com/office/powerpoint/2010/main" val="62558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990600" y="3819456"/>
            <a:ext cx="7212262" cy="2215991"/>
          </a:xfrm>
          <a:prstGeom prst="rect">
            <a:avLst/>
          </a:prstGeom>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kumimoji="0" lang="en-US" sz="7200" b="0" i="0" u="none" strike="noStrike" kern="1200" cap="none" spc="0" normalizeH="0" baseline="0" noProof="0" dirty="0">
                <a:ln>
                  <a:noFill/>
                </a:ln>
                <a:solidFill>
                  <a:srgbClr val="006EB6"/>
                </a:solidFill>
                <a:effectLst/>
                <a:uLnTx/>
                <a:uFillTx/>
                <a:latin typeface="Century Gothic Paneuropean"/>
                <a:ea typeface="+mn-ea"/>
                <a:cs typeface="+mn-cs"/>
              </a:rPr>
              <a:t>Before we begin.</a:t>
            </a:r>
          </a:p>
        </p:txBody>
      </p:sp>
      <p:sp>
        <p:nvSpPr>
          <p:cNvPr id="18" name="TextBox 18"/>
          <p:cNvSpPr txBox="1"/>
          <p:nvPr/>
        </p:nvSpPr>
        <p:spPr>
          <a:xfrm>
            <a:off x="109426" y="952500"/>
            <a:ext cx="9034574" cy="1795780"/>
          </a:xfrm>
          <a:prstGeom prst="rect">
            <a:avLst/>
          </a:prstGeom>
        </p:spPr>
        <p:txBody>
          <a:bodyPr lIns="0" tIns="0" rIns="0" bIns="0" rtlCol="0" anchor="t">
            <a:spAutoFit/>
          </a:bodyPr>
          <a:lstStyle/>
          <a:p>
            <a:pPr marL="0" marR="0" lvl="0" indent="0" algn="ctr" defTabSz="914400" rtl="0" eaLnBrk="1" fontAlgn="auto" latinLnBrk="0" hangingPunct="1">
              <a:lnSpc>
                <a:spcPts val="7039"/>
              </a:lnSpc>
              <a:spcBef>
                <a:spcPts val="0"/>
              </a:spcBef>
              <a:spcAft>
                <a:spcPts val="0"/>
              </a:spcAft>
              <a:buClrTx/>
              <a:buSzTx/>
              <a:buFontTx/>
              <a:buNone/>
              <a:tabLst/>
              <a:defRPr/>
            </a:pPr>
            <a:r>
              <a:rPr kumimoji="0" lang="en-US" sz="9600" b="0" i="0" u="none" strike="noStrike" kern="1200" cap="none" spc="63" normalizeH="0" baseline="0" noProof="0" dirty="0" err="1">
                <a:ln>
                  <a:noFill/>
                </a:ln>
                <a:solidFill>
                  <a:srgbClr val="006EB6"/>
                </a:solidFill>
                <a:effectLst/>
                <a:uLnTx/>
                <a:uFillTx/>
                <a:latin typeface="Century Gothic Paneuropean Bold"/>
                <a:ea typeface="+mn-ea"/>
                <a:cs typeface="+mn-cs"/>
              </a:rPr>
              <a:t>thinkWarm</a:t>
            </a:r>
            <a:r>
              <a:rPr kumimoji="0" lang="en-US" sz="9600" b="0" i="0" u="none" strike="noStrike" kern="1200" cap="none" spc="63" normalizeH="0" baseline="0" noProof="0" dirty="0">
                <a:ln>
                  <a:noFill/>
                </a:ln>
                <a:solidFill>
                  <a:srgbClr val="006EB6"/>
                </a:solidFill>
                <a:effectLst/>
                <a:uLnTx/>
                <a:uFillTx/>
                <a:latin typeface="Century Gothic Paneuropean Bold"/>
                <a:ea typeface="+mn-ea"/>
                <a:cs typeface="+mn-cs"/>
              </a:rPr>
              <a:t>-Up</a:t>
            </a:r>
          </a:p>
          <a:p>
            <a:pPr marL="0" marR="0" lvl="0" indent="0" algn="ctr" defTabSz="914400" rtl="0" eaLnBrk="1" fontAlgn="auto" latinLnBrk="0" hangingPunct="1">
              <a:lnSpc>
                <a:spcPts val="7039"/>
              </a:lnSpc>
              <a:spcBef>
                <a:spcPct val="0"/>
              </a:spcBef>
              <a:spcAft>
                <a:spcPts val="0"/>
              </a:spcAft>
              <a:buClrTx/>
              <a:buSzTx/>
              <a:buFontTx/>
              <a:buNone/>
              <a:tabLst/>
              <a:defRPr/>
            </a:pPr>
            <a:endParaRPr kumimoji="0" lang="en-US" sz="6399" b="0" i="0" u="none" strike="noStrike" kern="1200" cap="none" spc="63" normalizeH="0" baseline="0" noProof="0" dirty="0">
              <a:ln>
                <a:noFill/>
              </a:ln>
              <a:solidFill>
                <a:srgbClr val="006EB6"/>
              </a:solidFill>
              <a:effectLst/>
              <a:uLnTx/>
              <a:uFillTx/>
              <a:latin typeface="Century Gothic Paneuropean Bold"/>
              <a:ea typeface="+mn-ea"/>
              <a:cs typeface="+mn-cs"/>
            </a:endParaRPr>
          </a:p>
        </p:txBody>
      </p:sp>
      <p:sp>
        <p:nvSpPr>
          <p:cNvPr id="35" name="Freeform 35"/>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CCA7305E-3151-65CB-587D-A808D8ADBA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52830" y="517002"/>
            <a:ext cx="7648140" cy="9252995"/>
          </a:xfrm>
          <a:prstGeom prst="rect">
            <a:avLst/>
          </a:prstGeom>
        </p:spPr>
      </p:pic>
    </p:spTree>
    <p:extLst>
      <p:ext uri="{BB962C8B-B14F-4D97-AF65-F5344CB8AC3E}">
        <p14:creationId xmlns:p14="http://schemas.microsoft.com/office/powerpoint/2010/main" val="29397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962009" y="5054837"/>
            <a:ext cx="25440659" cy="13260944"/>
          </a:xfrm>
          <a:custGeom>
            <a:avLst/>
            <a:gdLst/>
            <a:ahLst/>
            <a:cxnLst/>
            <a:rect l="l" t="t" r="r" b="b"/>
            <a:pathLst>
              <a:path w="25440659" h="13260944">
                <a:moveTo>
                  <a:pt x="0" y="0"/>
                </a:moveTo>
                <a:lnTo>
                  <a:pt x="25440660" y="0"/>
                </a:lnTo>
                <a:lnTo>
                  <a:pt x="25440660" y="13260943"/>
                </a:lnTo>
                <a:lnTo>
                  <a:pt x="0" y="13260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2786297" y="6574747"/>
            <a:ext cx="11944047" cy="1628702"/>
          </a:xfrm>
          <a:custGeom>
            <a:avLst/>
            <a:gdLst/>
            <a:ahLst/>
            <a:cxnLst/>
            <a:rect l="l" t="t" r="r" b="b"/>
            <a:pathLst>
              <a:path w="11944047" h="1628702">
                <a:moveTo>
                  <a:pt x="0" y="0"/>
                </a:moveTo>
                <a:lnTo>
                  <a:pt x="11944047" y="0"/>
                </a:lnTo>
                <a:lnTo>
                  <a:pt x="11944047" y="1628702"/>
                </a:lnTo>
                <a:lnTo>
                  <a:pt x="0" y="1628702"/>
                </a:lnTo>
                <a:lnTo>
                  <a:pt x="0" y="0"/>
                </a:lnTo>
                <a:close/>
              </a:path>
            </a:pathLst>
          </a:custGeom>
          <a:blipFill>
            <a:blip r:embed="rId6"/>
            <a:stretch>
              <a:fillRect l="-496" r="-308" b="-1533"/>
            </a:stretch>
          </a:blipFill>
        </p:spPr>
        <p:txBody>
          <a:bodyPr/>
          <a:lstStyle/>
          <a:p>
            <a:endParaRPr lang="en-US"/>
          </a:p>
        </p:txBody>
      </p:sp>
      <p:sp>
        <p:nvSpPr>
          <p:cNvPr id="5" name="Freeform 5"/>
          <p:cNvSpPr/>
          <p:nvPr/>
        </p:nvSpPr>
        <p:spPr>
          <a:xfrm rot="-7703797">
            <a:off x="-1165746" y="7398645"/>
            <a:ext cx="4388891" cy="2234677"/>
          </a:xfrm>
          <a:custGeom>
            <a:avLst/>
            <a:gdLst/>
            <a:ahLst/>
            <a:cxnLst/>
            <a:rect l="l" t="t" r="r" b="b"/>
            <a:pathLst>
              <a:path w="4388891" h="2234677">
                <a:moveTo>
                  <a:pt x="0" y="0"/>
                </a:moveTo>
                <a:lnTo>
                  <a:pt x="4388892" y="0"/>
                </a:lnTo>
                <a:lnTo>
                  <a:pt x="4388892" y="2234678"/>
                </a:lnTo>
                <a:lnTo>
                  <a:pt x="0" y="22346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515386">
            <a:off x="16007908" y="5941036"/>
            <a:ext cx="2862412" cy="6291015"/>
          </a:xfrm>
          <a:custGeom>
            <a:avLst/>
            <a:gdLst/>
            <a:ahLst/>
            <a:cxnLst/>
            <a:rect l="l" t="t" r="r" b="b"/>
            <a:pathLst>
              <a:path w="2862412" h="6291015">
                <a:moveTo>
                  <a:pt x="0" y="0"/>
                </a:moveTo>
                <a:lnTo>
                  <a:pt x="2862412" y="0"/>
                </a:lnTo>
                <a:lnTo>
                  <a:pt x="2862412" y="6291015"/>
                </a:lnTo>
                <a:lnTo>
                  <a:pt x="0" y="62910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637095">
            <a:off x="16402715" y="5073450"/>
            <a:ext cx="1554194" cy="2057400"/>
          </a:xfrm>
          <a:custGeom>
            <a:avLst/>
            <a:gdLst/>
            <a:ahLst/>
            <a:cxnLst/>
            <a:rect l="l" t="t" r="r" b="b"/>
            <a:pathLst>
              <a:path w="1554194" h="2057400">
                <a:moveTo>
                  <a:pt x="0" y="0"/>
                </a:moveTo>
                <a:lnTo>
                  <a:pt x="1554195" y="0"/>
                </a:lnTo>
                <a:lnTo>
                  <a:pt x="155419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2083965">
            <a:off x="15177981" y="5886594"/>
            <a:ext cx="1554194" cy="2057400"/>
          </a:xfrm>
          <a:custGeom>
            <a:avLst/>
            <a:gdLst/>
            <a:ahLst/>
            <a:cxnLst/>
            <a:rect l="l" t="t" r="r" b="b"/>
            <a:pathLst>
              <a:path w="1554194" h="2057400">
                <a:moveTo>
                  <a:pt x="0" y="0"/>
                </a:moveTo>
                <a:lnTo>
                  <a:pt x="1554195" y="0"/>
                </a:lnTo>
                <a:lnTo>
                  <a:pt x="155419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1206866">
            <a:off x="386199" y="4350433"/>
            <a:ext cx="2504067" cy="2690135"/>
          </a:xfrm>
          <a:custGeom>
            <a:avLst/>
            <a:gdLst/>
            <a:ahLst/>
            <a:cxnLst/>
            <a:rect l="l" t="t" r="r" b="b"/>
            <a:pathLst>
              <a:path w="2504067" h="2690135">
                <a:moveTo>
                  <a:pt x="0" y="0"/>
                </a:moveTo>
                <a:lnTo>
                  <a:pt x="2504067" y="0"/>
                </a:lnTo>
                <a:lnTo>
                  <a:pt x="2504067" y="2690134"/>
                </a:lnTo>
                <a:lnTo>
                  <a:pt x="0" y="26901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0" name="Group 10"/>
          <p:cNvGrpSpPr/>
          <p:nvPr/>
        </p:nvGrpSpPr>
        <p:grpSpPr>
          <a:xfrm>
            <a:off x="316823" y="1176698"/>
            <a:ext cx="17654355" cy="2292543"/>
            <a:chOff x="0" y="0"/>
            <a:chExt cx="4649707" cy="603797"/>
          </a:xfrm>
        </p:grpSpPr>
        <p:sp>
          <p:nvSpPr>
            <p:cNvPr id="11" name="Freeform 11"/>
            <p:cNvSpPr/>
            <p:nvPr/>
          </p:nvSpPr>
          <p:spPr>
            <a:xfrm>
              <a:off x="0" y="0"/>
              <a:ext cx="4649706" cy="603797"/>
            </a:xfrm>
            <a:custGeom>
              <a:avLst/>
              <a:gdLst/>
              <a:ahLst/>
              <a:cxnLst/>
              <a:rect l="l" t="t" r="r" b="b"/>
              <a:pathLst>
                <a:path w="4649706" h="603797">
                  <a:moveTo>
                    <a:pt x="22365" y="0"/>
                  </a:moveTo>
                  <a:lnTo>
                    <a:pt x="4627342" y="0"/>
                  </a:lnTo>
                  <a:cubicBezTo>
                    <a:pt x="4633273" y="0"/>
                    <a:pt x="4638962" y="2356"/>
                    <a:pt x="4643156" y="6551"/>
                  </a:cubicBezTo>
                  <a:cubicBezTo>
                    <a:pt x="4647350" y="10745"/>
                    <a:pt x="4649706" y="16433"/>
                    <a:pt x="4649706" y="22365"/>
                  </a:cubicBezTo>
                  <a:lnTo>
                    <a:pt x="4649706" y="581433"/>
                  </a:lnTo>
                  <a:cubicBezTo>
                    <a:pt x="4649706" y="587364"/>
                    <a:pt x="4647350" y="593053"/>
                    <a:pt x="4643156" y="597247"/>
                  </a:cubicBezTo>
                  <a:cubicBezTo>
                    <a:pt x="4638962" y="601441"/>
                    <a:pt x="4633273" y="603797"/>
                    <a:pt x="4627342" y="603797"/>
                  </a:cubicBezTo>
                  <a:lnTo>
                    <a:pt x="22365" y="603797"/>
                  </a:lnTo>
                  <a:cubicBezTo>
                    <a:pt x="16433" y="603797"/>
                    <a:pt x="10745" y="601441"/>
                    <a:pt x="6551" y="597247"/>
                  </a:cubicBezTo>
                  <a:cubicBezTo>
                    <a:pt x="2356" y="593053"/>
                    <a:pt x="0" y="587364"/>
                    <a:pt x="0" y="581433"/>
                  </a:cubicBezTo>
                  <a:lnTo>
                    <a:pt x="0" y="22365"/>
                  </a:lnTo>
                  <a:cubicBezTo>
                    <a:pt x="0" y="16433"/>
                    <a:pt x="2356" y="10745"/>
                    <a:pt x="6551" y="6551"/>
                  </a:cubicBezTo>
                  <a:cubicBezTo>
                    <a:pt x="10745" y="2356"/>
                    <a:pt x="16433" y="0"/>
                    <a:pt x="22365" y="0"/>
                  </a:cubicBezTo>
                  <a:close/>
                </a:path>
              </a:pathLst>
            </a:custGeom>
            <a:solidFill>
              <a:srgbClr val="B5B412"/>
            </a:solidFill>
          </p:spPr>
          <p:txBody>
            <a:bodyPr/>
            <a:lstStyle/>
            <a:p>
              <a:endParaRPr lang="en-US"/>
            </a:p>
          </p:txBody>
        </p:sp>
        <p:sp>
          <p:nvSpPr>
            <p:cNvPr id="12" name="TextBox 12"/>
            <p:cNvSpPr txBox="1"/>
            <p:nvPr/>
          </p:nvSpPr>
          <p:spPr>
            <a:xfrm>
              <a:off x="0" y="-47625"/>
              <a:ext cx="4649707" cy="651422"/>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70175" y="118745"/>
            <a:ext cx="4991844" cy="909955"/>
          </a:xfrm>
          <a:prstGeom prst="rect">
            <a:avLst/>
          </a:prstGeom>
        </p:spPr>
        <p:txBody>
          <a:bodyPr lIns="0" tIns="0" rIns="0" bIns="0" rtlCol="0" anchor="t">
            <a:spAutoFit/>
          </a:bodyPr>
          <a:lstStyle/>
          <a:p>
            <a:pPr algn="ctr">
              <a:lnSpc>
                <a:spcPts val="7039"/>
              </a:lnSpc>
              <a:spcBef>
                <a:spcPct val="0"/>
              </a:spcBef>
            </a:pPr>
            <a:r>
              <a:rPr lang="en-US" sz="6399" spc="63">
                <a:solidFill>
                  <a:srgbClr val="006EB6"/>
                </a:solidFill>
                <a:latin typeface="Century Gothic Paneuropean Bold"/>
              </a:rPr>
              <a:t>thinkStarter  </a:t>
            </a:r>
          </a:p>
        </p:txBody>
      </p:sp>
      <p:sp>
        <p:nvSpPr>
          <p:cNvPr id="14" name="TextBox 14"/>
          <p:cNvSpPr txBox="1"/>
          <p:nvPr/>
        </p:nvSpPr>
        <p:spPr>
          <a:xfrm>
            <a:off x="316823" y="1090973"/>
            <a:ext cx="17654355" cy="2343151"/>
          </a:xfrm>
          <a:prstGeom prst="rect">
            <a:avLst/>
          </a:prstGeom>
        </p:spPr>
        <p:txBody>
          <a:bodyPr lIns="0" tIns="0" rIns="0" bIns="0" rtlCol="0" anchor="t">
            <a:spAutoFit/>
          </a:bodyPr>
          <a:lstStyle/>
          <a:p>
            <a:pPr algn="ctr">
              <a:lnSpc>
                <a:spcPts val="6299"/>
              </a:lnSpc>
              <a:spcBef>
                <a:spcPct val="0"/>
              </a:spcBef>
            </a:pPr>
            <a:r>
              <a:rPr lang="en-US" sz="4499">
                <a:solidFill>
                  <a:srgbClr val="CC4C15"/>
                </a:solidFill>
                <a:latin typeface="Century Gothic Paneuropean Bold"/>
              </a:rPr>
              <a:t>There are many ways to write numbers that are equal. Look at the examples below. All these values are equal. Which value do you think is the easiest for you to picture in your head?</a:t>
            </a:r>
          </a:p>
        </p:txBody>
      </p:sp>
      <p:sp>
        <p:nvSpPr>
          <p:cNvPr id="15" name="TextBox 15"/>
          <p:cNvSpPr txBox="1"/>
          <p:nvPr/>
        </p:nvSpPr>
        <p:spPr>
          <a:xfrm>
            <a:off x="1439218" y="3621642"/>
            <a:ext cx="15409563" cy="1109345"/>
          </a:xfrm>
          <a:prstGeom prst="rect">
            <a:avLst/>
          </a:prstGeom>
        </p:spPr>
        <p:txBody>
          <a:bodyPr lIns="0" tIns="0" rIns="0" bIns="0" rtlCol="0" anchor="t">
            <a:spAutoFit/>
          </a:bodyPr>
          <a:lstStyle/>
          <a:p>
            <a:pPr algn="ctr">
              <a:lnSpc>
                <a:spcPts val="4480"/>
              </a:lnSpc>
              <a:spcBef>
                <a:spcPct val="0"/>
              </a:spcBef>
            </a:pPr>
            <a:r>
              <a:rPr lang="en-US" sz="3200">
                <a:solidFill>
                  <a:srgbClr val="006EB6"/>
                </a:solidFill>
                <a:latin typeface="Century Gothic Paneuropean Bold"/>
              </a:rPr>
              <a:t>Rank the values from 1-4. 1 is the easiest for </a:t>
            </a:r>
            <a:r>
              <a:rPr lang="en-US" sz="3200">
                <a:solidFill>
                  <a:srgbClr val="006EB6"/>
                </a:solidFill>
                <a:latin typeface="Century Gothic Paneuropean Bold Italics"/>
              </a:rPr>
              <a:t>you</a:t>
            </a:r>
            <a:r>
              <a:rPr lang="en-US" sz="3200">
                <a:solidFill>
                  <a:srgbClr val="006EB6"/>
                </a:solidFill>
                <a:latin typeface="Century Gothic Paneuropean Bold"/>
              </a:rPr>
              <a:t> to picture in your head and 4 is the most difficult for </a:t>
            </a:r>
            <a:r>
              <a:rPr lang="en-US" sz="3200">
                <a:solidFill>
                  <a:srgbClr val="006EB6"/>
                </a:solidFill>
                <a:latin typeface="Century Gothic Paneuropean Bold Italics"/>
              </a:rPr>
              <a:t>you</a:t>
            </a:r>
            <a:r>
              <a:rPr lang="en-US" sz="3200">
                <a:solidFill>
                  <a:srgbClr val="006EB6"/>
                </a:solidFill>
                <a:latin typeface="Century Gothic Paneuropean Bold"/>
              </a:rPr>
              <a:t> to picture in your head.</a:t>
            </a:r>
          </a:p>
        </p:txBody>
      </p:sp>
      <p:sp>
        <p:nvSpPr>
          <p:cNvPr id="16" name="TextBox 16"/>
          <p:cNvSpPr txBox="1"/>
          <p:nvPr/>
        </p:nvSpPr>
        <p:spPr>
          <a:xfrm>
            <a:off x="5626745" y="8420734"/>
            <a:ext cx="7034510" cy="837566"/>
          </a:xfrm>
          <a:prstGeom prst="rect">
            <a:avLst/>
          </a:prstGeom>
        </p:spPr>
        <p:txBody>
          <a:bodyPr lIns="0" tIns="0" rIns="0" bIns="0" rtlCol="0" anchor="t">
            <a:spAutoFit/>
          </a:bodyPr>
          <a:lstStyle/>
          <a:p>
            <a:pPr algn="ctr">
              <a:lnSpc>
                <a:spcPts val="6859"/>
              </a:lnSpc>
              <a:spcBef>
                <a:spcPct val="0"/>
              </a:spcBef>
            </a:pPr>
            <a:r>
              <a:rPr lang="en-US" sz="4899">
                <a:solidFill>
                  <a:srgbClr val="B5B412"/>
                </a:solidFill>
                <a:latin typeface="Century Gothic Paneuropean Bold"/>
              </a:rPr>
              <a:t>Explain your reasoning:</a:t>
            </a:r>
          </a:p>
        </p:txBody>
      </p:sp>
      <p:sp>
        <p:nvSpPr>
          <p:cNvPr id="17" name="Freeform 17"/>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15"/>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962009" y="5054837"/>
            <a:ext cx="25440659" cy="13260944"/>
          </a:xfrm>
          <a:custGeom>
            <a:avLst/>
            <a:gdLst/>
            <a:ahLst/>
            <a:cxnLst/>
            <a:rect l="l" t="t" r="r" b="b"/>
            <a:pathLst>
              <a:path w="25440659" h="13260944">
                <a:moveTo>
                  <a:pt x="0" y="0"/>
                </a:moveTo>
                <a:lnTo>
                  <a:pt x="25440660" y="0"/>
                </a:lnTo>
                <a:lnTo>
                  <a:pt x="25440660" y="13260943"/>
                </a:lnTo>
                <a:lnTo>
                  <a:pt x="0" y="13260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2786297" y="6574747"/>
            <a:ext cx="11944047" cy="1628702"/>
          </a:xfrm>
          <a:custGeom>
            <a:avLst/>
            <a:gdLst/>
            <a:ahLst/>
            <a:cxnLst/>
            <a:rect l="l" t="t" r="r" b="b"/>
            <a:pathLst>
              <a:path w="11944047" h="1628702">
                <a:moveTo>
                  <a:pt x="0" y="0"/>
                </a:moveTo>
                <a:lnTo>
                  <a:pt x="11944047" y="0"/>
                </a:lnTo>
                <a:lnTo>
                  <a:pt x="11944047" y="1628702"/>
                </a:lnTo>
                <a:lnTo>
                  <a:pt x="0" y="1628702"/>
                </a:lnTo>
                <a:lnTo>
                  <a:pt x="0" y="0"/>
                </a:lnTo>
                <a:close/>
              </a:path>
            </a:pathLst>
          </a:custGeom>
          <a:blipFill>
            <a:blip r:embed="rId6"/>
            <a:stretch>
              <a:fillRect l="-496" r="-308" b="-1533"/>
            </a:stretch>
          </a:blipFill>
        </p:spPr>
        <p:txBody>
          <a:bodyPr/>
          <a:lstStyle/>
          <a:p>
            <a:endParaRPr lang="en-US"/>
          </a:p>
        </p:txBody>
      </p:sp>
      <p:sp>
        <p:nvSpPr>
          <p:cNvPr id="5" name="Freeform 5"/>
          <p:cNvSpPr/>
          <p:nvPr/>
        </p:nvSpPr>
        <p:spPr>
          <a:xfrm rot="-7703797">
            <a:off x="-1165746" y="7398645"/>
            <a:ext cx="4388891" cy="2234677"/>
          </a:xfrm>
          <a:custGeom>
            <a:avLst/>
            <a:gdLst/>
            <a:ahLst/>
            <a:cxnLst/>
            <a:rect l="l" t="t" r="r" b="b"/>
            <a:pathLst>
              <a:path w="4388891" h="2234677">
                <a:moveTo>
                  <a:pt x="0" y="0"/>
                </a:moveTo>
                <a:lnTo>
                  <a:pt x="4388892" y="0"/>
                </a:lnTo>
                <a:lnTo>
                  <a:pt x="4388892" y="2234678"/>
                </a:lnTo>
                <a:lnTo>
                  <a:pt x="0" y="22346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515386">
            <a:off x="16007908" y="5941036"/>
            <a:ext cx="2862412" cy="6291015"/>
          </a:xfrm>
          <a:custGeom>
            <a:avLst/>
            <a:gdLst/>
            <a:ahLst/>
            <a:cxnLst/>
            <a:rect l="l" t="t" r="r" b="b"/>
            <a:pathLst>
              <a:path w="2862412" h="6291015">
                <a:moveTo>
                  <a:pt x="0" y="0"/>
                </a:moveTo>
                <a:lnTo>
                  <a:pt x="2862412" y="0"/>
                </a:lnTo>
                <a:lnTo>
                  <a:pt x="2862412" y="6291015"/>
                </a:lnTo>
                <a:lnTo>
                  <a:pt x="0" y="62910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637095">
            <a:off x="16402715" y="5073450"/>
            <a:ext cx="1554194" cy="2057400"/>
          </a:xfrm>
          <a:custGeom>
            <a:avLst/>
            <a:gdLst/>
            <a:ahLst/>
            <a:cxnLst/>
            <a:rect l="l" t="t" r="r" b="b"/>
            <a:pathLst>
              <a:path w="1554194" h="2057400">
                <a:moveTo>
                  <a:pt x="0" y="0"/>
                </a:moveTo>
                <a:lnTo>
                  <a:pt x="1554195" y="0"/>
                </a:lnTo>
                <a:lnTo>
                  <a:pt x="155419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2083965">
            <a:off x="15177981" y="5886594"/>
            <a:ext cx="1554194" cy="2057400"/>
          </a:xfrm>
          <a:custGeom>
            <a:avLst/>
            <a:gdLst/>
            <a:ahLst/>
            <a:cxnLst/>
            <a:rect l="l" t="t" r="r" b="b"/>
            <a:pathLst>
              <a:path w="1554194" h="2057400">
                <a:moveTo>
                  <a:pt x="0" y="0"/>
                </a:moveTo>
                <a:lnTo>
                  <a:pt x="1554195" y="0"/>
                </a:lnTo>
                <a:lnTo>
                  <a:pt x="1554195"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1206866">
            <a:off x="386199" y="4350433"/>
            <a:ext cx="2504067" cy="2690135"/>
          </a:xfrm>
          <a:custGeom>
            <a:avLst/>
            <a:gdLst/>
            <a:ahLst/>
            <a:cxnLst/>
            <a:rect l="l" t="t" r="r" b="b"/>
            <a:pathLst>
              <a:path w="2504067" h="2690135">
                <a:moveTo>
                  <a:pt x="0" y="0"/>
                </a:moveTo>
                <a:lnTo>
                  <a:pt x="2504067" y="0"/>
                </a:lnTo>
                <a:lnTo>
                  <a:pt x="2504067" y="2690134"/>
                </a:lnTo>
                <a:lnTo>
                  <a:pt x="0" y="26901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10" name="Group 10"/>
          <p:cNvGrpSpPr/>
          <p:nvPr/>
        </p:nvGrpSpPr>
        <p:grpSpPr>
          <a:xfrm>
            <a:off x="316823" y="1176698"/>
            <a:ext cx="17654355" cy="1616268"/>
            <a:chOff x="0" y="0"/>
            <a:chExt cx="4649707" cy="425684"/>
          </a:xfrm>
        </p:grpSpPr>
        <p:sp>
          <p:nvSpPr>
            <p:cNvPr id="11" name="Freeform 11"/>
            <p:cNvSpPr/>
            <p:nvPr/>
          </p:nvSpPr>
          <p:spPr>
            <a:xfrm>
              <a:off x="0" y="0"/>
              <a:ext cx="4649706" cy="425684"/>
            </a:xfrm>
            <a:custGeom>
              <a:avLst/>
              <a:gdLst/>
              <a:ahLst/>
              <a:cxnLst/>
              <a:rect l="l" t="t" r="r" b="b"/>
              <a:pathLst>
                <a:path w="4649706" h="425684">
                  <a:moveTo>
                    <a:pt x="22365" y="0"/>
                  </a:moveTo>
                  <a:lnTo>
                    <a:pt x="4627342" y="0"/>
                  </a:lnTo>
                  <a:cubicBezTo>
                    <a:pt x="4633273" y="0"/>
                    <a:pt x="4638962" y="2356"/>
                    <a:pt x="4643156" y="6551"/>
                  </a:cubicBezTo>
                  <a:cubicBezTo>
                    <a:pt x="4647350" y="10745"/>
                    <a:pt x="4649706" y="16433"/>
                    <a:pt x="4649706" y="22365"/>
                  </a:cubicBezTo>
                  <a:lnTo>
                    <a:pt x="4649706" y="403319"/>
                  </a:lnTo>
                  <a:cubicBezTo>
                    <a:pt x="4649706" y="409251"/>
                    <a:pt x="4647350" y="414939"/>
                    <a:pt x="4643156" y="419133"/>
                  </a:cubicBezTo>
                  <a:cubicBezTo>
                    <a:pt x="4638962" y="423328"/>
                    <a:pt x="4633273" y="425684"/>
                    <a:pt x="4627342" y="425684"/>
                  </a:cubicBezTo>
                  <a:lnTo>
                    <a:pt x="22365" y="425684"/>
                  </a:lnTo>
                  <a:cubicBezTo>
                    <a:pt x="16433" y="425684"/>
                    <a:pt x="10745" y="423328"/>
                    <a:pt x="6551" y="419133"/>
                  </a:cubicBezTo>
                  <a:cubicBezTo>
                    <a:pt x="2356" y="414939"/>
                    <a:pt x="0" y="409251"/>
                    <a:pt x="0" y="403319"/>
                  </a:cubicBezTo>
                  <a:lnTo>
                    <a:pt x="0" y="22365"/>
                  </a:lnTo>
                  <a:cubicBezTo>
                    <a:pt x="0" y="16433"/>
                    <a:pt x="2356" y="10745"/>
                    <a:pt x="6551" y="6551"/>
                  </a:cubicBezTo>
                  <a:cubicBezTo>
                    <a:pt x="10745" y="2356"/>
                    <a:pt x="16433" y="0"/>
                    <a:pt x="22365" y="0"/>
                  </a:cubicBezTo>
                  <a:close/>
                </a:path>
              </a:pathLst>
            </a:custGeom>
            <a:solidFill>
              <a:srgbClr val="B5B412"/>
            </a:solidFill>
          </p:spPr>
          <p:txBody>
            <a:bodyPr/>
            <a:lstStyle/>
            <a:p>
              <a:endParaRPr lang="en-US"/>
            </a:p>
          </p:txBody>
        </p:sp>
        <p:sp>
          <p:nvSpPr>
            <p:cNvPr id="12" name="TextBox 12"/>
            <p:cNvSpPr txBox="1"/>
            <p:nvPr/>
          </p:nvSpPr>
          <p:spPr>
            <a:xfrm>
              <a:off x="0" y="-47625"/>
              <a:ext cx="4649707" cy="473309"/>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15"/>
            <a:stretch>
              <a:fillRect/>
            </a:stretch>
          </a:blipFill>
        </p:spPr>
        <p:txBody>
          <a:bodyPr/>
          <a:lstStyle/>
          <a:p>
            <a:endParaRPr lang="en-US"/>
          </a:p>
        </p:txBody>
      </p:sp>
      <p:sp>
        <p:nvSpPr>
          <p:cNvPr id="14" name="Freeform 14"/>
          <p:cNvSpPr/>
          <p:nvPr/>
        </p:nvSpPr>
        <p:spPr>
          <a:xfrm>
            <a:off x="7697564" y="4086760"/>
            <a:ext cx="1653776" cy="2432480"/>
          </a:xfrm>
          <a:custGeom>
            <a:avLst/>
            <a:gdLst/>
            <a:ahLst/>
            <a:cxnLst/>
            <a:rect l="l" t="t" r="r" b="b"/>
            <a:pathLst>
              <a:path w="1653776" h="2432480">
                <a:moveTo>
                  <a:pt x="0" y="0"/>
                </a:moveTo>
                <a:lnTo>
                  <a:pt x="1653776" y="0"/>
                </a:lnTo>
                <a:lnTo>
                  <a:pt x="1653776" y="2432480"/>
                </a:lnTo>
                <a:lnTo>
                  <a:pt x="0" y="2432480"/>
                </a:lnTo>
                <a:lnTo>
                  <a:pt x="0" y="0"/>
                </a:lnTo>
                <a:close/>
              </a:path>
            </a:pathLst>
          </a:custGeom>
          <a:blipFill>
            <a:blip r:embed="rId16">
              <a:extLst>
                <a:ext uri="{96DAC541-7B7A-43D3-8B79-37D633B846F1}">
                  <asvg:svgBlip xmlns:asvg="http://schemas.microsoft.com/office/drawing/2016/SVG/main" r:embed="rId17"/>
                </a:ext>
              </a:extLst>
            </a:blip>
            <a:stretch>
              <a:fillRect r="-3119" b="-33539"/>
            </a:stretch>
          </a:blipFill>
        </p:spPr>
        <p:txBody>
          <a:bodyPr/>
          <a:lstStyle/>
          <a:p>
            <a:endParaRPr lang="en-US"/>
          </a:p>
        </p:txBody>
      </p:sp>
      <p:sp>
        <p:nvSpPr>
          <p:cNvPr id="15" name="TextBox 15"/>
          <p:cNvSpPr txBox="1"/>
          <p:nvPr/>
        </p:nvSpPr>
        <p:spPr>
          <a:xfrm>
            <a:off x="470175" y="118745"/>
            <a:ext cx="4991844" cy="909955"/>
          </a:xfrm>
          <a:prstGeom prst="rect">
            <a:avLst/>
          </a:prstGeom>
        </p:spPr>
        <p:txBody>
          <a:bodyPr lIns="0" tIns="0" rIns="0" bIns="0" rtlCol="0" anchor="t">
            <a:spAutoFit/>
          </a:bodyPr>
          <a:lstStyle/>
          <a:p>
            <a:pPr algn="ctr">
              <a:lnSpc>
                <a:spcPts val="7039"/>
              </a:lnSpc>
              <a:spcBef>
                <a:spcPct val="0"/>
              </a:spcBef>
            </a:pPr>
            <a:r>
              <a:rPr lang="en-US" sz="6399" spc="63">
                <a:solidFill>
                  <a:srgbClr val="006EB6"/>
                </a:solidFill>
                <a:latin typeface="Century Gothic Paneuropean Bold"/>
              </a:rPr>
              <a:t>thinkStarter  </a:t>
            </a:r>
          </a:p>
        </p:txBody>
      </p:sp>
      <p:sp>
        <p:nvSpPr>
          <p:cNvPr id="16" name="TextBox 16"/>
          <p:cNvSpPr txBox="1"/>
          <p:nvPr/>
        </p:nvSpPr>
        <p:spPr>
          <a:xfrm>
            <a:off x="316823" y="1090973"/>
            <a:ext cx="17654355" cy="1552576"/>
          </a:xfrm>
          <a:prstGeom prst="rect">
            <a:avLst/>
          </a:prstGeom>
        </p:spPr>
        <p:txBody>
          <a:bodyPr lIns="0" tIns="0" rIns="0" bIns="0" rtlCol="0" anchor="t">
            <a:spAutoFit/>
          </a:bodyPr>
          <a:lstStyle/>
          <a:p>
            <a:pPr algn="ctr">
              <a:lnSpc>
                <a:spcPts val="6299"/>
              </a:lnSpc>
              <a:spcBef>
                <a:spcPct val="0"/>
              </a:spcBef>
            </a:pPr>
            <a:r>
              <a:rPr lang="en-US" sz="4499">
                <a:solidFill>
                  <a:srgbClr val="CC4C15"/>
                </a:solidFill>
                <a:latin typeface="Century Gothic Paneuropean Bold"/>
              </a:rPr>
              <a:t>Imagine you know Joe Schmo. Joe is very easily confused. Joe makes all the most common mistakes in math.</a:t>
            </a:r>
          </a:p>
        </p:txBody>
      </p:sp>
      <p:sp>
        <p:nvSpPr>
          <p:cNvPr id="17" name="TextBox 17"/>
          <p:cNvSpPr txBox="1"/>
          <p:nvPr/>
        </p:nvSpPr>
        <p:spPr>
          <a:xfrm>
            <a:off x="1439218" y="2977415"/>
            <a:ext cx="15409563" cy="1109345"/>
          </a:xfrm>
          <a:prstGeom prst="rect">
            <a:avLst/>
          </a:prstGeom>
        </p:spPr>
        <p:txBody>
          <a:bodyPr lIns="0" tIns="0" rIns="0" bIns="0" rtlCol="0" anchor="t">
            <a:spAutoFit/>
          </a:bodyPr>
          <a:lstStyle/>
          <a:p>
            <a:pPr algn="ctr">
              <a:lnSpc>
                <a:spcPts val="4480"/>
              </a:lnSpc>
              <a:spcBef>
                <a:spcPct val="0"/>
              </a:spcBef>
            </a:pPr>
            <a:r>
              <a:rPr lang="en-US" sz="3200">
                <a:solidFill>
                  <a:srgbClr val="006EB6"/>
                </a:solidFill>
                <a:latin typeface="Century Gothic Paneuropean Bold"/>
              </a:rPr>
              <a:t>Rank the values from 1-4. 1 is the easiest for </a:t>
            </a:r>
            <a:r>
              <a:rPr lang="en-US" sz="3200">
                <a:solidFill>
                  <a:srgbClr val="006EB6"/>
                </a:solidFill>
                <a:latin typeface="Century Gothic Paneuropean Bold Italics"/>
              </a:rPr>
              <a:t>Joe</a:t>
            </a:r>
            <a:r>
              <a:rPr lang="en-US" sz="3200">
                <a:solidFill>
                  <a:srgbClr val="006EB6"/>
                </a:solidFill>
                <a:latin typeface="Century Gothic Paneuropean Bold"/>
              </a:rPr>
              <a:t> to picture in his head and 4 is the most difficult for </a:t>
            </a:r>
            <a:r>
              <a:rPr lang="en-US" sz="3200">
                <a:solidFill>
                  <a:srgbClr val="006EB6"/>
                </a:solidFill>
                <a:latin typeface="Century Gothic Paneuropean Bold Italics"/>
              </a:rPr>
              <a:t>Joe</a:t>
            </a:r>
            <a:r>
              <a:rPr lang="en-US" sz="3200">
                <a:solidFill>
                  <a:srgbClr val="006EB6"/>
                </a:solidFill>
                <a:latin typeface="Century Gothic Paneuropean Bold"/>
              </a:rPr>
              <a:t> to picture in his head.</a:t>
            </a:r>
          </a:p>
        </p:txBody>
      </p:sp>
      <p:sp>
        <p:nvSpPr>
          <p:cNvPr id="18" name="TextBox 18"/>
          <p:cNvSpPr txBox="1"/>
          <p:nvPr/>
        </p:nvSpPr>
        <p:spPr>
          <a:xfrm>
            <a:off x="5626745" y="8420734"/>
            <a:ext cx="7034510" cy="837566"/>
          </a:xfrm>
          <a:prstGeom prst="rect">
            <a:avLst/>
          </a:prstGeom>
        </p:spPr>
        <p:txBody>
          <a:bodyPr lIns="0" tIns="0" rIns="0" bIns="0" rtlCol="0" anchor="t">
            <a:spAutoFit/>
          </a:bodyPr>
          <a:lstStyle/>
          <a:p>
            <a:pPr algn="ctr">
              <a:lnSpc>
                <a:spcPts val="6859"/>
              </a:lnSpc>
              <a:spcBef>
                <a:spcPct val="0"/>
              </a:spcBef>
            </a:pPr>
            <a:r>
              <a:rPr lang="en-US" sz="4899">
                <a:solidFill>
                  <a:srgbClr val="B5B412"/>
                </a:solidFill>
                <a:latin typeface="Century Gothic Paneuropean Bold"/>
              </a:rPr>
              <a:t>Explain your reasoning: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226487" y="6077518"/>
            <a:ext cx="22522122" cy="11739656"/>
          </a:xfrm>
          <a:custGeom>
            <a:avLst/>
            <a:gdLst/>
            <a:ahLst/>
            <a:cxnLst/>
            <a:rect l="l" t="t" r="r" b="b"/>
            <a:pathLst>
              <a:path w="22522122" h="11739656">
                <a:moveTo>
                  <a:pt x="0" y="0"/>
                </a:moveTo>
                <a:lnTo>
                  <a:pt x="22522122" y="0"/>
                </a:lnTo>
                <a:lnTo>
                  <a:pt x="22522122" y="11739656"/>
                </a:lnTo>
                <a:lnTo>
                  <a:pt x="0" y="11739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flipH="1">
            <a:off x="3913728" y="-371409"/>
            <a:ext cx="10241692" cy="20954868"/>
          </a:xfrm>
          <a:custGeom>
            <a:avLst/>
            <a:gdLst/>
            <a:ahLst/>
            <a:cxnLst/>
            <a:rect l="l" t="t" r="r" b="b"/>
            <a:pathLst>
              <a:path w="10241692" h="20954868">
                <a:moveTo>
                  <a:pt x="10241692" y="0"/>
                </a:moveTo>
                <a:lnTo>
                  <a:pt x="0" y="0"/>
                </a:lnTo>
                <a:lnTo>
                  <a:pt x="0" y="20954868"/>
                </a:lnTo>
                <a:lnTo>
                  <a:pt x="10241692" y="20954868"/>
                </a:lnTo>
                <a:lnTo>
                  <a:pt x="1024169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a:off x="643375" y="5972522"/>
            <a:ext cx="16782399" cy="8559023"/>
          </a:xfrm>
          <a:custGeom>
            <a:avLst/>
            <a:gdLst/>
            <a:ahLst/>
            <a:cxnLst/>
            <a:rect l="l" t="t" r="r" b="b"/>
            <a:pathLst>
              <a:path w="16782399" h="8559023">
                <a:moveTo>
                  <a:pt x="0" y="0"/>
                </a:moveTo>
                <a:lnTo>
                  <a:pt x="16782399" y="0"/>
                </a:lnTo>
                <a:lnTo>
                  <a:pt x="16782399" y="8559024"/>
                </a:lnTo>
                <a:lnTo>
                  <a:pt x="0" y="85590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10800000">
            <a:off x="643375" y="7925010"/>
            <a:ext cx="16782399" cy="8559023"/>
          </a:xfrm>
          <a:custGeom>
            <a:avLst/>
            <a:gdLst/>
            <a:ahLst/>
            <a:cxnLst/>
            <a:rect l="l" t="t" r="r" b="b"/>
            <a:pathLst>
              <a:path w="16782399" h="8559023">
                <a:moveTo>
                  <a:pt x="0" y="0"/>
                </a:moveTo>
                <a:lnTo>
                  <a:pt x="16782399" y="0"/>
                </a:lnTo>
                <a:lnTo>
                  <a:pt x="16782399" y="8559023"/>
                </a:lnTo>
                <a:lnTo>
                  <a:pt x="0" y="85590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12"/>
            <a:stretch>
              <a:fillRect/>
            </a:stretch>
          </a:blipFill>
        </p:spPr>
        <p:txBody>
          <a:bodyPr/>
          <a:lstStyle/>
          <a:p>
            <a:endParaRPr lang="en-US"/>
          </a:p>
        </p:txBody>
      </p:sp>
      <p:sp>
        <p:nvSpPr>
          <p:cNvPr id="8" name="Freeform 8"/>
          <p:cNvSpPr/>
          <p:nvPr/>
        </p:nvSpPr>
        <p:spPr>
          <a:xfrm flipH="1">
            <a:off x="12878893" y="4568254"/>
            <a:ext cx="6284659" cy="6088264"/>
          </a:xfrm>
          <a:custGeom>
            <a:avLst/>
            <a:gdLst/>
            <a:ahLst/>
            <a:cxnLst/>
            <a:rect l="l" t="t" r="r" b="b"/>
            <a:pathLst>
              <a:path w="6284659" h="6088264">
                <a:moveTo>
                  <a:pt x="6284660" y="0"/>
                </a:moveTo>
                <a:lnTo>
                  <a:pt x="0" y="0"/>
                </a:lnTo>
                <a:lnTo>
                  <a:pt x="0" y="6088264"/>
                </a:lnTo>
                <a:lnTo>
                  <a:pt x="6284660" y="6088264"/>
                </a:lnTo>
                <a:lnTo>
                  <a:pt x="628466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TextBox 9"/>
          <p:cNvSpPr txBox="1"/>
          <p:nvPr/>
        </p:nvSpPr>
        <p:spPr>
          <a:xfrm>
            <a:off x="0" y="118745"/>
            <a:ext cx="9034574" cy="1795780"/>
          </a:xfrm>
          <a:prstGeom prst="rect">
            <a:avLst/>
          </a:prstGeom>
        </p:spPr>
        <p:txBody>
          <a:bodyPr lIns="0" tIns="0" rIns="0" bIns="0" rtlCol="0" anchor="t">
            <a:spAutoFit/>
          </a:bodyPr>
          <a:lstStyle/>
          <a:p>
            <a:pPr algn="ctr">
              <a:lnSpc>
                <a:spcPts val="7039"/>
              </a:lnSpc>
            </a:pPr>
            <a:r>
              <a:rPr lang="en-US" sz="6399" spc="63">
                <a:solidFill>
                  <a:srgbClr val="006EB6"/>
                </a:solidFill>
                <a:latin typeface="Century Gothic Paneuropean Bold"/>
              </a:rPr>
              <a:t>thinkStarter Summary</a:t>
            </a:r>
          </a:p>
          <a:p>
            <a:pPr algn="ctr">
              <a:lnSpc>
                <a:spcPts val="7039"/>
              </a:lnSpc>
              <a:spcBef>
                <a:spcPct val="0"/>
              </a:spcBef>
            </a:pPr>
            <a:endParaRPr lang="en-US" sz="6399" spc="63">
              <a:solidFill>
                <a:srgbClr val="006EB6"/>
              </a:solidFill>
              <a:latin typeface="Century Gothic Paneuropean Bold"/>
            </a:endParaRPr>
          </a:p>
        </p:txBody>
      </p:sp>
      <p:sp>
        <p:nvSpPr>
          <p:cNvPr id="10" name="TextBox 10"/>
          <p:cNvSpPr txBox="1"/>
          <p:nvPr/>
        </p:nvSpPr>
        <p:spPr>
          <a:xfrm>
            <a:off x="253785" y="1389568"/>
            <a:ext cx="17654355" cy="3924301"/>
          </a:xfrm>
          <a:prstGeom prst="rect">
            <a:avLst/>
          </a:prstGeom>
        </p:spPr>
        <p:txBody>
          <a:bodyPr lIns="0" tIns="0" rIns="0" bIns="0" rtlCol="0" anchor="t">
            <a:spAutoFit/>
          </a:bodyPr>
          <a:lstStyle/>
          <a:p>
            <a:pPr algn="ctr">
              <a:lnSpc>
                <a:spcPts val="6299"/>
              </a:lnSpc>
            </a:pPr>
            <a:r>
              <a:rPr lang="en-US" sz="4499">
                <a:solidFill>
                  <a:srgbClr val="CC4C15"/>
                </a:solidFill>
                <a:latin typeface="Century Gothic Paneuropean Bold"/>
              </a:rPr>
              <a:t>When we share numbers with people there are many ways that we can show the same value. In today’s thinkLaw lesson, we will think about how the government should share important information with the public.</a:t>
            </a:r>
          </a:p>
          <a:p>
            <a:pPr algn="ctr">
              <a:lnSpc>
                <a:spcPts val="6299"/>
              </a:lnSpc>
              <a:spcBef>
                <a:spcPct val="0"/>
              </a:spcBef>
            </a:pPr>
            <a:endParaRPr lang="en-US" sz="4499">
              <a:solidFill>
                <a:srgbClr val="CC4C15"/>
              </a:solidFill>
              <a:latin typeface="Century Gothic Paneuropean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39571" y="6790204"/>
            <a:ext cx="13949130" cy="5730966"/>
            <a:chOff x="0" y="0"/>
            <a:chExt cx="1231060" cy="505778"/>
          </a:xfrm>
        </p:grpSpPr>
        <p:sp>
          <p:nvSpPr>
            <p:cNvPr id="4" name="Freeform 4"/>
            <p:cNvSpPr/>
            <p:nvPr/>
          </p:nvSpPr>
          <p:spPr>
            <a:xfrm>
              <a:off x="0" y="0"/>
              <a:ext cx="1231060" cy="505778"/>
            </a:xfrm>
            <a:custGeom>
              <a:avLst/>
              <a:gdLst/>
              <a:ahLst/>
              <a:cxnLst/>
              <a:rect l="l" t="t" r="r" b="b"/>
              <a:pathLst>
                <a:path w="1231060" h="505778">
                  <a:moveTo>
                    <a:pt x="615530" y="0"/>
                  </a:moveTo>
                  <a:cubicBezTo>
                    <a:pt x="275582" y="0"/>
                    <a:pt x="0" y="113222"/>
                    <a:pt x="0" y="252889"/>
                  </a:cubicBezTo>
                  <a:cubicBezTo>
                    <a:pt x="0" y="392556"/>
                    <a:pt x="275582" y="505778"/>
                    <a:pt x="615530" y="505778"/>
                  </a:cubicBezTo>
                  <a:cubicBezTo>
                    <a:pt x="955478" y="505778"/>
                    <a:pt x="1231060" y="392556"/>
                    <a:pt x="1231060" y="252889"/>
                  </a:cubicBezTo>
                  <a:cubicBezTo>
                    <a:pt x="1231060" y="113222"/>
                    <a:pt x="955478" y="0"/>
                    <a:pt x="615530" y="0"/>
                  </a:cubicBezTo>
                  <a:close/>
                </a:path>
              </a:pathLst>
            </a:custGeom>
            <a:solidFill>
              <a:srgbClr val="B5B412"/>
            </a:solidFill>
          </p:spPr>
          <p:txBody>
            <a:bodyPr/>
            <a:lstStyle/>
            <a:p>
              <a:endParaRPr lang="en-US"/>
            </a:p>
          </p:txBody>
        </p:sp>
        <p:sp>
          <p:nvSpPr>
            <p:cNvPr id="5" name="TextBox 5"/>
            <p:cNvSpPr txBox="1"/>
            <p:nvPr/>
          </p:nvSpPr>
          <p:spPr>
            <a:xfrm>
              <a:off x="115412" y="-208"/>
              <a:ext cx="1000236" cy="45857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056935">
            <a:off x="12166292" y="6502978"/>
            <a:ext cx="3440476" cy="3563581"/>
          </a:xfrm>
          <a:custGeom>
            <a:avLst/>
            <a:gdLst/>
            <a:ahLst/>
            <a:cxnLst/>
            <a:rect l="l" t="t" r="r" b="b"/>
            <a:pathLst>
              <a:path w="3440476" h="3563581">
                <a:moveTo>
                  <a:pt x="0" y="0"/>
                </a:moveTo>
                <a:lnTo>
                  <a:pt x="3440476" y="0"/>
                </a:lnTo>
                <a:lnTo>
                  <a:pt x="3440476" y="3563582"/>
                </a:lnTo>
                <a:lnTo>
                  <a:pt x="0" y="3563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9144000" y="988060"/>
            <a:ext cx="10259912" cy="6727488"/>
            <a:chOff x="0" y="0"/>
            <a:chExt cx="1024241" cy="671601"/>
          </a:xfrm>
        </p:grpSpPr>
        <p:sp>
          <p:nvSpPr>
            <p:cNvPr id="8" name="Freeform 8"/>
            <p:cNvSpPr/>
            <p:nvPr/>
          </p:nvSpPr>
          <p:spPr>
            <a:xfrm>
              <a:off x="0" y="0"/>
              <a:ext cx="1024241" cy="671601"/>
            </a:xfrm>
            <a:custGeom>
              <a:avLst/>
              <a:gdLst/>
              <a:ahLst/>
              <a:cxnLst/>
              <a:rect l="l" t="t" r="r" b="b"/>
              <a:pathLst>
                <a:path w="1024241" h="671601">
                  <a:moveTo>
                    <a:pt x="512120" y="0"/>
                  </a:moveTo>
                  <a:cubicBezTo>
                    <a:pt x="229284" y="0"/>
                    <a:pt x="0" y="150343"/>
                    <a:pt x="0" y="335800"/>
                  </a:cubicBezTo>
                  <a:cubicBezTo>
                    <a:pt x="0" y="521258"/>
                    <a:pt x="229284" y="671601"/>
                    <a:pt x="512120" y="671601"/>
                  </a:cubicBezTo>
                  <a:cubicBezTo>
                    <a:pt x="794957" y="671601"/>
                    <a:pt x="1024241" y="521258"/>
                    <a:pt x="1024241" y="335800"/>
                  </a:cubicBezTo>
                  <a:cubicBezTo>
                    <a:pt x="1024241" y="150343"/>
                    <a:pt x="794957" y="0"/>
                    <a:pt x="512120" y="0"/>
                  </a:cubicBezTo>
                  <a:close/>
                </a:path>
              </a:pathLst>
            </a:custGeom>
            <a:solidFill>
              <a:srgbClr val="CC4C15"/>
            </a:solidFill>
          </p:spPr>
          <p:txBody>
            <a:bodyPr/>
            <a:lstStyle/>
            <a:p>
              <a:endParaRPr lang="en-US"/>
            </a:p>
          </p:txBody>
        </p:sp>
        <p:sp>
          <p:nvSpPr>
            <p:cNvPr id="9" name="TextBox 9"/>
            <p:cNvSpPr txBox="1"/>
            <p:nvPr/>
          </p:nvSpPr>
          <p:spPr>
            <a:xfrm>
              <a:off x="96023" y="15338"/>
              <a:ext cx="832196" cy="59330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4927759">
            <a:off x="6343507" y="1408801"/>
            <a:ext cx="3440476" cy="3563581"/>
          </a:xfrm>
          <a:custGeom>
            <a:avLst/>
            <a:gdLst/>
            <a:ahLst/>
            <a:cxnLst/>
            <a:rect l="l" t="t" r="r" b="b"/>
            <a:pathLst>
              <a:path w="3440476" h="3563581">
                <a:moveTo>
                  <a:pt x="0" y="0"/>
                </a:moveTo>
                <a:lnTo>
                  <a:pt x="3440476" y="0"/>
                </a:lnTo>
                <a:lnTo>
                  <a:pt x="3440476" y="3563581"/>
                </a:lnTo>
                <a:lnTo>
                  <a:pt x="0" y="3563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2138589" y="1325583"/>
            <a:ext cx="9351663" cy="4388841"/>
            <a:chOff x="0" y="0"/>
            <a:chExt cx="1169742" cy="548973"/>
          </a:xfrm>
        </p:grpSpPr>
        <p:sp>
          <p:nvSpPr>
            <p:cNvPr id="12" name="Freeform 12"/>
            <p:cNvSpPr/>
            <p:nvPr/>
          </p:nvSpPr>
          <p:spPr>
            <a:xfrm>
              <a:off x="0" y="0"/>
              <a:ext cx="1169742" cy="548973"/>
            </a:xfrm>
            <a:custGeom>
              <a:avLst/>
              <a:gdLst/>
              <a:ahLst/>
              <a:cxnLst/>
              <a:rect l="l" t="t" r="r" b="b"/>
              <a:pathLst>
                <a:path w="1169742" h="548973">
                  <a:moveTo>
                    <a:pt x="584871" y="0"/>
                  </a:moveTo>
                  <a:cubicBezTo>
                    <a:pt x="261856" y="0"/>
                    <a:pt x="0" y="122892"/>
                    <a:pt x="0" y="274487"/>
                  </a:cubicBezTo>
                  <a:cubicBezTo>
                    <a:pt x="0" y="426081"/>
                    <a:pt x="261856" y="548973"/>
                    <a:pt x="584871" y="548973"/>
                  </a:cubicBezTo>
                  <a:cubicBezTo>
                    <a:pt x="907886" y="548973"/>
                    <a:pt x="1169742" y="426081"/>
                    <a:pt x="1169742" y="274487"/>
                  </a:cubicBezTo>
                  <a:cubicBezTo>
                    <a:pt x="1169742" y="122892"/>
                    <a:pt x="907886" y="0"/>
                    <a:pt x="584871" y="0"/>
                  </a:cubicBezTo>
                  <a:close/>
                </a:path>
              </a:pathLst>
            </a:custGeom>
            <a:solidFill>
              <a:srgbClr val="006EB6"/>
            </a:solidFill>
          </p:spPr>
          <p:txBody>
            <a:bodyPr/>
            <a:lstStyle/>
            <a:p>
              <a:endParaRPr lang="en-US"/>
            </a:p>
          </p:txBody>
        </p:sp>
        <p:sp>
          <p:nvSpPr>
            <p:cNvPr id="13" name="TextBox 13"/>
            <p:cNvSpPr txBox="1"/>
            <p:nvPr/>
          </p:nvSpPr>
          <p:spPr>
            <a:xfrm>
              <a:off x="109663" y="3841"/>
              <a:ext cx="950416" cy="49366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3406936" y="5951362"/>
            <a:ext cx="1734041" cy="1677684"/>
          </a:xfrm>
          <a:custGeom>
            <a:avLst/>
            <a:gdLst/>
            <a:ahLst/>
            <a:cxnLst/>
            <a:rect l="l" t="t" r="r" b="b"/>
            <a:pathLst>
              <a:path w="1734041" h="1677684">
                <a:moveTo>
                  <a:pt x="0" y="0"/>
                </a:moveTo>
                <a:lnTo>
                  <a:pt x="1734040" y="0"/>
                </a:lnTo>
                <a:lnTo>
                  <a:pt x="1734040" y="1677684"/>
                </a:lnTo>
                <a:lnTo>
                  <a:pt x="0" y="16776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2396145" y="4480671"/>
            <a:ext cx="1087294" cy="1087294"/>
          </a:xfrm>
          <a:custGeom>
            <a:avLst/>
            <a:gdLst/>
            <a:ahLst/>
            <a:cxnLst/>
            <a:rect l="l" t="t" r="r" b="b"/>
            <a:pathLst>
              <a:path w="1087294" h="1087294">
                <a:moveTo>
                  <a:pt x="0" y="0"/>
                </a:moveTo>
                <a:lnTo>
                  <a:pt x="1087294" y="0"/>
                </a:lnTo>
                <a:lnTo>
                  <a:pt x="1087294" y="1087295"/>
                </a:lnTo>
                <a:lnTo>
                  <a:pt x="0" y="10872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4851518" y="6837829"/>
            <a:ext cx="1166953" cy="1166953"/>
          </a:xfrm>
          <a:custGeom>
            <a:avLst/>
            <a:gdLst/>
            <a:ahLst/>
            <a:cxnLst/>
            <a:rect l="l" t="t" r="r" b="b"/>
            <a:pathLst>
              <a:path w="1166953" h="1166953">
                <a:moveTo>
                  <a:pt x="0" y="0"/>
                </a:moveTo>
                <a:lnTo>
                  <a:pt x="1166953" y="0"/>
                </a:lnTo>
                <a:lnTo>
                  <a:pt x="1166953" y="1166953"/>
                </a:lnTo>
                <a:lnTo>
                  <a:pt x="0" y="11669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4273956" y="215547"/>
            <a:ext cx="907774" cy="1626306"/>
          </a:xfrm>
          <a:custGeom>
            <a:avLst/>
            <a:gdLst/>
            <a:ahLst/>
            <a:cxnLst/>
            <a:rect l="l" t="t" r="r" b="b"/>
            <a:pathLst>
              <a:path w="907774" h="1626306">
                <a:moveTo>
                  <a:pt x="0" y="0"/>
                </a:moveTo>
                <a:lnTo>
                  <a:pt x="907774" y="0"/>
                </a:lnTo>
                <a:lnTo>
                  <a:pt x="907774" y="1626306"/>
                </a:lnTo>
                <a:lnTo>
                  <a:pt x="0" y="16263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TextBox 18"/>
          <p:cNvSpPr txBox="1"/>
          <p:nvPr/>
        </p:nvSpPr>
        <p:spPr>
          <a:xfrm>
            <a:off x="0" y="118745"/>
            <a:ext cx="9034574" cy="1795780"/>
          </a:xfrm>
          <a:prstGeom prst="rect">
            <a:avLst/>
          </a:prstGeom>
        </p:spPr>
        <p:txBody>
          <a:bodyPr lIns="0" tIns="0" rIns="0" bIns="0" rtlCol="0" anchor="t">
            <a:spAutoFit/>
          </a:bodyPr>
          <a:lstStyle/>
          <a:p>
            <a:pPr algn="ctr">
              <a:lnSpc>
                <a:spcPts val="7039"/>
              </a:lnSpc>
            </a:pPr>
            <a:r>
              <a:rPr lang="en-US" sz="6399" spc="63">
                <a:solidFill>
                  <a:srgbClr val="006EB6"/>
                </a:solidFill>
                <a:latin typeface="Century Gothic Paneuropean Bold"/>
              </a:rPr>
              <a:t>Take a Census </a:t>
            </a:r>
            <a:r>
              <a:rPr lang="en-US" sz="6399" spc="63">
                <a:solidFill>
                  <a:srgbClr val="006EB6"/>
                </a:solidFill>
                <a:latin typeface="Century Gothic Paneuropean"/>
              </a:rPr>
              <a:t>(2021)</a:t>
            </a:r>
          </a:p>
          <a:p>
            <a:pPr algn="ctr">
              <a:lnSpc>
                <a:spcPts val="7039"/>
              </a:lnSpc>
              <a:spcBef>
                <a:spcPct val="0"/>
              </a:spcBef>
            </a:pPr>
            <a:endParaRPr lang="en-US" sz="6399" spc="63">
              <a:solidFill>
                <a:srgbClr val="006EB6"/>
              </a:solidFill>
              <a:latin typeface="Century Gothic Paneuropean"/>
            </a:endParaRPr>
          </a:p>
        </p:txBody>
      </p:sp>
      <p:sp>
        <p:nvSpPr>
          <p:cNvPr id="19" name="TextBox 19"/>
          <p:cNvSpPr txBox="1"/>
          <p:nvPr/>
        </p:nvSpPr>
        <p:spPr>
          <a:xfrm>
            <a:off x="-112846" y="1787088"/>
            <a:ext cx="7306870" cy="3313430"/>
          </a:xfrm>
          <a:prstGeom prst="rect">
            <a:avLst/>
          </a:prstGeom>
        </p:spPr>
        <p:txBody>
          <a:bodyPr lIns="0" tIns="0" rIns="0" bIns="0" rtlCol="0" anchor="t">
            <a:spAutoFit/>
          </a:bodyPr>
          <a:lstStyle/>
          <a:p>
            <a:pPr algn="ctr">
              <a:lnSpc>
                <a:spcPts val="5319"/>
              </a:lnSpc>
            </a:pPr>
            <a:r>
              <a:rPr lang="en-US" sz="3799">
                <a:solidFill>
                  <a:srgbClr val="CC4C15"/>
                </a:solidFill>
                <a:latin typeface="Century Gothic Paneuropean"/>
              </a:rPr>
              <a:t>A </a:t>
            </a:r>
            <a:r>
              <a:rPr lang="en-US" sz="3799">
                <a:solidFill>
                  <a:srgbClr val="CC4C15"/>
                </a:solidFill>
                <a:latin typeface="Century Gothic Paneuropean Bold"/>
              </a:rPr>
              <a:t>census</a:t>
            </a:r>
            <a:r>
              <a:rPr lang="en-US" sz="3799">
                <a:solidFill>
                  <a:srgbClr val="CC4C15"/>
                </a:solidFill>
                <a:latin typeface="Century Gothic Paneuropean"/>
              </a:rPr>
              <a:t> is when a government counts and records information about a</a:t>
            </a:r>
          </a:p>
          <a:p>
            <a:pPr algn="ctr">
              <a:lnSpc>
                <a:spcPts val="5319"/>
              </a:lnSpc>
            </a:pPr>
            <a:r>
              <a:rPr lang="en-US" sz="3799">
                <a:solidFill>
                  <a:srgbClr val="CC4C15"/>
                </a:solidFill>
                <a:latin typeface="Century Gothic Paneuropean"/>
              </a:rPr>
              <a:t>specific group of people.</a:t>
            </a:r>
          </a:p>
          <a:p>
            <a:pPr algn="ctr">
              <a:lnSpc>
                <a:spcPts val="5319"/>
              </a:lnSpc>
              <a:spcBef>
                <a:spcPct val="0"/>
              </a:spcBef>
            </a:pPr>
            <a:endParaRPr lang="en-US" sz="3799">
              <a:solidFill>
                <a:srgbClr val="CC4C15"/>
              </a:solidFill>
              <a:latin typeface="Century Gothic Paneuropean"/>
            </a:endParaRPr>
          </a:p>
        </p:txBody>
      </p:sp>
      <p:sp>
        <p:nvSpPr>
          <p:cNvPr id="20" name="TextBox 20"/>
          <p:cNvSpPr txBox="1"/>
          <p:nvPr/>
        </p:nvSpPr>
        <p:spPr>
          <a:xfrm>
            <a:off x="10245685" y="2246778"/>
            <a:ext cx="7754445" cy="4162426"/>
          </a:xfrm>
          <a:prstGeom prst="rect">
            <a:avLst/>
          </a:prstGeom>
        </p:spPr>
        <p:txBody>
          <a:bodyPr lIns="0" tIns="0" rIns="0" bIns="0" rtlCol="0" anchor="t">
            <a:spAutoFit/>
          </a:bodyPr>
          <a:lstStyle/>
          <a:p>
            <a:pPr>
              <a:lnSpc>
                <a:spcPts val="4199"/>
              </a:lnSpc>
              <a:spcBef>
                <a:spcPct val="0"/>
              </a:spcBef>
            </a:pPr>
            <a:r>
              <a:rPr lang="en-US" sz="2999">
                <a:solidFill>
                  <a:srgbClr val="01565C"/>
                </a:solidFill>
                <a:latin typeface="Century Gothic Paneuropean"/>
              </a:rPr>
              <a:t>In the United States, we have a census where the government counts everyone that lives in the country. The government also collects information such as:</a:t>
            </a:r>
          </a:p>
          <a:p>
            <a:pPr>
              <a:lnSpc>
                <a:spcPts val="4199"/>
              </a:lnSpc>
              <a:spcBef>
                <a:spcPct val="0"/>
              </a:spcBef>
            </a:pPr>
            <a:r>
              <a:rPr lang="en-US" sz="2999">
                <a:solidFill>
                  <a:srgbClr val="01565C"/>
                </a:solidFill>
                <a:latin typeface="Century Gothic Paneuropean"/>
              </a:rPr>
              <a:t>• How many people live in each city?</a:t>
            </a:r>
          </a:p>
          <a:p>
            <a:pPr>
              <a:lnSpc>
                <a:spcPts val="4199"/>
              </a:lnSpc>
              <a:spcBef>
                <a:spcPct val="0"/>
              </a:spcBef>
            </a:pPr>
            <a:r>
              <a:rPr lang="en-US" sz="2999">
                <a:solidFill>
                  <a:srgbClr val="01565C"/>
                </a:solidFill>
                <a:latin typeface="Century Gothic Paneuropean"/>
              </a:rPr>
              <a:t>• How much money do people make?</a:t>
            </a:r>
          </a:p>
          <a:p>
            <a:pPr>
              <a:lnSpc>
                <a:spcPts val="4199"/>
              </a:lnSpc>
              <a:spcBef>
                <a:spcPct val="0"/>
              </a:spcBef>
            </a:pPr>
            <a:r>
              <a:rPr lang="en-US" sz="2999">
                <a:solidFill>
                  <a:srgbClr val="01565C"/>
                </a:solidFill>
                <a:latin typeface="Century Gothic Paneuropean"/>
              </a:rPr>
              <a:t>• How many people have college degrees?</a:t>
            </a:r>
          </a:p>
        </p:txBody>
      </p:sp>
      <p:sp>
        <p:nvSpPr>
          <p:cNvPr id="21" name="TextBox 21"/>
          <p:cNvSpPr txBox="1"/>
          <p:nvPr/>
        </p:nvSpPr>
        <p:spPr>
          <a:xfrm>
            <a:off x="0" y="7811543"/>
            <a:ext cx="11439305" cy="2034541"/>
          </a:xfrm>
          <a:prstGeom prst="rect">
            <a:avLst/>
          </a:prstGeom>
        </p:spPr>
        <p:txBody>
          <a:bodyPr lIns="0" tIns="0" rIns="0" bIns="0" rtlCol="0" anchor="t">
            <a:spAutoFit/>
          </a:bodyPr>
          <a:lstStyle/>
          <a:p>
            <a:pPr algn="ctr">
              <a:lnSpc>
                <a:spcPts val="5459"/>
              </a:lnSpc>
              <a:spcBef>
                <a:spcPct val="0"/>
              </a:spcBef>
            </a:pPr>
            <a:r>
              <a:rPr lang="en-US" sz="3899">
                <a:solidFill>
                  <a:srgbClr val="004E82"/>
                </a:solidFill>
                <a:latin typeface="Century Gothic Paneuropean"/>
              </a:rPr>
              <a:t>The government uses that information to help them make important decisions. Why does the government need this information?</a:t>
            </a:r>
          </a:p>
        </p:txBody>
      </p:sp>
      <p:sp>
        <p:nvSpPr>
          <p:cNvPr id="22" name="Freeform 22"/>
          <p:cNvSpPr/>
          <p:nvPr/>
        </p:nvSpPr>
        <p:spPr>
          <a:xfrm>
            <a:off x="15988766" y="8284769"/>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14"/>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82774" y="5474457"/>
            <a:ext cx="16058657" cy="3270126"/>
          </a:xfrm>
          <a:custGeom>
            <a:avLst/>
            <a:gdLst/>
            <a:ahLst/>
            <a:cxnLst/>
            <a:rect l="l" t="t" r="r" b="b"/>
            <a:pathLst>
              <a:path w="16058657" h="3270126">
                <a:moveTo>
                  <a:pt x="0" y="0"/>
                </a:moveTo>
                <a:lnTo>
                  <a:pt x="16058657" y="0"/>
                </a:lnTo>
                <a:lnTo>
                  <a:pt x="16058657" y="3270127"/>
                </a:lnTo>
                <a:lnTo>
                  <a:pt x="0" y="3270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464867" y="558364"/>
          <a:ext cx="13115878" cy="5341222"/>
        </p:xfrm>
        <a:graphic>
          <a:graphicData uri="http://schemas.openxmlformats.org/drawingml/2006/table">
            <a:tbl>
              <a:tblPr/>
              <a:tblGrid>
                <a:gridCol w="3891591">
                  <a:extLst>
                    <a:ext uri="{9D8B030D-6E8A-4147-A177-3AD203B41FA5}">
                      <a16:colId xmlns:a16="http://schemas.microsoft.com/office/drawing/2014/main" val="20000"/>
                    </a:ext>
                  </a:extLst>
                </a:gridCol>
                <a:gridCol w="9224287">
                  <a:extLst>
                    <a:ext uri="{9D8B030D-6E8A-4147-A177-3AD203B41FA5}">
                      <a16:colId xmlns:a16="http://schemas.microsoft.com/office/drawing/2014/main" val="20001"/>
                    </a:ext>
                  </a:extLst>
                </a:gridCol>
              </a:tblGrid>
              <a:tr h="1129468">
                <a:tc>
                  <a:txBody>
                    <a:bodyPr/>
                    <a:lstStyle/>
                    <a:p>
                      <a:pPr algn="ctr">
                        <a:lnSpc>
                          <a:spcPts val="3079"/>
                        </a:lnSpc>
                        <a:defRPr/>
                      </a:pPr>
                      <a:endParaRPr lang="en-US" sz="1100"/>
                    </a:p>
                  </a:txBody>
                  <a:tcPr marL="190500" marR="190500" marT="190500" marB="190500" anchor="ctr">
                    <a:lnL w="38100" cap="flat" cmpd="sng" algn="ctr">
                      <a:solidFill>
                        <a:srgbClr val="F5F5F5"/>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F5F5F5"/>
                      </a:solidFill>
                      <a:prstDash val="solid"/>
                      <a:round/>
                      <a:headEnd type="none" w="med" len="med"/>
                      <a:tailEnd type="none" w="med" len="med"/>
                    </a:lnT>
                    <a:lnB w="38100" cap="flat" cmpd="sng" algn="ctr">
                      <a:solidFill>
                        <a:srgbClr val="006EB6"/>
                      </a:solidFill>
                      <a:prstDash val="solid"/>
                      <a:round/>
                      <a:headEnd type="none" w="med" len="med"/>
                      <a:tailEnd type="none" w="med" len="med"/>
                    </a:lnB>
                  </a:tcPr>
                </a:tc>
                <a:tc>
                  <a:txBody>
                    <a:bodyPr/>
                    <a:lstStyle/>
                    <a:p>
                      <a:pPr algn="ctr">
                        <a:lnSpc>
                          <a:spcPts val="3779"/>
                        </a:lnSpc>
                        <a:defRPr/>
                      </a:pPr>
                      <a:r>
                        <a:rPr lang="en-US" sz="2699">
                          <a:solidFill>
                            <a:srgbClr val="004E82"/>
                          </a:solidFill>
                          <a:latin typeface="Century Gothic Paneuropean"/>
                        </a:rPr>
                        <a:t>How will the government use this information?</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403918">
                <a:tc>
                  <a:txBody>
                    <a:bodyPr/>
                    <a:lstStyle/>
                    <a:p>
                      <a:pPr algn="ctr">
                        <a:lnSpc>
                          <a:spcPts val="3079"/>
                        </a:lnSpc>
                        <a:defRPr/>
                      </a:pPr>
                      <a:r>
                        <a:rPr lang="en-US" sz="2199">
                          <a:solidFill>
                            <a:srgbClr val="004E82"/>
                          </a:solidFill>
                          <a:latin typeface="Century Gothic Paneuropean"/>
                        </a:rPr>
                        <a:t>How many people live in each city?</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307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403918">
                <a:tc>
                  <a:txBody>
                    <a:bodyPr/>
                    <a:lstStyle/>
                    <a:p>
                      <a:pPr algn="ctr">
                        <a:lnSpc>
                          <a:spcPts val="3079"/>
                        </a:lnSpc>
                        <a:defRPr/>
                      </a:pPr>
                      <a:r>
                        <a:rPr lang="en-US" sz="2199">
                          <a:solidFill>
                            <a:srgbClr val="004E82"/>
                          </a:solidFill>
                          <a:latin typeface="Century Gothic Paneuropean"/>
                        </a:rPr>
                        <a:t>How much money do people make?</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307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403918">
                <a:tc>
                  <a:txBody>
                    <a:bodyPr/>
                    <a:lstStyle/>
                    <a:p>
                      <a:pPr algn="ctr">
                        <a:lnSpc>
                          <a:spcPts val="3079"/>
                        </a:lnSpc>
                        <a:defRPr/>
                      </a:pPr>
                      <a:r>
                        <a:rPr lang="en-US" sz="2199">
                          <a:solidFill>
                            <a:srgbClr val="004E82"/>
                          </a:solidFill>
                          <a:latin typeface="Century Gothic Paneuropean"/>
                        </a:rPr>
                        <a:t>How many people have college degrees?</a:t>
                      </a: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tc>
                  <a:txBody>
                    <a:bodyPr/>
                    <a:lstStyle/>
                    <a:p>
                      <a:pPr algn="ctr">
                        <a:lnSpc>
                          <a:spcPts val="3079"/>
                        </a:lnSpc>
                        <a:defRPr/>
                      </a:pPr>
                      <a:endParaRPr lang="en-US" sz="1100"/>
                    </a:p>
                  </a:txBody>
                  <a:tcPr marL="190500" marR="190500" marT="190500" marB="190500" anchor="ctr">
                    <a:lnL w="38100" cap="flat" cmpd="sng" algn="ctr">
                      <a:solidFill>
                        <a:srgbClr val="006EB6"/>
                      </a:solidFill>
                      <a:prstDash val="solid"/>
                      <a:round/>
                      <a:headEnd type="none" w="med" len="med"/>
                      <a:tailEnd type="none" w="med" len="med"/>
                    </a:lnL>
                    <a:lnR w="38100" cap="flat" cmpd="sng" algn="ctr">
                      <a:solidFill>
                        <a:srgbClr val="006EB6"/>
                      </a:solidFill>
                      <a:prstDash val="solid"/>
                      <a:round/>
                      <a:headEnd type="none" w="med" len="med"/>
                      <a:tailEnd type="none" w="med" len="med"/>
                    </a:lnR>
                    <a:lnT w="38100" cap="flat" cmpd="sng" algn="ctr">
                      <a:solidFill>
                        <a:srgbClr val="006EB6"/>
                      </a:solidFill>
                      <a:prstDash val="solid"/>
                      <a:round/>
                      <a:headEnd type="none" w="med" len="med"/>
                      <a:tailEnd type="none" w="med" len="med"/>
                    </a:lnT>
                    <a:lnB w="38100" cap="flat" cmpd="sng" algn="ctr">
                      <a:solidFill>
                        <a:srgbClr val="006EB6"/>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5" name="Freeform 5"/>
          <p:cNvSpPr/>
          <p:nvPr/>
        </p:nvSpPr>
        <p:spPr>
          <a:xfrm>
            <a:off x="355426" y="1641911"/>
            <a:ext cx="3986212" cy="4114800"/>
          </a:xfrm>
          <a:custGeom>
            <a:avLst/>
            <a:gdLst/>
            <a:ahLst/>
            <a:cxnLst/>
            <a:rect l="l" t="t" r="r" b="b"/>
            <a:pathLst>
              <a:path w="3986212" h="4114800">
                <a:moveTo>
                  <a:pt x="0" y="0"/>
                </a:moveTo>
                <a:lnTo>
                  <a:pt x="3986213" y="0"/>
                </a:lnTo>
                <a:lnTo>
                  <a:pt x="39862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382774" y="6074173"/>
            <a:ext cx="16058657" cy="2143760"/>
          </a:xfrm>
          <a:prstGeom prst="rect">
            <a:avLst/>
          </a:prstGeom>
        </p:spPr>
        <p:txBody>
          <a:bodyPr lIns="0" tIns="0" rIns="0" bIns="0" rtlCol="0" anchor="t">
            <a:spAutoFit/>
          </a:bodyPr>
          <a:lstStyle/>
          <a:p>
            <a:pPr algn="ctr">
              <a:lnSpc>
                <a:spcPts val="5740"/>
              </a:lnSpc>
              <a:spcBef>
                <a:spcPct val="0"/>
              </a:spcBef>
            </a:pPr>
            <a:r>
              <a:rPr lang="en-US" sz="4100">
                <a:solidFill>
                  <a:srgbClr val="004E82"/>
                </a:solidFill>
                <a:latin typeface="Century Gothic Paneuropean"/>
              </a:rPr>
              <a:t>We have a census every 10 years. The U.S. government mails census forms to homes, provides the forms online, and hires workers to go door-to-door to collect information.</a:t>
            </a:r>
          </a:p>
        </p:txBody>
      </p:sp>
      <p:sp>
        <p:nvSpPr>
          <p:cNvPr id="7" name="TextBox 7"/>
          <p:cNvSpPr txBox="1"/>
          <p:nvPr/>
        </p:nvSpPr>
        <p:spPr>
          <a:xfrm>
            <a:off x="1382774" y="8687434"/>
            <a:ext cx="16058657" cy="570866"/>
          </a:xfrm>
          <a:prstGeom prst="rect">
            <a:avLst/>
          </a:prstGeom>
        </p:spPr>
        <p:txBody>
          <a:bodyPr lIns="0" tIns="0" rIns="0" bIns="0" rtlCol="0" anchor="t">
            <a:spAutoFit/>
          </a:bodyPr>
          <a:lstStyle/>
          <a:p>
            <a:pPr algn="ctr">
              <a:lnSpc>
                <a:spcPts val="4759"/>
              </a:lnSpc>
              <a:spcBef>
                <a:spcPct val="0"/>
              </a:spcBef>
            </a:pPr>
            <a:r>
              <a:rPr lang="en-US" sz="3399">
                <a:solidFill>
                  <a:srgbClr val="004E82"/>
                </a:solidFill>
                <a:latin typeface="Century Gothic Paneuropean"/>
              </a:rPr>
              <a:t>The government then shares that information with the American public.</a:t>
            </a:r>
          </a:p>
        </p:txBody>
      </p:sp>
      <p:sp>
        <p:nvSpPr>
          <p:cNvPr id="8" name="Freeform 8"/>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277410" y="3153335"/>
            <a:ext cx="5526652" cy="5484464"/>
          </a:xfrm>
          <a:custGeom>
            <a:avLst/>
            <a:gdLst/>
            <a:ahLst/>
            <a:cxnLst/>
            <a:rect l="l" t="t" r="r" b="b"/>
            <a:pathLst>
              <a:path w="5526652" h="5484464">
                <a:moveTo>
                  <a:pt x="0" y="0"/>
                </a:moveTo>
                <a:lnTo>
                  <a:pt x="5526652" y="0"/>
                </a:lnTo>
                <a:lnTo>
                  <a:pt x="5526652" y="5484465"/>
                </a:lnTo>
                <a:lnTo>
                  <a:pt x="0" y="548446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712538" y="1556831"/>
            <a:ext cx="17091525" cy="968186"/>
            <a:chOff x="0" y="0"/>
            <a:chExt cx="4501472" cy="254995"/>
          </a:xfrm>
        </p:grpSpPr>
        <p:sp>
          <p:nvSpPr>
            <p:cNvPr id="5" name="Freeform 5"/>
            <p:cNvSpPr/>
            <p:nvPr/>
          </p:nvSpPr>
          <p:spPr>
            <a:xfrm>
              <a:off x="0" y="0"/>
              <a:ext cx="4501471" cy="254995"/>
            </a:xfrm>
            <a:custGeom>
              <a:avLst/>
              <a:gdLst/>
              <a:ahLst/>
              <a:cxnLst/>
              <a:rect l="l" t="t" r="r" b="b"/>
              <a:pathLst>
                <a:path w="4501471" h="254995">
                  <a:moveTo>
                    <a:pt x="0" y="0"/>
                  </a:moveTo>
                  <a:lnTo>
                    <a:pt x="4501471" y="0"/>
                  </a:lnTo>
                  <a:lnTo>
                    <a:pt x="4501471" y="254995"/>
                  </a:lnTo>
                  <a:lnTo>
                    <a:pt x="0" y="254995"/>
                  </a:lnTo>
                  <a:close/>
                </a:path>
              </a:pathLst>
            </a:custGeom>
            <a:solidFill>
              <a:srgbClr val="000000">
                <a:alpha val="0"/>
              </a:srgbClr>
            </a:solidFill>
            <a:ln w="133350" cap="sq">
              <a:solidFill>
                <a:srgbClr val="B5B412"/>
              </a:solidFill>
              <a:prstDash val="solid"/>
              <a:miter/>
            </a:ln>
          </p:spPr>
          <p:txBody>
            <a:bodyPr/>
            <a:lstStyle/>
            <a:p>
              <a:endParaRPr lang="en-US"/>
            </a:p>
          </p:txBody>
        </p:sp>
        <p:sp>
          <p:nvSpPr>
            <p:cNvPr id="6" name="TextBox 6"/>
            <p:cNvSpPr txBox="1"/>
            <p:nvPr/>
          </p:nvSpPr>
          <p:spPr>
            <a:xfrm>
              <a:off x="0" y="-47625"/>
              <a:ext cx="4501472" cy="30262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12538" y="3530223"/>
            <a:ext cx="10559058" cy="4958650"/>
          </a:xfrm>
          <a:prstGeom prst="rect">
            <a:avLst/>
          </a:prstGeom>
        </p:spPr>
        <p:txBody>
          <a:bodyPr lIns="0" tIns="0" rIns="0" bIns="0" rtlCol="0" anchor="t">
            <a:spAutoFit/>
          </a:bodyPr>
          <a:lstStyle/>
          <a:p>
            <a:pPr>
              <a:lnSpc>
                <a:spcPts val="4413"/>
              </a:lnSpc>
              <a:spcBef>
                <a:spcPct val="0"/>
              </a:spcBef>
            </a:pPr>
            <a:r>
              <a:rPr lang="en-US" sz="3152">
                <a:solidFill>
                  <a:srgbClr val="006EB6"/>
                </a:solidFill>
                <a:latin typeface="Century Gothic Paneuropean"/>
              </a:rPr>
              <a:t>• Picture</a:t>
            </a:r>
          </a:p>
          <a:p>
            <a:pPr>
              <a:lnSpc>
                <a:spcPts val="4413"/>
              </a:lnSpc>
              <a:spcBef>
                <a:spcPct val="0"/>
              </a:spcBef>
            </a:pPr>
            <a:r>
              <a:rPr lang="en-US" sz="3152">
                <a:solidFill>
                  <a:srgbClr val="006EB6"/>
                </a:solidFill>
                <a:latin typeface="Century Gothic Paneuropean"/>
              </a:rPr>
              <a:t>      Color in the squares to represent 25%.</a:t>
            </a:r>
          </a:p>
          <a:p>
            <a:pPr>
              <a:lnSpc>
                <a:spcPts val="4413"/>
              </a:lnSpc>
              <a:spcBef>
                <a:spcPct val="0"/>
              </a:spcBef>
            </a:pPr>
            <a:r>
              <a:rPr lang="en-US" sz="3152">
                <a:solidFill>
                  <a:srgbClr val="006EB6"/>
                </a:solidFill>
                <a:latin typeface="Century Gothic Paneuropean"/>
              </a:rPr>
              <a:t>• Fraction</a:t>
            </a:r>
          </a:p>
          <a:p>
            <a:pPr>
              <a:lnSpc>
                <a:spcPts val="4413"/>
              </a:lnSpc>
              <a:spcBef>
                <a:spcPct val="0"/>
              </a:spcBef>
            </a:pPr>
            <a:r>
              <a:rPr lang="en-US" sz="3152">
                <a:solidFill>
                  <a:srgbClr val="006EB6"/>
                </a:solidFill>
                <a:latin typeface="Century Gothic Paneuropean"/>
              </a:rPr>
              <a:t>      Write 25% as a fraction.</a:t>
            </a:r>
          </a:p>
          <a:p>
            <a:pPr>
              <a:lnSpc>
                <a:spcPts val="4413"/>
              </a:lnSpc>
              <a:spcBef>
                <a:spcPct val="0"/>
              </a:spcBef>
            </a:pPr>
            <a:r>
              <a:rPr lang="en-US" sz="3152">
                <a:solidFill>
                  <a:srgbClr val="006EB6"/>
                </a:solidFill>
                <a:latin typeface="Century Gothic Paneuropean"/>
              </a:rPr>
              <a:t>• Decimal</a:t>
            </a:r>
          </a:p>
          <a:p>
            <a:pPr>
              <a:lnSpc>
                <a:spcPts val="4413"/>
              </a:lnSpc>
              <a:spcBef>
                <a:spcPct val="0"/>
              </a:spcBef>
            </a:pPr>
            <a:r>
              <a:rPr lang="en-US" sz="3152">
                <a:solidFill>
                  <a:srgbClr val="006EB6"/>
                </a:solidFill>
                <a:latin typeface="Century Gothic Paneuropean"/>
              </a:rPr>
              <a:t>      Write 25% as a decimal.</a:t>
            </a:r>
          </a:p>
          <a:p>
            <a:pPr>
              <a:lnSpc>
                <a:spcPts val="4413"/>
              </a:lnSpc>
              <a:spcBef>
                <a:spcPct val="0"/>
              </a:spcBef>
            </a:pPr>
            <a:r>
              <a:rPr lang="en-US" sz="3152">
                <a:solidFill>
                  <a:srgbClr val="006EB6"/>
                </a:solidFill>
                <a:latin typeface="Century Gothic Paneuropean"/>
              </a:rPr>
              <a:t>• Ratio (In a sentence)</a:t>
            </a:r>
          </a:p>
          <a:p>
            <a:pPr>
              <a:lnSpc>
                <a:spcPts val="4413"/>
              </a:lnSpc>
              <a:spcBef>
                <a:spcPct val="0"/>
              </a:spcBef>
            </a:pPr>
            <a:r>
              <a:rPr lang="en-US" sz="3152">
                <a:solidFill>
                  <a:srgbClr val="006EB6"/>
                </a:solidFill>
                <a:latin typeface="Century Gothic Paneuropean"/>
              </a:rPr>
              <a:t>       ______ out of every 100 people in the United States</a:t>
            </a:r>
          </a:p>
          <a:p>
            <a:pPr>
              <a:lnSpc>
                <a:spcPts val="4413"/>
              </a:lnSpc>
              <a:spcBef>
                <a:spcPct val="0"/>
              </a:spcBef>
            </a:pPr>
            <a:r>
              <a:rPr lang="en-US" sz="3152">
                <a:solidFill>
                  <a:srgbClr val="006EB6"/>
                </a:solidFill>
                <a:latin typeface="Century Gothic Paneuropean"/>
              </a:rPr>
              <a:t>       are under the age of 18.</a:t>
            </a:r>
          </a:p>
        </p:txBody>
      </p:sp>
      <p:grpSp>
        <p:nvGrpSpPr>
          <p:cNvPr id="8" name="Group 8"/>
          <p:cNvGrpSpPr/>
          <p:nvPr/>
        </p:nvGrpSpPr>
        <p:grpSpPr>
          <a:xfrm>
            <a:off x="6395824" y="4929999"/>
            <a:ext cx="2159080" cy="1973676"/>
            <a:chOff x="0" y="0"/>
            <a:chExt cx="568647" cy="519816"/>
          </a:xfrm>
        </p:grpSpPr>
        <p:sp>
          <p:nvSpPr>
            <p:cNvPr id="9" name="Freeform 9"/>
            <p:cNvSpPr/>
            <p:nvPr/>
          </p:nvSpPr>
          <p:spPr>
            <a:xfrm>
              <a:off x="0" y="0"/>
              <a:ext cx="568647" cy="519816"/>
            </a:xfrm>
            <a:custGeom>
              <a:avLst/>
              <a:gdLst/>
              <a:ahLst/>
              <a:cxnLst/>
              <a:rect l="l" t="t" r="r" b="b"/>
              <a:pathLst>
                <a:path w="568647" h="519816">
                  <a:moveTo>
                    <a:pt x="0" y="0"/>
                  </a:moveTo>
                  <a:lnTo>
                    <a:pt x="568647" y="0"/>
                  </a:lnTo>
                  <a:lnTo>
                    <a:pt x="568647" y="519816"/>
                  </a:lnTo>
                  <a:lnTo>
                    <a:pt x="0" y="519816"/>
                  </a:lnTo>
                  <a:close/>
                </a:path>
              </a:pathLst>
            </a:custGeom>
            <a:solidFill>
              <a:srgbClr val="000000">
                <a:alpha val="0"/>
              </a:srgbClr>
            </a:solidFill>
            <a:ln w="76200" cap="sq">
              <a:solidFill>
                <a:srgbClr val="CC4C15"/>
              </a:solidFill>
              <a:prstDash val="solid"/>
              <a:miter/>
            </a:ln>
          </p:spPr>
          <p:txBody>
            <a:bodyPr/>
            <a:lstStyle/>
            <a:p>
              <a:endParaRPr lang="en-US"/>
            </a:p>
          </p:txBody>
        </p:sp>
        <p:sp>
          <p:nvSpPr>
            <p:cNvPr id="10" name="TextBox 10"/>
            <p:cNvSpPr txBox="1"/>
            <p:nvPr/>
          </p:nvSpPr>
          <p:spPr>
            <a:xfrm>
              <a:off x="0" y="-47625"/>
              <a:ext cx="568647" cy="5674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749573" y="4929999"/>
            <a:ext cx="2159080" cy="1973676"/>
            <a:chOff x="0" y="0"/>
            <a:chExt cx="568647" cy="519816"/>
          </a:xfrm>
        </p:grpSpPr>
        <p:sp>
          <p:nvSpPr>
            <p:cNvPr id="12" name="Freeform 12"/>
            <p:cNvSpPr/>
            <p:nvPr/>
          </p:nvSpPr>
          <p:spPr>
            <a:xfrm>
              <a:off x="0" y="0"/>
              <a:ext cx="568647" cy="519816"/>
            </a:xfrm>
            <a:custGeom>
              <a:avLst/>
              <a:gdLst/>
              <a:ahLst/>
              <a:cxnLst/>
              <a:rect l="l" t="t" r="r" b="b"/>
              <a:pathLst>
                <a:path w="568647" h="519816">
                  <a:moveTo>
                    <a:pt x="0" y="0"/>
                  </a:moveTo>
                  <a:lnTo>
                    <a:pt x="568647" y="0"/>
                  </a:lnTo>
                  <a:lnTo>
                    <a:pt x="568647" y="519816"/>
                  </a:lnTo>
                  <a:lnTo>
                    <a:pt x="0" y="519816"/>
                  </a:lnTo>
                  <a:close/>
                </a:path>
              </a:pathLst>
            </a:custGeom>
            <a:solidFill>
              <a:srgbClr val="000000">
                <a:alpha val="0"/>
              </a:srgbClr>
            </a:solidFill>
            <a:ln w="76200" cap="sq">
              <a:solidFill>
                <a:srgbClr val="CC4C15"/>
              </a:solidFill>
              <a:prstDash val="solid"/>
              <a:miter/>
            </a:ln>
          </p:spPr>
          <p:txBody>
            <a:bodyPr/>
            <a:lstStyle/>
            <a:p>
              <a:endParaRPr lang="en-US"/>
            </a:p>
          </p:txBody>
        </p:sp>
        <p:sp>
          <p:nvSpPr>
            <p:cNvPr id="13" name="TextBox 13"/>
            <p:cNvSpPr txBox="1"/>
            <p:nvPr/>
          </p:nvSpPr>
          <p:spPr>
            <a:xfrm>
              <a:off x="0" y="-47625"/>
              <a:ext cx="568647" cy="56744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383904" y="8882380"/>
            <a:ext cx="14477770" cy="1073786"/>
          </a:xfrm>
          <a:prstGeom prst="rect">
            <a:avLst/>
          </a:prstGeom>
        </p:spPr>
        <p:txBody>
          <a:bodyPr lIns="0" tIns="0" rIns="0" bIns="0" rtlCol="0" anchor="t">
            <a:spAutoFit/>
          </a:bodyPr>
          <a:lstStyle/>
          <a:p>
            <a:pPr algn="ctr">
              <a:lnSpc>
                <a:spcPts val="4339"/>
              </a:lnSpc>
              <a:spcBef>
                <a:spcPct val="0"/>
              </a:spcBef>
            </a:pPr>
            <a:r>
              <a:rPr lang="en-US" sz="3099">
                <a:solidFill>
                  <a:srgbClr val="006EB6"/>
                </a:solidFill>
                <a:latin typeface="Century Gothic Paneuropean Bold"/>
                <a:sym typeface="Century Gothic Paneuropean Bold"/>
              </a:rPr>
              <a:t>Which value do you think is the easiest for people to understand?  </a:t>
            </a:r>
          </a:p>
          <a:p>
            <a:pPr algn="ctr">
              <a:lnSpc>
                <a:spcPts val="4339"/>
              </a:lnSpc>
              <a:spcBef>
                <a:spcPct val="0"/>
              </a:spcBef>
            </a:pPr>
            <a:r>
              <a:rPr lang="en-US" sz="3099">
                <a:solidFill>
                  <a:srgbClr val="006EB6"/>
                </a:solidFill>
                <a:latin typeface="Century Gothic Paneuropean Bold"/>
                <a:sym typeface="Century Gothic Paneuropean Bold"/>
              </a:rPr>
              <a:t>Picture    Fraction    Decimal    Percent    Ratio</a:t>
            </a:r>
          </a:p>
        </p:txBody>
      </p:sp>
      <p:grpSp>
        <p:nvGrpSpPr>
          <p:cNvPr id="15" name="Group 15"/>
          <p:cNvGrpSpPr/>
          <p:nvPr/>
        </p:nvGrpSpPr>
        <p:grpSpPr>
          <a:xfrm>
            <a:off x="3518373" y="9577936"/>
            <a:ext cx="377339" cy="378230"/>
            <a:chOff x="0" y="0"/>
            <a:chExt cx="99382" cy="99616"/>
          </a:xfrm>
        </p:grpSpPr>
        <p:sp>
          <p:nvSpPr>
            <p:cNvPr id="16" name="Freeform 16"/>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7" name="TextBox 17"/>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85001" y="159385"/>
            <a:ext cx="9034574" cy="1795780"/>
          </a:xfrm>
          <a:prstGeom prst="rect">
            <a:avLst/>
          </a:prstGeom>
        </p:spPr>
        <p:txBody>
          <a:bodyPr lIns="0" tIns="0" rIns="0" bIns="0" rtlCol="0" anchor="t">
            <a:spAutoFit/>
          </a:bodyPr>
          <a:lstStyle/>
          <a:p>
            <a:pPr algn="ctr">
              <a:lnSpc>
                <a:spcPts val="7039"/>
              </a:lnSpc>
            </a:pPr>
            <a:r>
              <a:rPr lang="en-US" sz="6399" spc="63">
                <a:solidFill>
                  <a:srgbClr val="006EB6"/>
                </a:solidFill>
                <a:latin typeface="Century Gothic Paneuropean Bold"/>
              </a:rPr>
              <a:t>United States (2021)</a:t>
            </a:r>
          </a:p>
          <a:p>
            <a:pPr algn="ctr">
              <a:lnSpc>
                <a:spcPts val="7039"/>
              </a:lnSpc>
              <a:spcBef>
                <a:spcPct val="0"/>
              </a:spcBef>
            </a:pPr>
            <a:endParaRPr lang="en-US" sz="6399" spc="63">
              <a:solidFill>
                <a:srgbClr val="006EB6"/>
              </a:solidFill>
              <a:latin typeface="Century Gothic Paneuropean Bold"/>
            </a:endParaRPr>
          </a:p>
        </p:txBody>
      </p:sp>
      <p:sp>
        <p:nvSpPr>
          <p:cNvPr id="19" name="TextBox 19"/>
          <p:cNvSpPr txBox="1"/>
          <p:nvPr/>
        </p:nvSpPr>
        <p:spPr>
          <a:xfrm>
            <a:off x="1039277" y="1559559"/>
            <a:ext cx="16567696" cy="705486"/>
          </a:xfrm>
          <a:prstGeom prst="rect">
            <a:avLst/>
          </a:prstGeom>
        </p:spPr>
        <p:txBody>
          <a:bodyPr lIns="0" tIns="0" rIns="0" bIns="0" rtlCol="0" anchor="t">
            <a:spAutoFit/>
          </a:bodyPr>
          <a:lstStyle/>
          <a:p>
            <a:pPr algn="ctr">
              <a:lnSpc>
                <a:spcPts val="5739"/>
              </a:lnSpc>
              <a:spcBef>
                <a:spcPct val="0"/>
              </a:spcBef>
            </a:pPr>
            <a:r>
              <a:rPr lang="en-US" sz="4099">
                <a:solidFill>
                  <a:srgbClr val="006EB6"/>
                </a:solidFill>
                <a:latin typeface="Century Gothic Paneuropean Bold"/>
              </a:rPr>
              <a:t>25% of all the people in the United States are under the age of 18.</a:t>
            </a:r>
          </a:p>
        </p:txBody>
      </p:sp>
      <p:sp>
        <p:nvSpPr>
          <p:cNvPr id="20" name="TextBox 20"/>
          <p:cNvSpPr txBox="1"/>
          <p:nvPr/>
        </p:nvSpPr>
        <p:spPr>
          <a:xfrm>
            <a:off x="5049929" y="2496442"/>
            <a:ext cx="7399288" cy="530861"/>
          </a:xfrm>
          <a:prstGeom prst="rect">
            <a:avLst/>
          </a:prstGeom>
        </p:spPr>
        <p:txBody>
          <a:bodyPr lIns="0" tIns="0" rIns="0" bIns="0" rtlCol="0" anchor="t">
            <a:spAutoFit/>
          </a:bodyPr>
          <a:lstStyle/>
          <a:p>
            <a:pPr algn="ctr">
              <a:lnSpc>
                <a:spcPts val="4339"/>
              </a:lnSpc>
              <a:spcBef>
                <a:spcPct val="0"/>
              </a:spcBef>
            </a:pPr>
            <a:r>
              <a:rPr lang="en-US" sz="3099">
                <a:solidFill>
                  <a:srgbClr val="006EB6"/>
                </a:solidFill>
                <a:latin typeface="Century Gothic Paneuropean"/>
              </a:rPr>
              <a:t>How else can you explain this number?</a:t>
            </a:r>
          </a:p>
        </p:txBody>
      </p:sp>
      <p:sp>
        <p:nvSpPr>
          <p:cNvPr id="21" name="TextBox 21"/>
          <p:cNvSpPr txBox="1"/>
          <p:nvPr/>
        </p:nvSpPr>
        <p:spPr>
          <a:xfrm>
            <a:off x="6780337" y="5086350"/>
            <a:ext cx="1390055" cy="481331"/>
          </a:xfrm>
          <a:prstGeom prst="rect">
            <a:avLst/>
          </a:prstGeom>
        </p:spPr>
        <p:txBody>
          <a:bodyPr lIns="0" tIns="0" rIns="0" bIns="0" rtlCol="0" anchor="t">
            <a:spAutoFit/>
          </a:bodyPr>
          <a:lstStyle/>
          <a:p>
            <a:pPr algn="ctr">
              <a:lnSpc>
                <a:spcPts val="3919"/>
              </a:lnSpc>
              <a:spcBef>
                <a:spcPct val="0"/>
              </a:spcBef>
            </a:pPr>
            <a:r>
              <a:rPr lang="en-US" sz="2799">
                <a:solidFill>
                  <a:srgbClr val="006EB6"/>
                </a:solidFill>
                <a:latin typeface="Century Gothic Paneuropean"/>
              </a:rPr>
              <a:t>Fraction</a:t>
            </a:r>
          </a:p>
        </p:txBody>
      </p:sp>
      <p:sp>
        <p:nvSpPr>
          <p:cNvPr id="22" name="TextBox 22"/>
          <p:cNvSpPr txBox="1"/>
          <p:nvPr/>
        </p:nvSpPr>
        <p:spPr>
          <a:xfrm>
            <a:off x="9122494" y="5086350"/>
            <a:ext cx="1433066" cy="481331"/>
          </a:xfrm>
          <a:prstGeom prst="rect">
            <a:avLst/>
          </a:prstGeom>
        </p:spPr>
        <p:txBody>
          <a:bodyPr lIns="0" tIns="0" rIns="0" bIns="0" rtlCol="0" anchor="t">
            <a:spAutoFit/>
          </a:bodyPr>
          <a:lstStyle/>
          <a:p>
            <a:pPr algn="ctr">
              <a:lnSpc>
                <a:spcPts val="3919"/>
              </a:lnSpc>
              <a:spcBef>
                <a:spcPct val="0"/>
              </a:spcBef>
            </a:pPr>
            <a:r>
              <a:rPr lang="en-US" sz="2799">
                <a:solidFill>
                  <a:srgbClr val="006EB6"/>
                </a:solidFill>
                <a:latin typeface="Century Gothic Paneuropean"/>
              </a:rPr>
              <a:t>Decimal</a:t>
            </a:r>
          </a:p>
        </p:txBody>
      </p:sp>
      <p:grpSp>
        <p:nvGrpSpPr>
          <p:cNvPr id="23" name="Group 23"/>
          <p:cNvGrpSpPr/>
          <p:nvPr/>
        </p:nvGrpSpPr>
        <p:grpSpPr>
          <a:xfrm>
            <a:off x="5432112" y="9577936"/>
            <a:ext cx="377339" cy="378230"/>
            <a:chOff x="0" y="0"/>
            <a:chExt cx="99382" cy="99616"/>
          </a:xfrm>
        </p:grpSpPr>
        <p:sp>
          <p:nvSpPr>
            <p:cNvPr id="24" name="Freeform 24"/>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5" name="TextBox 25"/>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617596" y="9577936"/>
            <a:ext cx="377339" cy="378230"/>
            <a:chOff x="0" y="0"/>
            <a:chExt cx="99382" cy="99616"/>
          </a:xfrm>
        </p:grpSpPr>
        <p:sp>
          <p:nvSpPr>
            <p:cNvPr id="27" name="Freeform 27"/>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8" name="TextBox 28"/>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839027" y="9577936"/>
            <a:ext cx="377339" cy="378230"/>
            <a:chOff x="0" y="0"/>
            <a:chExt cx="99382" cy="99616"/>
          </a:xfrm>
        </p:grpSpPr>
        <p:sp>
          <p:nvSpPr>
            <p:cNvPr id="30" name="Freeform 30"/>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31" name="TextBox 31"/>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1900071" y="9577936"/>
            <a:ext cx="377339" cy="378230"/>
            <a:chOff x="0" y="0"/>
            <a:chExt cx="99382" cy="99616"/>
          </a:xfrm>
        </p:grpSpPr>
        <p:sp>
          <p:nvSpPr>
            <p:cNvPr id="33" name="Freeform 33"/>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34" name="TextBox 34"/>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285001" y="-5448474"/>
            <a:ext cx="18731926" cy="18731926"/>
          </a:xfrm>
          <a:custGeom>
            <a:avLst/>
            <a:gdLst/>
            <a:ahLst/>
            <a:cxnLst/>
            <a:rect l="l" t="t" r="r" b="b"/>
            <a:pathLst>
              <a:path w="18731926" h="18731926">
                <a:moveTo>
                  <a:pt x="0" y="0"/>
                </a:moveTo>
                <a:lnTo>
                  <a:pt x="18731926" y="0"/>
                </a:lnTo>
                <a:lnTo>
                  <a:pt x="18731926" y="18731926"/>
                </a:lnTo>
                <a:lnTo>
                  <a:pt x="0" y="18731926"/>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277410" y="3153335"/>
            <a:ext cx="5526652" cy="5484464"/>
          </a:xfrm>
          <a:custGeom>
            <a:avLst/>
            <a:gdLst/>
            <a:ahLst/>
            <a:cxnLst/>
            <a:rect l="l" t="t" r="r" b="b"/>
            <a:pathLst>
              <a:path w="5526652" h="5484464">
                <a:moveTo>
                  <a:pt x="0" y="0"/>
                </a:moveTo>
                <a:lnTo>
                  <a:pt x="5526652" y="0"/>
                </a:lnTo>
                <a:lnTo>
                  <a:pt x="5526652" y="5484465"/>
                </a:lnTo>
                <a:lnTo>
                  <a:pt x="0" y="548446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2639495" y="1556831"/>
            <a:ext cx="13222179" cy="968186"/>
            <a:chOff x="0" y="0"/>
            <a:chExt cx="3482384" cy="254995"/>
          </a:xfrm>
        </p:grpSpPr>
        <p:sp>
          <p:nvSpPr>
            <p:cNvPr id="5" name="Freeform 5"/>
            <p:cNvSpPr/>
            <p:nvPr/>
          </p:nvSpPr>
          <p:spPr>
            <a:xfrm>
              <a:off x="0" y="0"/>
              <a:ext cx="3482384" cy="254995"/>
            </a:xfrm>
            <a:custGeom>
              <a:avLst/>
              <a:gdLst/>
              <a:ahLst/>
              <a:cxnLst/>
              <a:rect l="l" t="t" r="r" b="b"/>
              <a:pathLst>
                <a:path w="3482384" h="254995">
                  <a:moveTo>
                    <a:pt x="0" y="0"/>
                  </a:moveTo>
                  <a:lnTo>
                    <a:pt x="3482384" y="0"/>
                  </a:lnTo>
                  <a:lnTo>
                    <a:pt x="3482384" y="254995"/>
                  </a:lnTo>
                  <a:lnTo>
                    <a:pt x="0" y="254995"/>
                  </a:lnTo>
                  <a:close/>
                </a:path>
              </a:pathLst>
            </a:custGeom>
            <a:solidFill>
              <a:srgbClr val="000000">
                <a:alpha val="0"/>
              </a:srgbClr>
            </a:solidFill>
            <a:ln w="133350" cap="sq">
              <a:solidFill>
                <a:srgbClr val="CC4C15"/>
              </a:solidFill>
              <a:prstDash val="solid"/>
              <a:miter/>
            </a:ln>
          </p:spPr>
          <p:txBody>
            <a:bodyPr/>
            <a:lstStyle/>
            <a:p>
              <a:endParaRPr lang="en-US"/>
            </a:p>
          </p:txBody>
        </p:sp>
        <p:sp>
          <p:nvSpPr>
            <p:cNvPr id="6" name="TextBox 6"/>
            <p:cNvSpPr txBox="1"/>
            <p:nvPr/>
          </p:nvSpPr>
          <p:spPr>
            <a:xfrm>
              <a:off x="0" y="-47625"/>
              <a:ext cx="3482384" cy="30262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712538" y="3530223"/>
            <a:ext cx="10559058" cy="4958650"/>
          </a:xfrm>
          <a:prstGeom prst="rect">
            <a:avLst/>
          </a:prstGeom>
        </p:spPr>
        <p:txBody>
          <a:bodyPr lIns="0" tIns="0" rIns="0" bIns="0" rtlCol="0" anchor="t">
            <a:spAutoFit/>
          </a:bodyPr>
          <a:lstStyle/>
          <a:p>
            <a:pPr>
              <a:lnSpc>
                <a:spcPts val="4413"/>
              </a:lnSpc>
              <a:spcBef>
                <a:spcPct val="0"/>
              </a:spcBef>
            </a:pPr>
            <a:r>
              <a:rPr lang="en-US" sz="3152">
                <a:solidFill>
                  <a:srgbClr val="006EB6"/>
                </a:solidFill>
                <a:latin typeface="Century Gothic Paneuropean"/>
              </a:rPr>
              <a:t>• Picture</a:t>
            </a:r>
          </a:p>
          <a:p>
            <a:pPr>
              <a:lnSpc>
                <a:spcPts val="4413"/>
              </a:lnSpc>
              <a:spcBef>
                <a:spcPct val="0"/>
              </a:spcBef>
            </a:pPr>
            <a:r>
              <a:rPr lang="en-US" sz="3152">
                <a:solidFill>
                  <a:srgbClr val="006EB6"/>
                </a:solidFill>
                <a:latin typeface="Century Gothic Paneuropean"/>
              </a:rPr>
              <a:t>      Color in the squares to represent 13%.</a:t>
            </a:r>
          </a:p>
          <a:p>
            <a:pPr>
              <a:lnSpc>
                <a:spcPts val="4413"/>
              </a:lnSpc>
              <a:spcBef>
                <a:spcPct val="0"/>
              </a:spcBef>
            </a:pPr>
            <a:r>
              <a:rPr lang="en-US" sz="3152">
                <a:solidFill>
                  <a:srgbClr val="006EB6"/>
                </a:solidFill>
                <a:latin typeface="Century Gothic Paneuropean"/>
              </a:rPr>
              <a:t>• Fraction</a:t>
            </a:r>
          </a:p>
          <a:p>
            <a:pPr>
              <a:lnSpc>
                <a:spcPts val="4413"/>
              </a:lnSpc>
              <a:spcBef>
                <a:spcPct val="0"/>
              </a:spcBef>
            </a:pPr>
            <a:r>
              <a:rPr lang="en-US" sz="3152">
                <a:solidFill>
                  <a:srgbClr val="006EB6"/>
                </a:solidFill>
                <a:latin typeface="Century Gothic Paneuropean"/>
              </a:rPr>
              <a:t>      Write 13% as a fraction.</a:t>
            </a:r>
          </a:p>
          <a:p>
            <a:pPr>
              <a:lnSpc>
                <a:spcPts val="4413"/>
              </a:lnSpc>
              <a:spcBef>
                <a:spcPct val="0"/>
              </a:spcBef>
            </a:pPr>
            <a:r>
              <a:rPr lang="en-US" sz="3152">
                <a:solidFill>
                  <a:srgbClr val="006EB6"/>
                </a:solidFill>
                <a:latin typeface="Century Gothic Paneuropean"/>
              </a:rPr>
              <a:t>• Decimal</a:t>
            </a:r>
          </a:p>
          <a:p>
            <a:pPr>
              <a:lnSpc>
                <a:spcPts val="4413"/>
              </a:lnSpc>
              <a:spcBef>
                <a:spcPct val="0"/>
              </a:spcBef>
            </a:pPr>
            <a:r>
              <a:rPr lang="en-US" sz="3152">
                <a:solidFill>
                  <a:srgbClr val="006EB6"/>
                </a:solidFill>
                <a:latin typeface="Century Gothic Paneuropean"/>
              </a:rPr>
              <a:t>      Write 13% as a decimal.</a:t>
            </a:r>
          </a:p>
          <a:p>
            <a:pPr>
              <a:lnSpc>
                <a:spcPts val="4413"/>
              </a:lnSpc>
              <a:spcBef>
                <a:spcPct val="0"/>
              </a:spcBef>
            </a:pPr>
            <a:r>
              <a:rPr lang="en-US" sz="3152">
                <a:solidFill>
                  <a:srgbClr val="006EB6"/>
                </a:solidFill>
                <a:latin typeface="Century Gothic Paneuropean"/>
              </a:rPr>
              <a:t>• Ratio (In a sentence)</a:t>
            </a:r>
          </a:p>
          <a:p>
            <a:pPr>
              <a:lnSpc>
                <a:spcPts val="4413"/>
              </a:lnSpc>
              <a:spcBef>
                <a:spcPct val="0"/>
              </a:spcBef>
            </a:pPr>
            <a:r>
              <a:rPr lang="en-US" sz="3152">
                <a:solidFill>
                  <a:srgbClr val="006EB6"/>
                </a:solidFill>
                <a:latin typeface="Century Gothic Paneuropean"/>
              </a:rPr>
              <a:t>       ______ out of every 100 people in the United States</a:t>
            </a:r>
          </a:p>
          <a:p>
            <a:pPr>
              <a:lnSpc>
                <a:spcPts val="4413"/>
              </a:lnSpc>
              <a:spcBef>
                <a:spcPct val="0"/>
              </a:spcBef>
            </a:pPr>
            <a:r>
              <a:rPr lang="en-US" sz="3152">
                <a:solidFill>
                  <a:srgbClr val="006EB6"/>
                </a:solidFill>
                <a:latin typeface="Century Gothic Paneuropean"/>
              </a:rPr>
              <a:t>       are under the age of 18.</a:t>
            </a:r>
          </a:p>
        </p:txBody>
      </p:sp>
      <p:grpSp>
        <p:nvGrpSpPr>
          <p:cNvPr id="8" name="Group 8"/>
          <p:cNvGrpSpPr/>
          <p:nvPr/>
        </p:nvGrpSpPr>
        <p:grpSpPr>
          <a:xfrm>
            <a:off x="6395824" y="4929999"/>
            <a:ext cx="2159080" cy="1973676"/>
            <a:chOff x="0" y="0"/>
            <a:chExt cx="568647" cy="519816"/>
          </a:xfrm>
        </p:grpSpPr>
        <p:sp>
          <p:nvSpPr>
            <p:cNvPr id="9" name="Freeform 9"/>
            <p:cNvSpPr/>
            <p:nvPr/>
          </p:nvSpPr>
          <p:spPr>
            <a:xfrm>
              <a:off x="0" y="0"/>
              <a:ext cx="568647" cy="519816"/>
            </a:xfrm>
            <a:custGeom>
              <a:avLst/>
              <a:gdLst/>
              <a:ahLst/>
              <a:cxnLst/>
              <a:rect l="l" t="t" r="r" b="b"/>
              <a:pathLst>
                <a:path w="568647" h="519816">
                  <a:moveTo>
                    <a:pt x="0" y="0"/>
                  </a:moveTo>
                  <a:lnTo>
                    <a:pt x="568647" y="0"/>
                  </a:lnTo>
                  <a:lnTo>
                    <a:pt x="568647" y="519816"/>
                  </a:lnTo>
                  <a:lnTo>
                    <a:pt x="0" y="519816"/>
                  </a:lnTo>
                  <a:close/>
                </a:path>
              </a:pathLst>
            </a:custGeom>
            <a:solidFill>
              <a:srgbClr val="000000">
                <a:alpha val="0"/>
              </a:srgbClr>
            </a:solidFill>
            <a:ln w="76200" cap="sq">
              <a:solidFill>
                <a:srgbClr val="B5B412"/>
              </a:solidFill>
              <a:prstDash val="solid"/>
              <a:miter/>
            </a:ln>
          </p:spPr>
          <p:txBody>
            <a:bodyPr/>
            <a:lstStyle/>
            <a:p>
              <a:endParaRPr lang="en-US"/>
            </a:p>
          </p:txBody>
        </p:sp>
        <p:sp>
          <p:nvSpPr>
            <p:cNvPr id="10" name="TextBox 10"/>
            <p:cNvSpPr txBox="1"/>
            <p:nvPr/>
          </p:nvSpPr>
          <p:spPr>
            <a:xfrm>
              <a:off x="0" y="-47625"/>
              <a:ext cx="568647" cy="56744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749573" y="4929999"/>
            <a:ext cx="2159080" cy="1973676"/>
            <a:chOff x="0" y="0"/>
            <a:chExt cx="568647" cy="519816"/>
          </a:xfrm>
        </p:grpSpPr>
        <p:sp>
          <p:nvSpPr>
            <p:cNvPr id="12" name="Freeform 12"/>
            <p:cNvSpPr/>
            <p:nvPr/>
          </p:nvSpPr>
          <p:spPr>
            <a:xfrm>
              <a:off x="0" y="0"/>
              <a:ext cx="568647" cy="519816"/>
            </a:xfrm>
            <a:custGeom>
              <a:avLst/>
              <a:gdLst/>
              <a:ahLst/>
              <a:cxnLst/>
              <a:rect l="l" t="t" r="r" b="b"/>
              <a:pathLst>
                <a:path w="568647" h="519816">
                  <a:moveTo>
                    <a:pt x="0" y="0"/>
                  </a:moveTo>
                  <a:lnTo>
                    <a:pt x="568647" y="0"/>
                  </a:lnTo>
                  <a:lnTo>
                    <a:pt x="568647" y="519816"/>
                  </a:lnTo>
                  <a:lnTo>
                    <a:pt x="0" y="519816"/>
                  </a:lnTo>
                  <a:close/>
                </a:path>
              </a:pathLst>
            </a:custGeom>
            <a:solidFill>
              <a:srgbClr val="000000">
                <a:alpha val="0"/>
              </a:srgbClr>
            </a:solidFill>
            <a:ln w="76200" cap="sq">
              <a:solidFill>
                <a:srgbClr val="B5B412"/>
              </a:solidFill>
              <a:prstDash val="solid"/>
              <a:miter/>
            </a:ln>
          </p:spPr>
          <p:txBody>
            <a:bodyPr/>
            <a:lstStyle/>
            <a:p>
              <a:endParaRPr lang="en-US"/>
            </a:p>
          </p:txBody>
        </p:sp>
        <p:sp>
          <p:nvSpPr>
            <p:cNvPr id="13" name="TextBox 13"/>
            <p:cNvSpPr txBox="1"/>
            <p:nvPr/>
          </p:nvSpPr>
          <p:spPr>
            <a:xfrm>
              <a:off x="0" y="-47625"/>
              <a:ext cx="568647" cy="56744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383904" y="8882380"/>
            <a:ext cx="14477770" cy="1073786"/>
          </a:xfrm>
          <a:prstGeom prst="rect">
            <a:avLst/>
          </a:prstGeom>
        </p:spPr>
        <p:txBody>
          <a:bodyPr lIns="0" tIns="0" rIns="0" bIns="0" rtlCol="0" anchor="t">
            <a:spAutoFit/>
          </a:bodyPr>
          <a:lstStyle/>
          <a:p>
            <a:pPr algn="ctr">
              <a:lnSpc>
                <a:spcPts val="4339"/>
              </a:lnSpc>
              <a:spcBef>
                <a:spcPct val="0"/>
              </a:spcBef>
            </a:pPr>
            <a:r>
              <a:rPr lang="en-US" sz="3099">
                <a:solidFill>
                  <a:srgbClr val="006EB6"/>
                </a:solidFill>
                <a:latin typeface="Century Gothic Paneuropean Bold"/>
                <a:sym typeface="Century Gothic Paneuropean Bold"/>
              </a:rPr>
              <a:t>Which value do you think is the easiest for people to understand?  </a:t>
            </a:r>
          </a:p>
          <a:p>
            <a:pPr algn="ctr">
              <a:lnSpc>
                <a:spcPts val="4339"/>
              </a:lnSpc>
              <a:spcBef>
                <a:spcPct val="0"/>
              </a:spcBef>
            </a:pPr>
            <a:r>
              <a:rPr lang="en-US" sz="3099">
                <a:solidFill>
                  <a:srgbClr val="006EB6"/>
                </a:solidFill>
                <a:latin typeface="Century Gothic Paneuropean Bold"/>
                <a:sym typeface="Century Gothic Paneuropean Bold"/>
              </a:rPr>
              <a:t>Picture    Fraction    Decimal    Percent    Ratio</a:t>
            </a:r>
          </a:p>
        </p:txBody>
      </p:sp>
      <p:grpSp>
        <p:nvGrpSpPr>
          <p:cNvPr id="15" name="Group 15"/>
          <p:cNvGrpSpPr/>
          <p:nvPr/>
        </p:nvGrpSpPr>
        <p:grpSpPr>
          <a:xfrm>
            <a:off x="3518373" y="9577936"/>
            <a:ext cx="377339" cy="378230"/>
            <a:chOff x="0" y="0"/>
            <a:chExt cx="99382" cy="99616"/>
          </a:xfrm>
        </p:grpSpPr>
        <p:sp>
          <p:nvSpPr>
            <p:cNvPr id="16" name="Freeform 16"/>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17" name="TextBox 17"/>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85001" y="159385"/>
            <a:ext cx="9034574" cy="1795780"/>
          </a:xfrm>
          <a:prstGeom prst="rect">
            <a:avLst/>
          </a:prstGeom>
        </p:spPr>
        <p:txBody>
          <a:bodyPr lIns="0" tIns="0" rIns="0" bIns="0" rtlCol="0" anchor="t">
            <a:spAutoFit/>
          </a:bodyPr>
          <a:lstStyle/>
          <a:p>
            <a:pPr algn="ctr">
              <a:lnSpc>
                <a:spcPts val="7039"/>
              </a:lnSpc>
            </a:pPr>
            <a:r>
              <a:rPr lang="en-US" sz="6399" spc="63">
                <a:solidFill>
                  <a:srgbClr val="006EB6"/>
                </a:solidFill>
                <a:latin typeface="Century Gothic Paneuropean Bold"/>
              </a:rPr>
              <a:t>United States (2021)</a:t>
            </a:r>
          </a:p>
          <a:p>
            <a:pPr algn="ctr">
              <a:lnSpc>
                <a:spcPts val="7039"/>
              </a:lnSpc>
              <a:spcBef>
                <a:spcPct val="0"/>
              </a:spcBef>
            </a:pPr>
            <a:endParaRPr lang="en-US" sz="6399" spc="63">
              <a:solidFill>
                <a:srgbClr val="006EB6"/>
              </a:solidFill>
              <a:latin typeface="Century Gothic Paneuropean Bold"/>
            </a:endParaRPr>
          </a:p>
        </p:txBody>
      </p:sp>
      <p:sp>
        <p:nvSpPr>
          <p:cNvPr id="19" name="TextBox 19"/>
          <p:cNvSpPr txBox="1"/>
          <p:nvPr/>
        </p:nvSpPr>
        <p:spPr>
          <a:xfrm>
            <a:off x="2639495" y="1559559"/>
            <a:ext cx="13456837" cy="1447166"/>
          </a:xfrm>
          <a:prstGeom prst="rect">
            <a:avLst/>
          </a:prstGeom>
        </p:spPr>
        <p:txBody>
          <a:bodyPr lIns="0" tIns="0" rIns="0" bIns="0" rtlCol="0" anchor="t">
            <a:spAutoFit/>
          </a:bodyPr>
          <a:lstStyle/>
          <a:p>
            <a:pPr algn="ctr">
              <a:lnSpc>
                <a:spcPts val="5739"/>
              </a:lnSpc>
            </a:pPr>
            <a:r>
              <a:rPr lang="en-US" sz="4099">
                <a:solidFill>
                  <a:srgbClr val="006EB6"/>
                </a:solidFill>
                <a:latin typeface="Century Gothic Paneuropean Bold"/>
              </a:rPr>
              <a:t>13% of all the people in Indiana are 65 or older.</a:t>
            </a:r>
          </a:p>
          <a:p>
            <a:pPr algn="ctr">
              <a:lnSpc>
                <a:spcPts val="5879"/>
              </a:lnSpc>
              <a:spcBef>
                <a:spcPct val="0"/>
              </a:spcBef>
            </a:pPr>
            <a:endParaRPr lang="en-US" sz="4099">
              <a:solidFill>
                <a:srgbClr val="006EB6"/>
              </a:solidFill>
              <a:latin typeface="Century Gothic Paneuropean Bold"/>
            </a:endParaRPr>
          </a:p>
        </p:txBody>
      </p:sp>
      <p:sp>
        <p:nvSpPr>
          <p:cNvPr id="20" name="TextBox 20"/>
          <p:cNvSpPr txBox="1"/>
          <p:nvPr/>
        </p:nvSpPr>
        <p:spPr>
          <a:xfrm>
            <a:off x="5049929" y="2496442"/>
            <a:ext cx="7399288" cy="530861"/>
          </a:xfrm>
          <a:prstGeom prst="rect">
            <a:avLst/>
          </a:prstGeom>
        </p:spPr>
        <p:txBody>
          <a:bodyPr lIns="0" tIns="0" rIns="0" bIns="0" rtlCol="0" anchor="t">
            <a:spAutoFit/>
          </a:bodyPr>
          <a:lstStyle/>
          <a:p>
            <a:pPr algn="ctr">
              <a:lnSpc>
                <a:spcPts val="4339"/>
              </a:lnSpc>
              <a:spcBef>
                <a:spcPct val="0"/>
              </a:spcBef>
            </a:pPr>
            <a:r>
              <a:rPr lang="en-US" sz="3099">
                <a:solidFill>
                  <a:srgbClr val="006EB6"/>
                </a:solidFill>
                <a:latin typeface="Century Gothic Paneuropean"/>
              </a:rPr>
              <a:t>How else can you explain this number?</a:t>
            </a:r>
          </a:p>
        </p:txBody>
      </p:sp>
      <p:sp>
        <p:nvSpPr>
          <p:cNvPr id="21" name="TextBox 21"/>
          <p:cNvSpPr txBox="1"/>
          <p:nvPr/>
        </p:nvSpPr>
        <p:spPr>
          <a:xfrm>
            <a:off x="6780337" y="5086350"/>
            <a:ext cx="1390055" cy="481331"/>
          </a:xfrm>
          <a:prstGeom prst="rect">
            <a:avLst/>
          </a:prstGeom>
        </p:spPr>
        <p:txBody>
          <a:bodyPr lIns="0" tIns="0" rIns="0" bIns="0" rtlCol="0" anchor="t">
            <a:spAutoFit/>
          </a:bodyPr>
          <a:lstStyle/>
          <a:p>
            <a:pPr algn="ctr">
              <a:lnSpc>
                <a:spcPts val="3919"/>
              </a:lnSpc>
              <a:spcBef>
                <a:spcPct val="0"/>
              </a:spcBef>
            </a:pPr>
            <a:r>
              <a:rPr lang="en-US" sz="2799">
                <a:solidFill>
                  <a:srgbClr val="006EB6"/>
                </a:solidFill>
                <a:latin typeface="Century Gothic Paneuropean"/>
              </a:rPr>
              <a:t>Fraction</a:t>
            </a:r>
          </a:p>
        </p:txBody>
      </p:sp>
      <p:sp>
        <p:nvSpPr>
          <p:cNvPr id="22" name="TextBox 22"/>
          <p:cNvSpPr txBox="1"/>
          <p:nvPr/>
        </p:nvSpPr>
        <p:spPr>
          <a:xfrm>
            <a:off x="9122494" y="5086350"/>
            <a:ext cx="1433066" cy="481331"/>
          </a:xfrm>
          <a:prstGeom prst="rect">
            <a:avLst/>
          </a:prstGeom>
        </p:spPr>
        <p:txBody>
          <a:bodyPr lIns="0" tIns="0" rIns="0" bIns="0" rtlCol="0" anchor="t">
            <a:spAutoFit/>
          </a:bodyPr>
          <a:lstStyle/>
          <a:p>
            <a:pPr algn="ctr">
              <a:lnSpc>
                <a:spcPts val="3919"/>
              </a:lnSpc>
              <a:spcBef>
                <a:spcPct val="0"/>
              </a:spcBef>
            </a:pPr>
            <a:r>
              <a:rPr lang="en-US" sz="2799">
                <a:solidFill>
                  <a:srgbClr val="006EB6"/>
                </a:solidFill>
                <a:latin typeface="Century Gothic Paneuropean"/>
              </a:rPr>
              <a:t>Decimal</a:t>
            </a:r>
          </a:p>
        </p:txBody>
      </p:sp>
      <p:grpSp>
        <p:nvGrpSpPr>
          <p:cNvPr id="23" name="Group 23"/>
          <p:cNvGrpSpPr/>
          <p:nvPr/>
        </p:nvGrpSpPr>
        <p:grpSpPr>
          <a:xfrm>
            <a:off x="5432112" y="9577936"/>
            <a:ext cx="377339" cy="378230"/>
            <a:chOff x="0" y="0"/>
            <a:chExt cx="99382" cy="99616"/>
          </a:xfrm>
        </p:grpSpPr>
        <p:sp>
          <p:nvSpPr>
            <p:cNvPr id="24" name="Freeform 24"/>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5" name="TextBox 25"/>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617596" y="9577936"/>
            <a:ext cx="377339" cy="378230"/>
            <a:chOff x="0" y="0"/>
            <a:chExt cx="99382" cy="99616"/>
          </a:xfrm>
        </p:grpSpPr>
        <p:sp>
          <p:nvSpPr>
            <p:cNvPr id="27" name="Freeform 27"/>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28" name="TextBox 28"/>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839027" y="9577936"/>
            <a:ext cx="377339" cy="378230"/>
            <a:chOff x="0" y="0"/>
            <a:chExt cx="99382" cy="99616"/>
          </a:xfrm>
        </p:grpSpPr>
        <p:sp>
          <p:nvSpPr>
            <p:cNvPr id="30" name="Freeform 30"/>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31" name="TextBox 31"/>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1900071" y="9577936"/>
            <a:ext cx="377339" cy="378230"/>
            <a:chOff x="0" y="0"/>
            <a:chExt cx="99382" cy="99616"/>
          </a:xfrm>
        </p:grpSpPr>
        <p:sp>
          <p:nvSpPr>
            <p:cNvPr id="33" name="Freeform 33"/>
            <p:cNvSpPr/>
            <p:nvPr/>
          </p:nvSpPr>
          <p:spPr>
            <a:xfrm>
              <a:off x="0" y="0"/>
              <a:ext cx="99382" cy="99616"/>
            </a:xfrm>
            <a:custGeom>
              <a:avLst/>
              <a:gdLst/>
              <a:ahLst/>
              <a:cxnLst/>
              <a:rect l="l" t="t" r="r" b="b"/>
              <a:pathLst>
                <a:path w="99382" h="99616">
                  <a:moveTo>
                    <a:pt x="0" y="0"/>
                  </a:moveTo>
                  <a:lnTo>
                    <a:pt x="99382" y="0"/>
                  </a:lnTo>
                  <a:lnTo>
                    <a:pt x="99382" y="99616"/>
                  </a:lnTo>
                  <a:lnTo>
                    <a:pt x="0" y="99616"/>
                  </a:lnTo>
                  <a:close/>
                </a:path>
              </a:pathLst>
            </a:custGeom>
            <a:solidFill>
              <a:srgbClr val="000000">
                <a:alpha val="0"/>
              </a:srgbClr>
            </a:solidFill>
            <a:ln w="76200" cap="sq">
              <a:solidFill>
                <a:srgbClr val="6E6E6E"/>
              </a:solidFill>
              <a:prstDash val="solid"/>
              <a:miter/>
            </a:ln>
          </p:spPr>
          <p:txBody>
            <a:bodyPr/>
            <a:lstStyle/>
            <a:p>
              <a:endParaRPr lang="en-US"/>
            </a:p>
          </p:txBody>
        </p:sp>
        <p:sp>
          <p:nvSpPr>
            <p:cNvPr id="34" name="TextBox 34"/>
            <p:cNvSpPr txBox="1"/>
            <p:nvPr/>
          </p:nvSpPr>
          <p:spPr>
            <a:xfrm>
              <a:off x="0" y="-47625"/>
              <a:ext cx="99382" cy="147241"/>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0" y="8360242"/>
            <a:ext cx="2299234" cy="1926758"/>
          </a:xfrm>
          <a:custGeom>
            <a:avLst/>
            <a:gdLst/>
            <a:ahLst/>
            <a:cxnLst/>
            <a:rect l="l" t="t" r="r" b="b"/>
            <a:pathLst>
              <a:path w="2299234" h="1926758">
                <a:moveTo>
                  <a:pt x="0" y="0"/>
                </a:moveTo>
                <a:lnTo>
                  <a:pt x="2299234" y="0"/>
                </a:lnTo>
                <a:lnTo>
                  <a:pt x="2299234" y="1926758"/>
                </a:lnTo>
                <a:lnTo>
                  <a:pt x="0" y="1926758"/>
                </a:lnTo>
                <a:lnTo>
                  <a:pt x="0" y="0"/>
                </a:lnTo>
                <a:close/>
              </a:path>
            </a:pathLst>
          </a:custGeom>
          <a:blipFill>
            <a:blip r:embed="rId5"/>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fdbd11-8bca-4bd0-96e1-1d3361b4b99b" xsi:nil="true"/>
    <lcf76f155ced4ddcb4097134ff3c332f xmlns="4dcc3836-a80e-40ac-8fff-95a21a5682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B80718-3B7D-47AD-8495-71C6696E9234}">
  <ds:schemaRefs>
    <ds:schemaRef ds:uri="http://schemas.microsoft.com/sharepoint/v3/contenttype/forms"/>
  </ds:schemaRefs>
</ds:datastoreItem>
</file>

<file path=customXml/itemProps2.xml><?xml version="1.0" encoding="utf-8"?>
<ds:datastoreItem xmlns:ds="http://schemas.openxmlformats.org/officeDocument/2006/customXml" ds:itemID="{67DC91F1-71D4-4D28-ADBD-D75A93142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dbd11-8bca-4bd0-96e1-1d3361b4b99b"/>
    <ds:schemaRef ds:uri="4dcc3836-a80e-40ac-8fff-95a21a568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2F401D-B2D8-41E1-B78A-D2E189364BE9}">
  <ds:schemaRefs>
    <ds:schemaRef ds:uri="http://schemas.microsoft.com/office/2006/metadata/properties"/>
    <ds:schemaRef ds:uri="http://schemas.microsoft.com/office/infopath/2007/PartnerControls"/>
    <ds:schemaRef ds:uri="ddfdbd11-8bca-4bd0-96e1-1d3361b4b99b"/>
    <ds:schemaRef ds:uri="4dcc3836-a80e-40ac-8fff-95a21a56826a"/>
  </ds:schemaRefs>
</ds:datastoreItem>
</file>

<file path=docProps/app.xml><?xml version="1.0" encoding="utf-8"?>
<Properties xmlns="http://schemas.openxmlformats.org/officeDocument/2006/extended-properties" xmlns:vt="http://schemas.openxmlformats.org/officeDocument/2006/docPropsVTypes">
  <TotalTime>7</TotalTime>
  <Words>1077</Words>
  <Application>Microsoft Office PowerPoint</Application>
  <PresentationFormat>Custom</PresentationFormat>
  <Paragraphs>106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Century Gothic Paneuropean</vt:lpstr>
      <vt:lpstr>Century Gothic Paneuropean Bold</vt:lpstr>
      <vt:lpstr>Century Gothic</vt:lpstr>
      <vt:lpstr>Century Gothic Paneuropean Bold Italics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Else Can I Explain?</dc:title>
  <dc:creator>Gabriela Romero</dc:creator>
  <cp:lastModifiedBy>Gaby Romero</cp:lastModifiedBy>
  <cp:revision>2</cp:revision>
  <dcterms:created xsi:type="dcterms:W3CDTF">2006-08-16T00:00:00Z</dcterms:created>
  <dcterms:modified xsi:type="dcterms:W3CDTF">2024-03-11T17:53:46Z</dcterms:modified>
  <dc:identifier>DAFrpPCT2Is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0x010100EE71DE0A117CFD4C84C12A1F8348DB6D</vt:lpwstr>
  </property>
  <property fmtid="{D5CDD505-2E9C-101B-9397-08002B2CF9AE}" pid="3" name="MediaServiceImageTags">
    <vt:lpwstr/>
  </property>
</Properties>
</file>