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78" r:id="rId6"/>
    <p:sldId id="258" r:id="rId7"/>
    <p:sldId id="259" r:id="rId8"/>
    <p:sldId id="260" r:id="rId9"/>
    <p:sldId id="277"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9" r:id="rId27"/>
  </p:sldIdLst>
  <p:sldSz cx="18288000" cy="10287000"/>
  <p:notesSz cx="6858000" cy="9144000"/>
  <p:embeddedFontLst>
    <p:embeddedFont>
      <p:font typeface="AC Fat Bamboo" panose="020B0604020202020204" charset="0"/>
      <p:regular r:id="rId28"/>
    </p:embeddedFont>
    <p:embeddedFont>
      <p:font typeface="Century Gothic" panose="020B0502020202020204" pitchFamily="34" charset="0"/>
      <p:regular r:id="rId29"/>
      <p:bold r:id="rId30"/>
      <p:italic r:id="rId31"/>
      <p:boldItalic r:id="rId32"/>
    </p:embeddedFont>
    <p:embeddedFont>
      <p:font typeface="Century Gothic Paneuropean" panose="020B0604020202020204" charset="0"/>
      <p:regular r:id="rId33"/>
    </p:embeddedFont>
    <p:embeddedFont>
      <p:font typeface="Century Gothic Paneuropean Bold" panose="020B0604020202020204" charset="0"/>
      <p:regular r:id="rId34"/>
    </p:embeddedFont>
    <p:embeddedFont>
      <p:font typeface="Pangolin"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54CDD-26BD-8893-C96B-75F5932CD949}" v="28" dt="2024-04-03T14:38:36.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648"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7.fntdata"/><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bitha Ejinkonye" userId="S::tabitha@thinklaw.us::61ecc76c-aba6-4843-8f67-e0fa43c0afb6" providerId="AD" clId="Web-{011D21AA-23BE-46A4-6051-1F55579C7769}"/>
    <pc:docChg chg="addSld modSld">
      <pc:chgData name="Tabitha Ejinkonye" userId="S::tabitha@thinklaw.us::61ecc76c-aba6-4843-8f67-e0fa43c0afb6" providerId="AD" clId="Web-{011D21AA-23BE-46A4-6051-1F55579C7769}" dt="2024-04-01T15:48:03.334" v="27" actId="1076"/>
      <pc:docMkLst>
        <pc:docMk/>
      </pc:docMkLst>
      <pc:sldChg chg="addSp modSp">
        <pc:chgData name="Tabitha Ejinkonye" userId="S::tabitha@thinklaw.us::61ecc76c-aba6-4843-8f67-e0fa43c0afb6" providerId="AD" clId="Web-{011D21AA-23BE-46A4-6051-1F55579C7769}" dt="2024-04-01T15:48:03.334" v="27" actId="1076"/>
        <pc:sldMkLst>
          <pc:docMk/>
          <pc:sldMk cId="0" sldId="257"/>
        </pc:sldMkLst>
        <pc:spChg chg="mod">
          <ac:chgData name="Tabitha Ejinkonye" userId="S::tabitha@thinklaw.us::61ecc76c-aba6-4843-8f67-e0fa43c0afb6" providerId="AD" clId="Web-{011D21AA-23BE-46A4-6051-1F55579C7769}" dt="2024-04-01T15:43:34.699" v="15" actId="1076"/>
          <ac:spMkLst>
            <pc:docMk/>
            <pc:sldMk cId="0" sldId="257"/>
            <ac:spMk id="11" creationId="{00000000-0000-0000-0000-000000000000}"/>
          </ac:spMkLst>
        </pc:spChg>
        <pc:spChg chg="mod">
          <ac:chgData name="Tabitha Ejinkonye" userId="S::tabitha@thinklaw.us::61ecc76c-aba6-4843-8f67-e0fa43c0afb6" providerId="AD" clId="Web-{011D21AA-23BE-46A4-6051-1F55579C7769}" dt="2024-04-01T15:44:01.388" v="21" actId="1076"/>
          <ac:spMkLst>
            <pc:docMk/>
            <pc:sldMk cId="0" sldId="257"/>
            <ac:spMk id="12" creationId="{00000000-0000-0000-0000-000000000000}"/>
          </ac:spMkLst>
        </pc:spChg>
        <pc:spChg chg="mod">
          <ac:chgData name="Tabitha Ejinkonye" userId="S::tabitha@thinklaw.us::61ecc76c-aba6-4843-8f67-e0fa43c0afb6" providerId="AD" clId="Web-{011D21AA-23BE-46A4-6051-1F55579C7769}" dt="2024-04-01T15:43:55.028" v="20" actId="20577"/>
          <ac:spMkLst>
            <pc:docMk/>
            <pc:sldMk cId="0" sldId="257"/>
            <ac:spMk id="15" creationId="{AB3E76AB-DBBC-76C1-92EA-BCA0A64E82B2}"/>
          </ac:spMkLst>
        </pc:spChg>
        <pc:picChg chg="add mod">
          <ac:chgData name="Tabitha Ejinkonye" userId="S::tabitha@thinklaw.us::61ecc76c-aba6-4843-8f67-e0fa43c0afb6" providerId="AD" clId="Web-{011D21AA-23BE-46A4-6051-1F55579C7769}" dt="2024-04-01T15:48:03.334" v="27" actId="1076"/>
          <ac:picMkLst>
            <pc:docMk/>
            <pc:sldMk cId="0" sldId="257"/>
            <ac:picMk id="16" creationId="{7C200B2E-4B9B-4625-DDEF-90678F32FBCF}"/>
          </ac:picMkLst>
        </pc:picChg>
      </pc:sldChg>
      <pc:sldChg chg="add replId">
        <pc:chgData name="Tabitha Ejinkonye" userId="S::tabitha@thinklaw.us::61ecc76c-aba6-4843-8f67-e0fa43c0afb6" providerId="AD" clId="Web-{011D21AA-23BE-46A4-6051-1F55579C7769}" dt="2024-04-01T15:42:39.838" v="0"/>
        <pc:sldMkLst>
          <pc:docMk/>
          <pc:sldMk cId="2993625109" sldId="278"/>
        </pc:sldMkLst>
      </pc:sldChg>
    </pc:docChg>
  </pc:docChgLst>
  <pc:docChgLst>
    <pc:chgData name="Tabitha Ejinkonye" userId="61ecc76c-aba6-4843-8f67-e0fa43c0afb6" providerId="ADAL" clId="{30D16049-1908-4437-94FD-A0686BE840DD}"/>
    <pc:docChg chg="modSld">
      <pc:chgData name="Tabitha Ejinkonye" userId="61ecc76c-aba6-4843-8f67-e0fa43c0afb6" providerId="ADAL" clId="{30D16049-1908-4437-94FD-A0686BE840DD}" dt="2024-03-29T14:37:38.307" v="4" actId="1076"/>
      <pc:docMkLst>
        <pc:docMk/>
      </pc:docMkLst>
      <pc:sldChg chg="addSp modSp mod">
        <pc:chgData name="Tabitha Ejinkonye" userId="61ecc76c-aba6-4843-8f67-e0fa43c0afb6" providerId="ADAL" clId="{30D16049-1908-4437-94FD-A0686BE840DD}" dt="2024-03-29T14:37:38.307" v="4" actId="1076"/>
        <pc:sldMkLst>
          <pc:docMk/>
          <pc:sldMk cId="0" sldId="256"/>
        </pc:sldMkLst>
        <pc:picChg chg="add mod">
          <ac:chgData name="Tabitha Ejinkonye" userId="61ecc76c-aba6-4843-8f67-e0fa43c0afb6" providerId="ADAL" clId="{30D16049-1908-4437-94FD-A0686BE840DD}" dt="2024-03-29T14:37:38.307" v="4" actId="1076"/>
          <ac:picMkLst>
            <pc:docMk/>
            <pc:sldMk cId="0" sldId="256"/>
            <ac:picMk id="11" creationId="{74E9D3BC-7923-0E0A-5B2C-C90911F9D5DE}"/>
          </ac:picMkLst>
        </pc:picChg>
      </pc:sldChg>
    </pc:docChg>
  </pc:docChgLst>
  <pc:docChgLst>
    <pc:chgData name="Tabitha Ejinkonye" userId="S::tabitha@thinklaw.us::61ecc76c-aba6-4843-8f67-e0fa43c0afb6" providerId="AD" clId="Web-{9D954CDD-26BD-8893-C96B-75F5932CD949}"/>
    <pc:docChg chg="addSld modSld sldOrd">
      <pc:chgData name="Tabitha Ejinkonye" userId="S::tabitha@thinklaw.us::61ecc76c-aba6-4843-8f67-e0fa43c0afb6" providerId="AD" clId="Web-{9D954CDD-26BD-8893-C96B-75F5932CD949}" dt="2024-04-03T14:38:36.424" v="17"/>
      <pc:docMkLst>
        <pc:docMk/>
      </pc:docMkLst>
      <pc:sldChg chg="addSp delSp modSp add ord replId">
        <pc:chgData name="Tabitha Ejinkonye" userId="S::tabitha@thinklaw.us::61ecc76c-aba6-4843-8f67-e0fa43c0afb6" providerId="AD" clId="Web-{9D954CDD-26BD-8893-C96B-75F5932CD949}" dt="2024-04-03T14:38:36.424" v="17"/>
        <pc:sldMkLst>
          <pc:docMk/>
          <pc:sldMk cId="2343209644" sldId="279"/>
        </pc:sldMkLst>
        <pc:spChg chg="mod">
          <ac:chgData name="Tabitha Ejinkonye" userId="S::tabitha@thinklaw.us::61ecc76c-aba6-4843-8f67-e0fa43c0afb6" providerId="AD" clId="Web-{9D954CDD-26BD-8893-C96B-75F5932CD949}" dt="2024-04-03T14:36:50.155" v="11"/>
          <ac:spMkLst>
            <pc:docMk/>
            <pc:sldMk cId="2343209644" sldId="279"/>
            <ac:spMk id="11" creationId="{00000000-0000-0000-0000-000000000000}"/>
          </ac:spMkLst>
        </pc:spChg>
        <pc:spChg chg="mod">
          <ac:chgData name="Tabitha Ejinkonye" userId="S::tabitha@thinklaw.us::61ecc76c-aba6-4843-8f67-e0fa43c0afb6" providerId="AD" clId="Web-{9D954CDD-26BD-8893-C96B-75F5932CD949}" dt="2024-04-03T14:36:45.436" v="10" actId="20577"/>
          <ac:spMkLst>
            <pc:docMk/>
            <pc:sldMk cId="2343209644" sldId="279"/>
            <ac:spMk id="15" creationId="{AB3E76AB-DBBC-76C1-92EA-BCA0A64E82B2}"/>
          </ac:spMkLst>
        </pc:spChg>
        <pc:picChg chg="del mod">
          <ac:chgData name="Tabitha Ejinkonye" userId="S::tabitha@thinklaw.us::61ecc76c-aba6-4843-8f67-e0fa43c0afb6" providerId="AD" clId="Web-{9D954CDD-26BD-8893-C96B-75F5932CD949}" dt="2024-04-03T14:38:17.064" v="12"/>
          <ac:picMkLst>
            <pc:docMk/>
            <pc:sldMk cId="2343209644" sldId="279"/>
            <ac:picMk id="16" creationId="{7C200B2E-4B9B-4625-DDEF-90678F32FBCF}"/>
          </ac:picMkLst>
        </pc:picChg>
        <pc:picChg chg="add mod">
          <ac:chgData name="Tabitha Ejinkonye" userId="S::tabitha@thinklaw.us::61ecc76c-aba6-4843-8f67-e0fa43c0afb6" providerId="AD" clId="Web-{9D954CDD-26BD-8893-C96B-75F5932CD949}" dt="2024-04-03T14:38:30.393" v="16" actId="1076"/>
          <ac:picMkLst>
            <pc:docMk/>
            <pc:sldMk cId="2343209644" sldId="279"/>
            <ac:picMk id="17" creationId="{BF7675FF-BD26-E30D-E984-40B53F6AF7B9}"/>
          </ac:picMkLst>
        </pc:picChg>
      </pc:sldChg>
    </pc:docChg>
  </pc:docChgLst>
  <pc:docChgLst>
    <pc:chgData name="Gaby Romero" userId="c4fa1de8-7c4a-4e69-b661-451ad283ae0e" providerId="ADAL" clId="{975B7095-C042-4453-BEBD-C8F114C77069}"/>
    <pc:docChg chg="custSel modSld">
      <pc:chgData name="Gaby Romero" userId="c4fa1de8-7c4a-4e69-b661-451ad283ae0e" providerId="ADAL" clId="{975B7095-C042-4453-BEBD-C8F114C77069}" dt="2024-04-04T00:43:01.809" v="20" actId="1076"/>
      <pc:docMkLst>
        <pc:docMk/>
      </pc:docMkLst>
      <pc:sldChg chg="modSp mod">
        <pc:chgData name="Gaby Romero" userId="c4fa1de8-7c4a-4e69-b661-451ad283ae0e" providerId="ADAL" clId="{975B7095-C042-4453-BEBD-C8F114C77069}" dt="2024-04-04T00:41:47.112" v="0" actId="14100"/>
        <pc:sldMkLst>
          <pc:docMk/>
          <pc:sldMk cId="0" sldId="256"/>
        </pc:sldMkLst>
        <pc:picChg chg="mod">
          <ac:chgData name="Gaby Romero" userId="c4fa1de8-7c4a-4e69-b661-451ad283ae0e" providerId="ADAL" clId="{975B7095-C042-4453-BEBD-C8F114C77069}" dt="2024-04-04T00:41:47.112" v="0" actId="14100"/>
          <ac:picMkLst>
            <pc:docMk/>
            <pc:sldMk cId="0" sldId="256"/>
            <ac:picMk id="11" creationId="{74E9D3BC-7923-0E0A-5B2C-C90911F9D5DE}"/>
          </ac:picMkLst>
        </pc:picChg>
      </pc:sldChg>
      <pc:sldChg chg="delSp modSp mod">
        <pc:chgData name="Gaby Romero" userId="c4fa1de8-7c4a-4e69-b661-451ad283ae0e" providerId="ADAL" clId="{975B7095-C042-4453-BEBD-C8F114C77069}" dt="2024-04-04T00:42:16.133" v="9" actId="1076"/>
        <pc:sldMkLst>
          <pc:docMk/>
          <pc:sldMk cId="0" sldId="257"/>
        </pc:sldMkLst>
        <pc:spChg chg="mod">
          <ac:chgData name="Gaby Romero" userId="c4fa1de8-7c4a-4e69-b661-451ad283ae0e" providerId="ADAL" clId="{975B7095-C042-4453-BEBD-C8F114C77069}" dt="2024-04-04T00:42:13.677" v="8" actId="1076"/>
          <ac:spMkLst>
            <pc:docMk/>
            <pc:sldMk cId="0" sldId="257"/>
            <ac:spMk id="11" creationId="{00000000-0000-0000-0000-000000000000}"/>
          </ac:spMkLst>
        </pc:spChg>
        <pc:spChg chg="mod">
          <ac:chgData name="Gaby Romero" userId="c4fa1de8-7c4a-4e69-b661-451ad283ae0e" providerId="ADAL" clId="{975B7095-C042-4453-BEBD-C8F114C77069}" dt="2024-04-04T00:41:57.158" v="3" actId="1076"/>
          <ac:spMkLst>
            <pc:docMk/>
            <pc:sldMk cId="0" sldId="257"/>
            <ac:spMk id="12" creationId="{00000000-0000-0000-0000-000000000000}"/>
          </ac:spMkLst>
        </pc:spChg>
        <pc:spChg chg="mod">
          <ac:chgData name="Gaby Romero" userId="c4fa1de8-7c4a-4e69-b661-451ad283ae0e" providerId="ADAL" clId="{975B7095-C042-4453-BEBD-C8F114C77069}" dt="2024-04-04T00:42:04.494" v="5" actId="1076"/>
          <ac:spMkLst>
            <pc:docMk/>
            <pc:sldMk cId="0" sldId="257"/>
            <ac:spMk id="14" creationId="{00000000-0000-0000-0000-000000000000}"/>
          </ac:spMkLst>
        </pc:spChg>
        <pc:spChg chg="mod">
          <ac:chgData name="Gaby Romero" userId="c4fa1de8-7c4a-4e69-b661-451ad283ae0e" providerId="ADAL" clId="{975B7095-C042-4453-BEBD-C8F114C77069}" dt="2024-04-04T00:42:16.133" v="9" actId="1076"/>
          <ac:spMkLst>
            <pc:docMk/>
            <pc:sldMk cId="0" sldId="257"/>
            <ac:spMk id="15" creationId="{AB3E76AB-DBBC-76C1-92EA-BCA0A64E82B2}"/>
          </ac:spMkLst>
        </pc:spChg>
        <pc:grpChg chg="del mod">
          <ac:chgData name="Gaby Romero" userId="c4fa1de8-7c4a-4e69-b661-451ad283ae0e" providerId="ADAL" clId="{975B7095-C042-4453-BEBD-C8F114C77069}" dt="2024-04-04T00:41:54.439" v="2" actId="478"/>
          <ac:grpSpMkLst>
            <pc:docMk/>
            <pc:sldMk cId="0" sldId="257"/>
            <ac:grpSpMk id="5" creationId="{00000000-0000-0000-0000-000000000000}"/>
          </ac:grpSpMkLst>
        </pc:grpChg>
        <pc:picChg chg="mod">
          <ac:chgData name="Gaby Romero" userId="c4fa1de8-7c4a-4e69-b661-451ad283ae0e" providerId="ADAL" clId="{975B7095-C042-4453-BEBD-C8F114C77069}" dt="2024-04-04T00:42:09.001" v="7" actId="14100"/>
          <ac:picMkLst>
            <pc:docMk/>
            <pc:sldMk cId="0" sldId="257"/>
            <ac:picMk id="16" creationId="{7C200B2E-4B9B-4625-DDEF-90678F32FBCF}"/>
          </ac:picMkLst>
        </pc:picChg>
      </pc:sldChg>
      <pc:sldChg chg="delSp modSp mod">
        <pc:chgData name="Gaby Romero" userId="c4fa1de8-7c4a-4e69-b661-451ad283ae0e" providerId="ADAL" clId="{975B7095-C042-4453-BEBD-C8F114C77069}" dt="2024-04-04T00:43:01.809" v="20" actId="1076"/>
        <pc:sldMkLst>
          <pc:docMk/>
          <pc:sldMk cId="2343209644" sldId="279"/>
        </pc:sldMkLst>
        <pc:spChg chg="mod">
          <ac:chgData name="Gaby Romero" userId="c4fa1de8-7c4a-4e69-b661-451ad283ae0e" providerId="ADAL" clId="{975B7095-C042-4453-BEBD-C8F114C77069}" dt="2024-04-04T00:42:58.220" v="19" actId="14100"/>
          <ac:spMkLst>
            <pc:docMk/>
            <pc:sldMk cId="2343209644" sldId="279"/>
            <ac:spMk id="11" creationId="{00000000-0000-0000-0000-000000000000}"/>
          </ac:spMkLst>
        </pc:spChg>
        <pc:spChg chg="mod">
          <ac:chgData name="Gaby Romero" userId="c4fa1de8-7c4a-4e69-b661-451ad283ae0e" providerId="ADAL" clId="{975B7095-C042-4453-BEBD-C8F114C77069}" dt="2024-04-04T00:42:34.560" v="11" actId="1076"/>
          <ac:spMkLst>
            <pc:docMk/>
            <pc:sldMk cId="2343209644" sldId="279"/>
            <ac:spMk id="12" creationId="{00000000-0000-0000-0000-000000000000}"/>
          </ac:spMkLst>
        </pc:spChg>
        <pc:spChg chg="mod">
          <ac:chgData name="Gaby Romero" userId="c4fa1de8-7c4a-4e69-b661-451ad283ae0e" providerId="ADAL" clId="{975B7095-C042-4453-BEBD-C8F114C77069}" dt="2024-04-04T00:42:37.607" v="13" actId="1076"/>
          <ac:spMkLst>
            <pc:docMk/>
            <pc:sldMk cId="2343209644" sldId="279"/>
            <ac:spMk id="14" creationId="{00000000-0000-0000-0000-000000000000}"/>
          </ac:spMkLst>
        </pc:spChg>
        <pc:spChg chg="mod">
          <ac:chgData name="Gaby Romero" userId="c4fa1de8-7c4a-4e69-b661-451ad283ae0e" providerId="ADAL" clId="{975B7095-C042-4453-BEBD-C8F114C77069}" dt="2024-04-04T00:43:01.809" v="20" actId="1076"/>
          <ac:spMkLst>
            <pc:docMk/>
            <pc:sldMk cId="2343209644" sldId="279"/>
            <ac:spMk id="15" creationId="{AB3E76AB-DBBC-76C1-92EA-BCA0A64E82B2}"/>
          </ac:spMkLst>
        </pc:spChg>
        <pc:grpChg chg="del">
          <ac:chgData name="Gaby Romero" userId="c4fa1de8-7c4a-4e69-b661-451ad283ae0e" providerId="ADAL" clId="{975B7095-C042-4453-BEBD-C8F114C77069}" dt="2024-04-04T00:42:30.210" v="10" actId="478"/>
          <ac:grpSpMkLst>
            <pc:docMk/>
            <pc:sldMk cId="2343209644" sldId="279"/>
            <ac:grpSpMk id="5" creationId="{00000000-0000-0000-0000-000000000000}"/>
          </ac:grpSpMkLst>
        </pc:grpChg>
        <pc:picChg chg="mod">
          <ac:chgData name="Gaby Romero" userId="c4fa1de8-7c4a-4e69-b661-451ad283ae0e" providerId="ADAL" clId="{975B7095-C042-4453-BEBD-C8F114C77069}" dt="2024-04-04T00:42:41.430" v="15" actId="1076"/>
          <ac:picMkLst>
            <pc:docMk/>
            <pc:sldMk cId="2343209644" sldId="279"/>
            <ac:picMk id="17" creationId="{BF7675FF-BD26-E30D-E984-40B53F6AF7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svg"/><Relationship Id="rId7" Type="http://schemas.openxmlformats.org/officeDocument/2006/relationships/image" Target="../media/image3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svg"/><Relationship Id="rId10" Type="http://schemas.openxmlformats.org/officeDocument/2006/relationships/image" Target="../media/image10.png"/><Relationship Id="rId4" Type="http://schemas.openxmlformats.org/officeDocument/2006/relationships/image" Target="../media/image34.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svg"/><Relationship Id="rId7" Type="http://schemas.openxmlformats.org/officeDocument/2006/relationships/image" Target="../media/image37.svg"/><Relationship Id="rId12" Type="http://schemas.openxmlformats.org/officeDocument/2006/relationships/image" Target="../media/image4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2.png"/><Relationship Id="rId5" Type="http://schemas.openxmlformats.org/officeDocument/2006/relationships/image" Target="../media/image35.svg"/><Relationship Id="rId10" Type="http://schemas.openxmlformats.org/officeDocument/2006/relationships/image" Target="../media/image10.pn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0.svg"/><Relationship Id="rId10" Type="http://schemas.openxmlformats.org/officeDocument/2006/relationships/image" Target="../media/image43.svg"/><Relationship Id="rId4" Type="http://schemas.openxmlformats.org/officeDocument/2006/relationships/image" Target="../media/image29.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svg"/><Relationship Id="rId7" Type="http://schemas.openxmlformats.org/officeDocument/2006/relationships/image" Target="../media/image3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image" Target="../media/image45.png"/><Relationship Id="rId4" Type="http://schemas.openxmlformats.org/officeDocument/2006/relationships/image" Target="../media/image34.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6.svg"/><Relationship Id="rId10" Type="http://schemas.openxmlformats.org/officeDocument/2006/relationships/image" Target="../media/image28.svg"/><Relationship Id="rId4" Type="http://schemas.openxmlformats.org/officeDocument/2006/relationships/image" Target="../media/image25.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svg"/><Relationship Id="rId7" Type="http://schemas.openxmlformats.org/officeDocument/2006/relationships/image" Target="../media/image22.svg"/><Relationship Id="rId12"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7.svg"/><Relationship Id="rId5" Type="http://schemas.openxmlformats.org/officeDocument/2006/relationships/image" Target="../media/image20.sv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4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22.svg"/><Relationship Id="rId12" Type="http://schemas.openxmlformats.org/officeDocument/2006/relationships/image" Target="../media/image4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8.png"/><Relationship Id="rId5" Type="http://schemas.openxmlformats.org/officeDocument/2006/relationships/image" Target="../media/image26.svg"/><Relationship Id="rId10" Type="http://schemas.openxmlformats.org/officeDocument/2006/relationships/image" Target="../media/image28.svg"/><Relationship Id="rId4" Type="http://schemas.openxmlformats.org/officeDocument/2006/relationships/image" Target="../media/image25.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3.svg"/><Relationship Id="rId7" Type="http://schemas.openxmlformats.org/officeDocument/2006/relationships/image" Target="../media/image53.svg"/><Relationship Id="rId12"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svg"/><Relationship Id="rId7" Type="http://schemas.openxmlformats.org/officeDocument/2006/relationships/image" Target="../media/image22.svg"/><Relationship Id="rId12"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7.svg"/><Relationship Id="rId5" Type="http://schemas.openxmlformats.org/officeDocument/2006/relationships/image" Target="../media/image20.sv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svg"/><Relationship Id="rId7" Type="http://schemas.openxmlformats.org/officeDocument/2006/relationships/image" Target="../media/image22.svg"/><Relationship Id="rId12"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7.svg"/><Relationship Id="rId5" Type="http://schemas.openxmlformats.org/officeDocument/2006/relationships/image" Target="../media/image20.sv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6.svg"/><Relationship Id="rId10" Type="http://schemas.openxmlformats.org/officeDocument/2006/relationships/image" Target="../media/image28.svg"/><Relationship Id="rId4" Type="http://schemas.openxmlformats.org/officeDocument/2006/relationships/image" Target="../media/image2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0.svg"/><Relationship Id="rId10" Type="http://schemas.openxmlformats.org/officeDocument/2006/relationships/image" Target="../media/image10.png"/><Relationship Id="rId4" Type="http://schemas.openxmlformats.org/officeDocument/2006/relationships/image" Target="../media/image29.png"/><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9064769"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1" r="-27441"/>
            </a:stretch>
          </a:blipFill>
        </p:spPr>
        <p:txBody>
          <a:bodyPr/>
          <a:lstStyle/>
          <a:p>
            <a:endParaRPr lang="en-US"/>
          </a:p>
        </p:txBody>
      </p:sp>
      <p:sp>
        <p:nvSpPr>
          <p:cNvPr id="3" name="Freeform 3"/>
          <p:cNvSpPr/>
          <p:nvPr/>
        </p:nvSpPr>
        <p:spPr>
          <a:xfrm flipH="1">
            <a:off x="-1" y="-149539"/>
            <a:ext cx="8896727"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r="-29783"/>
            </a:stretch>
          </a:blipFill>
        </p:spPr>
        <p:txBody>
          <a:bodyPr/>
          <a:lstStyle/>
          <a:p>
            <a:endParaRPr lang="en-US"/>
          </a:p>
        </p:txBody>
      </p:sp>
      <p:sp>
        <p:nvSpPr>
          <p:cNvPr id="4" name="Freeform 4"/>
          <p:cNvSpPr/>
          <p:nvPr/>
        </p:nvSpPr>
        <p:spPr>
          <a:xfrm rot="-860641">
            <a:off x="2665669" y="1714596"/>
            <a:ext cx="1737858" cy="1583030"/>
          </a:xfrm>
          <a:custGeom>
            <a:avLst/>
            <a:gdLst/>
            <a:ahLst/>
            <a:cxnLst/>
            <a:rect l="l" t="t" r="r" b="b"/>
            <a:pathLst>
              <a:path w="1737858" h="1583030">
                <a:moveTo>
                  <a:pt x="0" y="0"/>
                </a:moveTo>
                <a:lnTo>
                  <a:pt x="1737858" y="0"/>
                </a:lnTo>
                <a:lnTo>
                  <a:pt x="1737858"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4572532" y="4080071"/>
            <a:ext cx="11029225" cy="2552699"/>
          </a:xfrm>
          <a:prstGeom prst="rect">
            <a:avLst/>
          </a:prstGeom>
        </p:spPr>
        <p:txBody>
          <a:bodyPr lIns="0" tIns="0" rIns="0" bIns="0" rtlCol="0" anchor="t">
            <a:spAutoFit/>
          </a:bodyPr>
          <a:lstStyle/>
          <a:p>
            <a:pPr>
              <a:lnSpc>
                <a:spcPts val="9899"/>
              </a:lnSpc>
            </a:pPr>
            <a:r>
              <a:rPr lang="en-US" sz="9999" spc="109">
                <a:solidFill>
                  <a:srgbClr val="004E82"/>
                </a:solidFill>
                <a:latin typeface="Century Gothic Paneuropean"/>
              </a:rPr>
              <a:t>THE COST OF A PERSONAL INJURY</a:t>
            </a:r>
          </a:p>
        </p:txBody>
      </p:sp>
      <p:sp>
        <p:nvSpPr>
          <p:cNvPr id="6" name="Freeform 6"/>
          <p:cNvSpPr/>
          <p:nvPr/>
        </p:nvSpPr>
        <p:spPr>
          <a:xfrm rot="9214294" flipV="1">
            <a:off x="12822929" y="70840"/>
            <a:ext cx="3617028" cy="3833073"/>
          </a:xfrm>
          <a:custGeom>
            <a:avLst/>
            <a:gdLst/>
            <a:ahLst/>
            <a:cxnLst/>
            <a:rect l="l" t="t" r="r" b="b"/>
            <a:pathLst>
              <a:path w="3617028" h="3833073">
                <a:moveTo>
                  <a:pt x="0" y="3833073"/>
                </a:moveTo>
                <a:lnTo>
                  <a:pt x="3617028" y="3833073"/>
                </a:lnTo>
                <a:lnTo>
                  <a:pt x="3617028" y="0"/>
                </a:lnTo>
                <a:lnTo>
                  <a:pt x="0" y="0"/>
                </a:lnTo>
                <a:lnTo>
                  <a:pt x="0" y="383307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399026">
            <a:off x="15284165" y="2839405"/>
            <a:ext cx="1719464" cy="2465181"/>
          </a:xfrm>
          <a:custGeom>
            <a:avLst/>
            <a:gdLst/>
            <a:ahLst/>
            <a:cxnLst/>
            <a:rect l="l" t="t" r="r" b="b"/>
            <a:pathLst>
              <a:path w="1719464" h="2465181">
                <a:moveTo>
                  <a:pt x="0" y="0"/>
                </a:moveTo>
                <a:lnTo>
                  <a:pt x="1719464" y="0"/>
                </a:lnTo>
                <a:lnTo>
                  <a:pt x="1719464" y="2465180"/>
                </a:lnTo>
                <a:lnTo>
                  <a:pt x="0" y="24651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641594" y="3609908"/>
            <a:ext cx="3710141" cy="3283475"/>
          </a:xfrm>
          <a:custGeom>
            <a:avLst/>
            <a:gdLst/>
            <a:ahLst/>
            <a:cxnLst/>
            <a:rect l="l" t="t" r="r" b="b"/>
            <a:pathLst>
              <a:path w="3710141" h="3283475">
                <a:moveTo>
                  <a:pt x="0" y="0"/>
                </a:moveTo>
                <a:lnTo>
                  <a:pt x="3710142" y="0"/>
                </a:lnTo>
                <a:lnTo>
                  <a:pt x="3710142" y="3283475"/>
                </a:lnTo>
                <a:lnTo>
                  <a:pt x="0" y="3283475"/>
                </a:lnTo>
                <a:lnTo>
                  <a:pt x="0" y="0"/>
                </a:lnTo>
                <a:close/>
              </a:path>
            </a:pathLst>
          </a:custGeom>
          <a:blipFill>
            <a:blip r:embed="rId10"/>
            <a:stretch>
              <a:fillRect/>
            </a:stretch>
          </a:blipFill>
        </p:spPr>
        <p:txBody>
          <a:bodyPr/>
          <a:lstStyle/>
          <a:p>
            <a:endParaRPr lang="en-US"/>
          </a:p>
        </p:txBody>
      </p:sp>
      <p:sp>
        <p:nvSpPr>
          <p:cNvPr id="9" name="Freeform 9"/>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11"/>
            <a:stretch>
              <a:fillRect/>
            </a:stretch>
          </a:blipFill>
        </p:spPr>
        <p:txBody>
          <a:bodyPr/>
          <a:lstStyle/>
          <a:p>
            <a:endParaRPr lang="en-US"/>
          </a:p>
        </p:txBody>
      </p:sp>
      <p:sp>
        <p:nvSpPr>
          <p:cNvPr id="10" name="TextBox 10"/>
          <p:cNvSpPr txBox="1"/>
          <p:nvPr/>
        </p:nvSpPr>
        <p:spPr>
          <a:xfrm>
            <a:off x="4868371" y="6836233"/>
            <a:ext cx="4395490" cy="570865"/>
          </a:xfrm>
          <a:prstGeom prst="rect">
            <a:avLst/>
          </a:prstGeom>
        </p:spPr>
        <p:txBody>
          <a:bodyPr lIns="0" tIns="0" rIns="0" bIns="0" rtlCol="0" anchor="t">
            <a:spAutoFit/>
          </a:bodyPr>
          <a:lstStyle/>
          <a:p>
            <a:pPr algn="ctr">
              <a:lnSpc>
                <a:spcPts val="4759"/>
              </a:lnSpc>
            </a:pPr>
            <a:r>
              <a:rPr lang="en-US" sz="3399">
                <a:solidFill>
                  <a:srgbClr val="004E82"/>
                </a:solidFill>
                <a:latin typeface="Century Gothic Paneuropean"/>
              </a:rPr>
              <a:t>A thinkLaw Math Lab</a:t>
            </a:r>
          </a:p>
        </p:txBody>
      </p:sp>
      <p:pic>
        <p:nvPicPr>
          <p:cNvPr id="11" name="Picture 10" descr="A logo with text on it&#10;&#10;Description automatically generated">
            <a:extLst>
              <a:ext uri="{FF2B5EF4-FFF2-40B4-BE49-F238E27FC236}">
                <a16:creationId xmlns:a16="http://schemas.microsoft.com/office/drawing/2014/main" id="{74E9D3BC-7923-0E0A-5B2C-C90911F9D5D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23223" y="8876781"/>
            <a:ext cx="2715289" cy="1087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364974" y="4344536"/>
            <a:ext cx="10335410"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1" r="-8498"/>
            </a:stretch>
          </a:blipFill>
        </p:spPr>
        <p:txBody>
          <a:bodyPr/>
          <a:lstStyle/>
          <a:p>
            <a:endParaRPr lang="en-US"/>
          </a:p>
        </p:txBody>
      </p:sp>
      <p:sp>
        <p:nvSpPr>
          <p:cNvPr id="3" name="Freeform 3"/>
          <p:cNvSpPr/>
          <p:nvPr/>
        </p:nvSpPr>
        <p:spPr>
          <a:xfrm rot="-5400000">
            <a:off x="-2883212" y="6187180"/>
            <a:ext cx="6983033" cy="1216610"/>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0583" t="-27364"/>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6" name="Freeform 6"/>
          <p:cNvSpPr/>
          <p:nvPr/>
        </p:nvSpPr>
        <p:spPr>
          <a:xfrm>
            <a:off x="13682441" y="774760"/>
            <a:ext cx="2929932" cy="2765124"/>
          </a:xfrm>
          <a:custGeom>
            <a:avLst/>
            <a:gdLst/>
            <a:ahLst/>
            <a:cxnLst/>
            <a:rect l="l" t="t" r="r" b="b"/>
            <a:pathLst>
              <a:path w="2929932" h="2765124">
                <a:moveTo>
                  <a:pt x="0" y="0"/>
                </a:moveTo>
                <a:lnTo>
                  <a:pt x="2929932" y="0"/>
                </a:lnTo>
                <a:lnTo>
                  <a:pt x="2929932" y="2765123"/>
                </a:lnTo>
                <a:lnTo>
                  <a:pt x="0" y="2765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216610" y="8953500"/>
            <a:ext cx="1040846" cy="1086272"/>
          </a:xfrm>
          <a:custGeom>
            <a:avLst/>
            <a:gdLst/>
            <a:ahLst/>
            <a:cxnLst/>
            <a:rect l="l" t="t" r="r" b="b"/>
            <a:pathLst>
              <a:path w="1040846" h="1086272">
                <a:moveTo>
                  <a:pt x="0" y="0"/>
                </a:moveTo>
                <a:lnTo>
                  <a:pt x="1040846" y="0"/>
                </a:lnTo>
                <a:lnTo>
                  <a:pt x="1040846" y="1086272"/>
                </a:lnTo>
                <a:lnTo>
                  <a:pt x="0" y="1086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4056892">
            <a:off x="15895961" y="2957823"/>
            <a:ext cx="2319495" cy="692293"/>
          </a:xfrm>
          <a:custGeom>
            <a:avLst/>
            <a:gdLst/>
            <a:ahLst/>
            <a:cxnLst/>
            <a:rect l="l" t="t" r="r" b="b"/>
            <a:pathLst>
              <a:path w="2319495" h="692293">
                <a:moveTo>
                  <a:pt x="0" y="0"/>
                </a:moveTo>
                <a:lnTo>
                  <a:pt x="2319495" y="0"/>
                </a:lnTo>
                <a:lnTo>
                  <a:pt x="2319495" y="692293"/>
                </a:lnTo>
                <a:lnTo>
                  <a:pt x="0" y="6922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5930121" y="-48410"/>
            <a:ext cx="1655597" cy="1387390"/>
          </a:xfrm>
          <a:custGeom>
            <a:avLst/>
            <a:gdLst/>
            <a:ahLst/>
            <a:cxnLst/>
            <a:rect l="l" t="t" r="r" b="b"/>
            <a:pathLst>
              <a:path w="1655597" h="1387390">
                <a:moveTo>
                  <a:pt x="0" y="0"/>
                </a:moveTo>
                <a:lnTo>
                  <a:pt x="1655597" y="0"/>
                </a:lnTo>
                <a:lnTo>
                  <a:pt x="1655597" y="1387390"/>
                </a:lnTo>
                <a:lnTo>
                  <a:pt x="0" y="1387390"/>
                </a:lnTo>
                <a:lnTo>
                  <a:pt x="0" y="0"/>
                </a:lnTo>
                <a:close/>
              </a:path>
            </a:pathLst>
          </a:custGeom>
          <a:blipFill>
            <a:blip r:embed="rId10"/>
            <a:stretch>
              <a:fillRect/>
            </a:stretch>
          </a:blipFill>
        </p:spPr>
        <p:txBody>
          <a:bodyPr/>
          <a:lstStyle/>
          <a:p>
            <a:endParaRPr lang="en-US"/>
          </a:p>
        </p:txBody>
      </p:sp>
      <p:sp>
        <p:nvSpPr>
          <p:cNvPr id="10" name="Freeform 10"/>
          <p:cNvSpPr/>
          <p:nvPr/>
        </p:nvSpPr>
        <p:spPr>
          <a:xfrm>
            <a:off x="11331467" y="3946996"/>
            <a:ext cx="6386244" cy="5851396"/>
          </a:xfrm>
          <a:custGeom>
            <a:avLst/>
            <a:gdLst/>
            <a:ahLst/>
            <a:cxnLst/>
            <a:rect l="l" t="t" r="r" b="b"/>
            <a:pathLst>
              <a:path w="6386244" h="5851396">
                <a:moveTo>
                  <a:pt x="0" y="0"/>
                </a:moveTo>
                <a:lnTo>
                  <a:pt x="6386244" y="0"/>
                </a:lnTo>
                <a:lnTo>
                  <a:pt x="6386244" y="5851397"/>
                </a:lnTo>
                <a:lnTo>
                  <a:pt x="0" y="5851397"/>
                </a:lnTo>
                <a:lnTo>
                  <a:pt x="0" y="0"/>
                </a:lnTo>
                <a:close/>
              </a:path>
            </a:pathLst>
          </a:custGeom>
          <a:blipFill>
            <a:blip r:embed="rId11"/>
            <a:stretch>
              <a:fillRect/>
            </a:stretch>
          </a:blipFill>
        </p:spPr>
        <p:txBody>
          <a:bodyPr/>
          <a:lstStyle/>
          <a:p>
            <a:endParaRPr lang="en-US"/>
          </a:p>
        </p:txBody>
      </p:sp>
      <p:sp>
        <p:nvSpPr>
          <p:cNvPr id="11" name="TextBox 11"/>
          <p:cNvSpPr txBox="1"/>
          <p:nvPr/>
        </p:nvSpPr>
        <p:spPr>
          <a:xfrm>
            <a:off x="1328409" y="1664239"/>
            <a:ext cx="14851270" cy="1226820"/>
          </a:xfrm>
          <a:prstGeom prst="rect">
            <a:avLst/>
          </a:prstGeom>
        </p:spPr>
        <p:txBody>
          <a:bodyPr lIns="0" tIns="0" rIns="0" bIns="0" rtlCol="0" anchor="t">
            <a:spAutoFit/>
          </a:bodyPr>
          <a:lstStyle/>
          <a:p>
            <a:pPr marL="0" lvl="0" indent="0">
              <a:lnSpc>
                <a:spcPts val="10080"/>
              </a:lnSpc>
              <a:spcBef>
                <a:spcPct val="0"/>
              </a:spcBef>
            </a:pPr>
            <a:r>
              <a:rPr lang="en-US" sz="7200" spc="561">
                <a:solidFill>
                  <a:srgbClr val="004E82"/>
                </a:solidFill>
                <a:latin typeface="Century Gothic Paneuropean"/>
              </a:rPr>
              <a:t>Blame it on the Rain</a:t>
            </a:r>
          </a:p>
        </p:txBody>
      </p:sp>
      <p:sp>
        <p:nvSpPr>
          <p:cNvPr id="12" name="TextBox 11">
            <a:extLst>
              <a:ext uri="{FF2B5EF4-FFF2-40B4-BE49-F238E27FC236}">
                <a16:creationId xmlns:a16="http://schemas.microsoft.com/office/drawing/2014/main" id="{7F08F04E-16FD-84F6-41C1-C53EAA1CEB71}"/>
              </a:ext>
            </a:extLst>
          </p:cNvPr>
          <p:cNvSpPr txBox="1"/>
          <p:nvPr/>
        </p:nvSpPr>
        <p:spPr>
          <a:xfrm>
            <a:off x="1826390" y="3776578"/>
            <a:ext cx="9596543" cy="5395323"/>
          </a:xfrm>
          <a:prstGeom prst="rect">
            <a:avLst/>
          </a:prstGeom>
          <a:noFill/>
        </p:spPr>
        <p:txBody>
          <a:bodyPr wrap="square" rtlCol="0">
            <a:spAutoFit/>
          </a:bodyPr>
          <a:lstStyle/>
          <a:p>
            <a:pPr marL="0" marR="0">
              <a:lnSpc>
                <a:spcPct val="107000"/>
              </a:lnSpc>
              <a:spcBef>
                <a:spcPts val="0"/>
              </a:spcBef>
              <a:spcAft>
                <a:spcPts val="800"/>
              </a:spcAft>
            </a:pPr>
            <a:r>
              <a:rPr lang="en-US" sz="3200" kern="100">
                <a:effectLst/>
                <a:latin typeface="Century Gothic" panose="020B0502020202020204" pitchFamily="34" charset="0"/>
                <a:ea typeface="Calibri" panose="020F0502020204030204" pitchFamily="34" charset="0"/>
                <a:cs typeface="Times New Roman" panose="02020603050405020304" pitchFamily="18" charset="0"/>
              </a:rPr>
              <a:t>A woman in Israel watched a popular meteorologist named Danny Rup predict the weather. Danny predicted sun for a day that ended up being rainy. The woman claimed that Danny’s forecast caused her to leave her house lightly dressed. As a result, she caught the flu, missed 4 days of work, and suffered from stress. </a:t>
            </a:r>
          </a:p>
          <a:p>
            <a:pPr algn="ctr"/>
            <a:r>
              <a:rPr lang="en-US" sz="3200" b="1">
                <a:effectLst/>
                <a:latin typeface="Century Gothic" panose="020B0502020202020204" pitchFamily="34" charset="0"/>
                <a:ea typeface="Calibri" panose="020F0502020204030204" pitchFamily="34" charset="0"/>
                <a:cs typeface="Times New Roman" panose="02020603050405020304" pitchFamily="18" charset="0"/>
              </a:rPr>
              <a:t>Assume the woman wins her case. How much should she be paid? </a:t>
            </a:r>
            <a:endParaRPr lang="en-US" sz="3200" b="1">
              <a:latin typeface="Century Gothic" panose="020B0502020202020204" pitchFamily="34" charset="0"/>
            </a:endParaRPr>
          </a:p>
        </p:txBody>
      </p:sp>
      <p:sp>
        <p:nvSpPr>
          <p:cNvPr id="13" name="TextBox 12">
            <a:extLst>
              <a:ext uri="{FF2B5EF4-FFF2-40B4-BE49-F238E27FC236}">
                <a16:creationId xmlns:a16="http://schemas.microsoft.com/office/drawing/2014/main" id="{3569A8D9-370D-737C-82B2-3651C2AD04AC}"/>
              </a:ext>
            </a:extLst>
          </p:cNvPr>
          <p:cNvSpPr txBox="1"/>
          <p:nvPr/>
        </p:nvSpPr>
        <p:spPr>
          <a:xfrm>
            <a:off x="1302624" y="2772696"/>
            <a:ext cx="2938625" cy="646331"/>
          </a:xfrm>
          <a:prstGeom prst="rect">
            <a:avLst/>
          </a:prstGeom>
          <a:noFill/>
        </p:spPr>
        <p:txBody>
          <a:bodyPr wrap="none" rtlCol="0">
            <a:spAutoFit/>
          </a:bodyPr>
          <a:lstStyle/>
          <a:p>
            <a:r>
              <a:rPr lang="en-US" sz="3600">
                <a:latin typeface="Century Gothic" panose="020B0502020202020204" pitchFamily="34" charset="0"/>
              </a:rPr>
              <a:t>(Israel, 1996)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143580" y="2876727"/>
            <a:ext cx="11213627" cy="1549519"/>
          </a:xfrm>
          <a:custGeom>
            <a:avLst/>
            <a:gdLst/>
            <a:ahLst/>
            <a:cxnLst/>
            <a:rect l="l" t="t" r="r" b="b"/>
            <a:pathLst>
              <a:path w="11213627" h="1549519">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3352035" y="5459147"/>
            <a:ext cx="7467218" cy="1549519"/>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a:stretch>
          </a:blipFill>
        </p:spPr>
        <p:txBody>
          <a:bodyPr/>
          <a:lstStyle/>
          <a:p>
            <a:endParaRPr lang="en-US"/>
          </a:p>
        </p:txBody>
      </p:sp>
      <p:sp>
        <p:nvSpPr>
          <p:cNvPr id="4" name="Freeform 4"/>
          <p:cNvSpPr/>
          <p:nvPr/>
        </p:nvSpPr>
        <p:spPr>
          <a:xfrm>
            <a:off x="1156334" y="-48410"/>
            <a:ext cx="11213627"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4217374" y="8978115"/>
            <a:ext cx="11213627" cy="1549519"/>
          </a:xfrm>
          <a:custGeom>
            <a:avLst/>
            <a:gdLst/>
            <a:ahLst/>
            <a:cxnLst/>
            <a:rect l="l" t="t" r="r" b="b"/>
            <a:pathLst>
              <a:path w="11213627" h="1549519">
                <a:moveTo>
                  <a:pt x="0" y="0"/>
                </a:moveTo>
                <a:lnTo>
                  <a:pt x="11213628" y="0"/>
                </a:lnTo>
                <a:lnTo>
                  <a:pt x="1121362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4"/>
            <a:stretch>
              <a:fillRect/>
            </a:stretch>
          </a:blipFill>
        </p:spPr>
        <p:txBody>
          <a:bodyPr/>
          <a:lstStyle/>
          <a:p>
            <a:endParaRPr lang="en-US"/>
          </a:p>
        </p:txBody>
      </p:sp>
      <p:sp>
        <p:nvSpPr>
          <p:cNvPr id="7" name="Freeform 7"/>
          <p:cNvSpPr/>
          <p:nvPr/>
        </p:nvSpPr>
        <p:spPr>
          <a:xfrm>
            <a:off x="2934039" y="1939828"/>
            <a:ext cx="12419921" cy="6407343"/>
          </a:xfrm>
          <a:custGeom>
            <a:avLst/>
            <a:gdLst/>
            <a:ahLst/>
            <a:cxnLst/>
            <a:rect l="l" t="t" r="r" b="b"/>
            <a:pathLst>
              <a:path w="12419921" h="6407343">
                <a:moveTo>
                  <a:pt x="0" y="0"/>
                </a:moveTo>
                <a:lnTo>
                  <a:pt x="12419922" y="0"/>
                </a:lnTo>
                <a:lnTo>
                  <a:pt x="12419922" y="6407344"/>
                </a:lnTo>
                <a:lnTo>
                  <a:pt x="0" y="6407344"/>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364974" y="4344536"/>
            <a:ext cx="10335410"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1" r="-8498"/>
            </a:stretch>
          </a:blipFill>
        </p:spPr>
        <p:txBody>
          <a:bodyPr/>
          <a:lstStyle/>
          <a:p>
            <a:endParaRPr lang="en-US"/>
          </a:p>
        </p:txBody>
      </p:sp>
      <p:sp>
        <p:nvSpPr>
          <p:cNvPr id="3" name="Freeform 3"/>
          <p:cNvSpPr/>
          <p:nvPr/>
        </p:nvSpPr>
        <p:spPr>
          <a:xfrm rot="-5400000">
            <a:off x="-2883210" y="6187181"/>
            <a:ext cx="6983031" cy="1216608"/>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0585" t="-27364" r="1"/>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5" name="Freeform 5"/>
          <p:cNvSpPr/>
          <p:nvPr/>
        </p:nvSpPr>
        <p:spPr>
          <a:xfrm rot="1887851">
            <a:off x="1777630" y="2502076"/>
            <a:ext cx="852197" cy="1603787"/>
          </a:xfrm>
          <a:custGeom>
            <a:avLst/>
            <a:gdLst/>
            <a:ahLst/>
            <a:cxnLst/>
            <a:rect l="l" t="t" r="r" b="b"/>
            <a:pathLst>
              <a:path w="852197" h="1603787">
                <a:moveTo>
                  <a:pt x="0" y="0"/>
                </a:moveTo>
                <a:lnTo>
                  <a:pt x="852196" y="0"/>
                </a:lnTo>
                <a:lnTo>
                  <a:pt x="852196" y="1603786"/>
                </a:lnTo>
                <a:lnTo>
                  <a:pt x="0" y="1603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873145">
            <a:off x="12282026" y="144387"/>
            <a:ext cx="5797206" cy="5471113"/>
          </a:xfrm>
          <a:custGeom>
            <a:avLst/>
            <a:gdLst/>
            <a:ahLst/>
            <a:cxnLst/>
            <a:rect l="l" t="t" r="r" b="b"/>
            <a:pathLst>
              <a:path w="5797206" h="5471113">
                <a:moveTo>
                  <a:pt x="0" y="0"/>
                </a:moveTo>
                <a:lnTo>
                  <a:pt x="5797206" y="0"/>
                </a:lnTo>
                <a:lnTo>
                  <a:pt x="5797206" y="5471113"/>
                </a:lnTo>
                <a:lnTo>
                  <a:pt x="0" y="5471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8"/>
            <a:stretch>
              <a:fillRect/>
            </a:stretch>
          </a:blipFill>
        </p:spPr>
        <p:txBody>
          <a:bodyPr/>
          <a:lstStyle/>
          <a:p>
            <a:endParaRPr lang="en-US"/>
          </a:p>
        </p:txBody>
      </p:sp>
      <p:sp>
        <p:nvSpPr>
          <p:cNvPr id="8" name="Freeform 8"/>
          <p:cNvSpPr/>
          <p:nvPr/>
        </p:nvSpPr>
        <p:spPr>
          <a:xfrm>
            <a:off x="1859872" y="2545432"/>
            <a:ext cx="6386244" cy="5851396"/>
          </a:xfrm>
          <a:custGeom>
            <a:avLst/>
            <a:gdLst/>
            <a:ahLst/>
            <a:cxnLst/>
            <a:rect l="l" t="t" r="r" b="b"/>
            <a:pathLst>
              <a:path w="6386244" h="5851396">
                <a:moveTo>
                  <a:pt x="0" y="0"/>
                </a:moveTo>
                <a:lnTo>
                  <a:pt x="6386244" y="0"/>
                </a:lnTo>
                <a:lnTo>
                  <a:pt x="6386244" y="5851396"/>
                </a:lnTo>
                <a:lnTo>
                  <a:pt x="0" y="5851396"/>
                </a:lnTo>
                <a:lnTo>
                  <a:pt x="0" y="0"/>
                </a:lnTo>
                <a:close/>
              </a:path>
            </a:pathLst>
          </a:custGeom>
          <a:blipFill>
            <a:blip r:embed="rId9"/>
            <a:stretch>
              <a:fillRect/>
            </a:stretch>
          </a:blipFill>
        </p:spPr>
        <p:txBody>
          <a:bodyPr/>
          <a:lstStyle/>
          <a:p>
            <a:endParaRPr lang="en-US"/>
          </a:p>
        </p:txBody>
      </p:sp>
      <p:sp>
        <p:nvSpPr>
          <p:cNvPr id="9" name="TextBox 8">
            <a:extLst>
              <a:ext uri="{FF2B5EF4-FFF2-40B4-BE49-F238E27FC236}">
                <a16:creationId xmlns:a16="http://schemas.microsoft.com/office/drawing/2014/main" id="{37069AAC-78C8-D55B-0CB6-A33557DE7810}"/>
              </a:ext>
            </a:extLst>
          </p:cNvPr>
          <p:cNvSpPr txBox="1"/>
          <p:nvPr/>
        </p:nvSpPr>
        <p:spPr>
          <a:xfrm>
            <a:off x="8869500" y="3048770"/>
            <a:ext cx="6881806" cy="5316584"/>
          </a:xfrm>
          <a:prstGeom prst="rect">
            <a:avLst/>
          </a:prstGeom>
          <a:noFill/>
        </p:spPr>
        <p:txBody>
          <a:bodyPr wrap="square" rtlCol="0">
            <a:spAutoFit/>
          </a:bodyPr>
          <a:lstStyle/>
          <a:p>
            <a:pPr marL="0" marR="0" algn="ctr">
              <a:lnSpc>
                <a:spcPct val="107000"/>
              </a:lnSpc>
              <a:spcBef>
                <a:spcPts val="0"/>
              </a:spcBef>
              <a:spcAft>
                <a:spcPts val="800"/>
              </a:spcAft>
            </a:pPr>
            <a:r>
              <a:rPr lang="en-US" sz="4800" kern="100">
                <a:effectLst/>
                <a:latin typeface="Century Gothic" panose="020B0502020202020204" pitchFamily="34" charset="0"/>
                <a:ea typeface="Calibri" panose="020F0502020204030204" pitchFamily="34" charset="0"/>
                <a:cs typeface="Times New Roman" panose="02020603050405020304" pitchFamily="18" charset="0"/>
              </a:rPr>
              <a:t>What is the total payout? </a:t>
            </a:r>
          </a:p>
          <a:p>
            <a:pPr marL="0" marR="0" algn="ctr">
              <a:lnSpc>
                <a:spcPct val="107000"/>
              </a:lnSpc>
              <a:spcBef>
                <a:spcPts val="0"/>
              </a:spcBef>
              <a:spcAft>
                <a:spcPts val="800"/>
              </a:spcAft>
            </a:pPr>
            <a:br>
              <a:rPr lang="en-US" sz="4800" kern="100">
                <a:effectLst/>
                <a:latin typeface="Century Gothic" panose="020B0502020202020204" pitchFamily="34" charset="0"/>
                <a:ea typeface="Calibri" panose="020F0502020204030204" pitchFamily="34" charset="0"/>
                <a:cs typeface="Times New Roman" panose="02020603050405020304" pitchFamily="18" charset="0"/>
              </a:rPr>
            </a:br>
            <a:r>
              <a:rPr lang="en-US" sz="4800" kern="100">
                <a:effectLst/>
                <a:latin typeface="Century Gothic" panose="020B0502020202020204" pitchFamily="34" charset="0"/>
                <a:ea typeface="Calibri" panose="020F0502020204030204" pitchFamily="34" charset="0"/>
                <a:cs typeface="Times New Roman" panose="02020603050405020304" pitchFamily="18" charset="0"/>
              </a:rPr>
              <a:t>Do you believe that amount is fair? Why or why not?</a:t>
            </a:r>
          </a:p>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355255" y="4354256"/>
            <a:ext cx="10335410" cy="1530080"/>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1" t="-1270" r="-8498"/>
            </a:stretch>
          </a:blipFill>
        </p:spPr>
        <p:txBody>
          <a:bodyPr/>
          <a:lstStyle/>
          <a:p>
            <a:endParaRPr lang="en-US"/>
          </a:p>
        </p:txBody>
      </p:sp>
      <p:sp>
        <p:nvSpPr>
          <p:cNvPr id="3" name="Freeform 3"/>
          <p:cNvSpPr/>
          <p:nvPr/>
        </p:nvSpPr>
        <p:spPr>
          <a:xfrm rot="-5400000">
            <a:off x="-2839294" y="6143265"/>
            <a:ext cx="6895199" cy="1216608"/>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2630" t="-27364" r="1"/>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6" name="Freeform 6"/>
          <p:cNvSpPr/>
          <p:nvPr/>
        </p:nvSpPr>
        <p:spPr>
          <a:xfrm>
            <a:off x="13682441" y="774760"/>
            <a:ext cx="2929932" cy="2765124"/>
          </a:xfrm>
          <a:custGeom>
            <a:avLst/>
            <a:gdLst/>
            <a:ahLst/>
            <a:cxnLst/>
            <a:rect l="l" t="t" r="r" b="b"/>
            <a:pathLst>
              <a:path w="2929932" h="2765124">
                <a:moveTo>
                  <a:pt x="0" y="0"/>
                </a:moveTo>
                <a:lnTo>
                  <a:pt x="2929932" y="0"/>
                </a:lnTo>
                <a:lnTo>
                  <a:pt x="2929932" y="2765123"/>
                </a:lnTo>
                <a:lnTo>
                  <a:pt x="0" y="2765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160129" y="8953500"/>
            <a:ext cx="1040846" cy="1086272"/>
          </a:xfrm>
          <a:custGeom>
            <a:avLst/>
            <a:gdLst/>
            <a:ahLst/>
            <a:cxnLst/>
            <a:rect l="l" t="t" r="r" b="b"/>
            <a:pathLst>
              <a:path w="1040846" h="1086272">
                <a:moveTo>
                  <a:pt x="0" y="0"/>
                </a:moveTo>
                <a:lnTo>
                  <a:pt x="1040846" y="0"/>
                </a:lnTo>
                <a:lnTo>
                  <a:pt x="1040846" y="1086272"/>
                </a:lnTo>
                <a:lnTo>
                  <a:pt x="0" y="1086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4056892">
            <a:off x="15895961" y="2957823"/>
            <a:ext cx="2319495" cy="692293"/>
          </a:xfrm>
          <a:custGeom>
            <a:avLst/>
            <a:gdLst/>
            <a:ahLst/>
            <a:cxnLst/>
            <a:rect l="l" t="t" r="r" b="b"/>
            <a:pathLst>
              <a:path w="2319495" h="692293">
                <a:moveTo>
                  <a:pt x="0" y="0"/>
                </a:moveTo>
                <a:lnTo>
                  <a:pt x="2319495" y="0"/>
                </a:lnTo>
                <a:lnTo>
                  <a:pt x="2319495" y="692293"/>
                </a:lnTo>
                <a:lnTo>
                  <a:pt x="0" y="6922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5930121" y="-48410"/>
            <a:ext cx="1655597" cy="1387390"/>
          </a:xfrm>
          <a:custGeom>
            <a:avLst/>
            <a:gdLst/>
            <a:ahLst/>
            <a:cxnLst/>
            <a:rect l="l" t="t" r="r" b="b"/>
            <a:pathLst>
              <a:path w="1655597" h="1387390">
                <a:moveTo>
                  <a:pt x="0" y="0"/>
                </a:moveTo>
                <a:lnTo>
                  <a:pt x="1655597" y="0"/>
                </a:lnTo>
                <a:lnTo>
                  <a:pt x="1655597" y="1387390"/>
                </a:lnTo>
                <a:lnTo>
                  <a:pt x="0" y="1387390"/>
                </a:lnTo>
                <a:lnTo>
                  <a:pt x="0" y="0"/>
                </a:lnTo>
                <a:close/>
              </a:path>
            </a:pathLst>
          </a:custGeom>
          <a:blipFill>
            <a:blip r:embed="rId10"/>
            <a:stretch>
              <a:fillRect/>
            </a:stretch>
          </a:blipFill>
        </p:spPr>
        <p:txBody>
          <a:bodyPr/>
          <a:lstStyle/>
          <a:p>
            <a:endParaRPr lang="en-US"/>
          </a:p>
        </p:txBody>
      </p:sp>
      <p:sp>
        <p:nvSpPr>
          <p:cNvPr id="10" name="Freeform 10"/>
          <p:cNvSpPr/>
          <p:nvPr/>
        </p:nvSpPr>
        <p:spPr>
          <a:xfrm>
            <a:off x="11670068" y="4980178"/>
            <a:ext cx="5087852" cy="4114800"/>
          </a:xfrm>
          <a:custGeom>
            <a:avLst/>
            <a:gdLst/>
            <a:ahLst/>
            <a:cxnLst/>
            <a:rect l="l" t="t" r="r" b="b"/>
            <a:pathLst>
              <a:path w="5087852" h="4114800">
                <a:moveTo>
                  <a:pt x="0" y="0"/>
                </a:moveTo>
                <a:lnTo>
                  <a:pt x="5087852" y="0"/>
                </a:lnTo>
                <a:lnTo>
                  <a:pt x="5087852"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952708" y="1722294"/>
            <a:ext cx="14851270" cy="1226820"/>
          </a:xfrm>
          <a:prstGeom prst="rect">
            <a:avLst/>
          </a:prstGeom>
        </p:spPr>
        <p:txBody>
          <a:bodyPr lIns="0" tIns="0" rIns="0" bIns="0" rtlCol="0" anchor="t">
            <a:spAutoFit/>
          </a:bodyPr>
          <a:lstStyle/>
          <a:p>
            <a:pPr marL="0" lvl="0" indent="0">
              <a:lnSpc>
                <a:spcPts val="10080"/>
              </a:lnSpc>
              <a:spcBef>
                <a:spcPct val="0"/>
              </a:spcBef>
            </a:pPr>
            <a:r>
              <a:rPr lang="en-US" sz="7200" spc="561">
                <a:solidFill>
                  <a:srgbClr val="004E82"/>
                </a:solidFill>
                <a:latin typeface="Century Gothic Paneuropean"/>
              </a:rPr>
              <a:t>Doorknob Dilemma</a:t>
            </a:r>
          </a:p>
        </p:txBody>
      </p:sp>
      <p:sp>
        <p:nvSpPr>
          <p:cNvPr id="12" name="TextBox 11">
            <a:extLst>
              <a:ext uri="{FF2B5EF4-FFF2-40B4-BE49-F238E27FC236}">
                <a16:creationId xmlns:a16="http://schemas.microsoft.com/office/drawing/2014/main" id="{A85D87CE-8AAE-6193-487E-F88D0DBCC98F}"/>
              </a:ext>
            </a:extLst>
          </p:cNvPr>
          <p:cNvSpPr txBox="1"/>
          <p:nvPr/>
        </p:nvSpPr>
        <p:spPr>
          <a:xfrm>
            <a:off x="1819661" y="3539884"/>
            <a:ext cx="9596543" cy="5922262"/>
          </a:xfrm>
          <a:prstGeom prst="rect">
            <a:avLst/>
          </a:prstGeom>
          <a:noFill/>
        </p:spPr>
        <p:txBody>
          <a:bodyPr wrap="square" rtlCol="0">
            <a:spAutoFit/>
          </a:bodyPr>
          <a:lstStyle/>
          <a:p>
            <a:pPr marL="0" marR="0">
              <a:lnSpc>
                <a:spcPct val="107000"/>
              </a:lnSpc>
              <a:spcBef>
                <a:spcPts val="0"/>
              </a:spcBef>
              <a:spcAft>
                <a:spcPts val="800"/>
              </a:spcAft>
            </a:pPr>
            <a:r>
              <a:rPr lang="en-US" sz="3200" kern="100">
                <a:effectLst/>
                <a:latin typeface="Century Gothic" panose="020B0502020202020204" pitchFamily="34" charset="0"/>
                <a:ea typeface="Calibri" panose="020F0502020204030204" pitchFamily="34" charset="0"/>
                <a:cs typeface="Times New Roman" panose="02020603050405020304" pitchFamily="18" charset="0"/>
              </a:rPr>
              <a:t>Cedrick Makara went to use the bathroom in the building where he worked. The bathroom door did not have a doorknob. Cedrick put his hand through the hole where the knob should be. At the same time, someone tried to enter the bathroom. The door smashed into Cedrick’s thumb. Cedrick’s thumb was injured. Cedrick had to miss 6 months of work, have surgery, have physical therapy, and experienced stress. </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a:effectLst/>
                <a:latin typeface="Century Gothic" panose="020B0502020202020204" pitchFamily="34" charset="0"/>
                <a:ea typeface="Calibri" panose="020F0502020204030204" pitchFamily="34" charset="0"/>
                <a:cs typeface="Times New Roman" panose="02020603050405020304" pitchFamily="18" charset="0"/>
              </a:rPr>
              <a:t>Assume Cedrick wins his case. How much should he be paid? </a:t>
            </a:r>
            <a:endParaRPr lang="en-US" sz="3200" b="1">
              <a:latin typeface="Century Gothic" panose="020B0502020202020204" pitchFamily="34" charset="0"/>
            </a:endParaRPr>
          </a:p>
        </p:txBody>
      </p:sp>
      <p:sp>
        <p:nvSpPr>
          <p:cNvPr id="13" name="TextBox 12">
            <a:extLst>
              <a:ext uri="{FF2B5EF4-FFF2-40B4-BE49-F238E27FC236}">
                <a16:creationId xmlns:a16="http://schemas.microsoft.com/office/drawing/2014/main" id="{98CB5FFF-DECA-8DE1-F6C3-E10656B647A2}"/>
              </a:ext>
            </a:extLst>
          </p:cNvPr>
          <p:cNvSpPr txBox="1"/>
          <p:nvPr/>
        </p:nvSpPr>
        <p:spPr>
          <a:xfrm>
            <a:off x="1186793" y="2927085"/>
            <a:ext cx="12643719" cy="461665"/>
          </a:xfrm>
          <a:prstGeom prst="rect">
            <a:avLst/>
          </a:prstGeom>
          <a:noFill/>
        </p:spPr>
        <p:txBody>
          <a:bodyPr wrap="square" rtlCol="0">
            <a:spAutoFit/>
          </a:bodyPr>
          <a:lstStyle/>
          <a:p>
            <a:r>
              <a:rPr lang="en-US" sz="2400">
                <a:effectLst/>
                <a:latin typeface="Century Gothic" panose="020B0502020202020204" pitchFamily="34" charset="0"/>
                <a:ea typeface="Calibri" panose="020F0502020204030204" pitchFamily="34" charset="0"/>
                <a:cs typeface="Times New Roman" panose="02020603050405020304" pitchFamily="18" charset="0"/>
              </a:rPr>
              <a:t>(Makara v. Newmark Reality and 40 Worth Associates, New York, 1999)</a:t>
            </a:r>
            <a:r>
              <a:rPr lang="en-US" sz="2400">
                <a:effectLst/>
                <a:latin typeface="Calibri" panose="020F0502020204030204" pitchFamily="34" charset="0"/>
                <a:ea typeface="Calibri" panose="020F0502020204030204" pitchFamily="34" charset="0"/>
                <a:cs typeface="Times New Roman" panose="02020603050405020304" pitchFamily="18" charset="0"/>
              </a:rPr>
              <a:t> </a:t>
            </a:r>
            <a:endParaRPr lang="en-US" sz="3600">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3002667" y="3972967"/>
            <a:ext cx="9258300" cy="1312366"/>
          </a:xfrm>
          <a:custGeom>
            <a:avLst/>
            <a:gdLst/>
            <a:ahLst/>
            <a:cxnLst/>
            <a:rect l="l" t="t" r="r" b="b"/>
            <a:pathLst>
              <a:path w="11213627" h="1549519">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21120" t="-18070" b="-1"/>
            </a:stretch>
          </a:blipFill>
        </p:spPr>
        <p:txBody>
          <a:bodyPr/>
          <a:lstStyle/>
          <a:p>
            <a:endParaRPr lang="en-US"/>
          </a:p>
        </p:txBody>
      </p:sp>
      <p:sp>
        <p:nvSpPr>
          <p:cNvPr id="3" name="Freeform 3"/>
          <p:cNvSpPr/>
          <p:nvPr/>
        </p:nvSpPr>
        <p:spPr>
          <a:xfrm rot="-5400000">
            <a:off x="-3155441" y="5655741"/>
            <a:ext cx="7467218" cy="1156332"/>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34004" b="1"/>
            </a:stretch>
          </a:blipFill>
        </p:spPr>
        <p:txBody>
          <a:bodyPr/>
          <a:lstStyle/>
          <a:p>
            <a:endParaRPr lang="en-US"/>
          </a:p>
        </p:txBody>
      </p:sp>
      <p:sp>
        <p:nvSpPr>
          <p:cNvPr id="4" name="Freeform 4"/>
          <p:cNvSpPr/>
          <p:nvPr/>
        </p:nvSpPr>
        <p:spPr>
          <a:xfrm>
            <a:off x="1156334" y="-48410"/>
            <a:ext cx="11213627"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4217373" y="8978114"/>
            <a:ext cx="11213627" cy="1308885"/>
          </a:xfrm>
          <a:custGeom>
            <a:avLst/>
            <a:gdLst/>
            <a:ahLst/>
            <a:cxnLst/>
            <a:rect l="l" t="t" r="r" b="b"/>
            <a:pathLst>
              <a:path w="11213627" h="1549519">
                <a:moveTo>
                  <a:pt x="0" y="0"/>
                </a:moveTo>
                <a:lnTo>
                  <a:pt x="11213628" y="0"/>
                </a:lnTo>
                <a:lnTo>
                  <a:pt x="1121362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t="-18385" b="-1"/>
            </a:stretch>
          </a:blipFill>
        </p:spPr>
        <p:txBody>
          <a:bodyPr/>
          <a:lstStyle/>
          <a:p>
            <a:endParaRPr lang="en-US"/>
          </a:p>
        </p:txBody>
      </p:sp>
      <p:sp>
        <p:nvSpPr>
          <p:cNvPr id="6" name="Freeform 6"/>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4"/>
            <a:stretch>
              <a:fillRect/>
            </a:stretch>
          </a:blipFill>
        </p:spPr>
        <p:txBody>
          <a:bodyPr/>
          <a:lstStyle/>
          <a:p>
            <a:endParaRPr lang="en-US"/>
          </a:p>
        </p:txBody>
      </p:sp>
      <p:sp>
        <p:nvSpPr>
          <p:cNvPr id="7" name="Freeform 7"/>
          <p:cNvSpPr/>
          <p:nvPr/>
        </p:nvSpPr>
        <p:spPr>
          <a:xfrm>
            <a:off x="2934039" y="1934767"/>
            <a:ext cx="12419921" cy="6417465"/>
          </a:xfrm>
          <a:custGeom>
            <a:avLst/>
            <a:gdLst/>
            <a:ahLst/>
            <a:cxnLst/>
            <a:rect l="l" t="t" r="r" b="b"/>
            <a:pathLst>
              <a:path w="12419921" h="6417465">
                <a:moveTo>
                  <a:pt x="0" y="0"/>
                </a:moveTo>
                <a:lnTo>
                  <a:pt x="12419922" y="0"/>
                </a:lnTo>
                <a:lnTo>
                  <a:pt x="12419922" y="6417466"/>
                </a:lnTo>
                <a:lnTo>
                  <a:pt x="0" y="6417466"/>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355254" y="4354256"/>
            <a:ext cx="10335410" cy="153007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1" t="-1270" r="-8498"/>
            </a:stretch>
          </a:blipFill>
        </p:spPr>
        <p:txBody>
          <a:bodyPr/>
          <a:lstStyle/>
          <a:p>
            <a:endParaRPr lang="en-US"/>
          </a:p>
        </p:txBody>
      </p:sp>
      <p:sp>
        <p:nvSpPr>
          <p:cNvPr id="3" name="Freeform 3"/>
          <p:cNvSpPr/>
          <p:nvPr/>
        </p:nvSpPr>
        <p:spPr>
          <a:xfrm rot="-5400000">
            <a:off x="-2883210" y="6187181"/>
            <a:ext cx="6983031" cy="1216608"/>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0585" t="-27364" r="1"/>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5" name="Freeform 5"/>
          <p:cNvSpPr/>
          <p:nvPr/>
        </p:nvSpPr>
        <p:spPr>
          <a:xfrm rot="1887851">
            <a:off x="1777630" y="2502076"/>
            <a:ext cx="852197" cy="1603787"/>
          </a:xfrm>
          <a:custGeom>
            <a:avLst/>
            <a:gdLst/>
            <a:ahLst/>
            <a:cxnLst/>
            <a:rect l="l" t="t" r="r" b="b"/>
            <a:pathLst>
              <a:path w="852197" h="1603787">
                <a:moveTo>
                  <a:pt x="0" y="0"/>
                </a:moveTo>
                <a:lnTo>
                  <a:pt x="852196" y="0"/>
                </a:lnTo>
                <a:lnTo>
                  <a:pt x="852196" y="1603786"/>
                </a:lnTo>
                <a:lnTo>
                  <a:pt x="0" y="1603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873145">
            <a:off x="12282025" y="237508"/>
            <a:ext cx="5797206" cy="5471113"/>
          </a:xfrm>
          <a:custGeom>
            <a:avLst/>
            <a:gdLst/>
            <a:ahLst/>
            <a:cxnLst/>
            <a:rect l="l" t="t" r="r" b="b"/>
            <a:pathLst>
              <a:path w="5797206" h="5471113">
                <a:moveTo>
                  <a:pt x="0" y="0"/>
                </a:moveTo>
                <a:lnTo>
                  <a:pt x="5797206" y="0"/>
                </a:lnTo>
                <a:lnTo>
                  <a:pt x="5797206" y="5471113"/>
                </a:lnTo>
                <a:lnTo>
                  <a:pt x="0" y="5471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8"/>
            <a:stretch>
              <a:fillRect/>
            </a:stretch>
          </a:blipFill>
        </p:spPr>
        <p:txBody>
          <a:bodyPr/>
          <a:lstStyle/>
          <a:p>
            <a:endParaRPr lang="en-US"/>
          </a:p>
        </p:txBody>
      </p:sp>
      <p:sp>
        <p:nvSpPr>
          <p:cNvPr id="8" name="Freeform 8"/>
          <p:cNvSpPr/>
          <p:nvPr/>
        </p:nvSpPr>
        <p:spPr>
          <a:xfrm>
            <a:off x="2041658" y="3303969"/>
            <a:ext cx="5087852" cy="4114800"/>
          </a:xfrm>
          <a:custGeom>
            <a:avLst/>
            <a:gdLst/>
            <a:ahLst/>
            <a:cxnLst/>
            <a:rect l="l" t="t" r="r" b="b"/>
            <a:pathLst>
              <a:path w="5087852" h="4114800">
                <a:moveTo>
                  <a:pt x="0" y="0"/>
                </a:moveTo>
                <a:lnTo>
                  <a:pt x="5087852" y="0"/>
                </a:lnTo>
                <a:lnTo>
                  <a:pt x="508785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9A5AF67C-700E-FE86-36B9-C51D8E6B4393}"/>
              </a:ext>
            </a:extLst>
          </p:cNvPr>
          <p:cNvSpPr txBox="1"/>
          <p:nvPr/>
        </p:nvSpPr>
        <p:spPr>
          <a:xfrm>
            <a:off x="8869500" y="3048770"/>
            <a:ext cx="6881806" cy="5316584"/>
          </a:xfrm>
          <a:prstGeom prst="rect">
            <a:avLst/>
          </a:prstGeom>
          <a:noFill/>
        </p:spPr>
        <p:txBody>
          <a:bodyPr wrap="square" rtlCol="0">
            <a:spAutoFit/>
          </a:bodyPr>
          <a:lstStyle/>
          <a:p>
            <a:pPr marL="0" marR="0" algn="ctr">
              <a:lnSpc>
                <a:spcPct val="107000"/>
              </a:lnSpc>
              <a:spcBef>
                <a:spcPts val="0"/>
              </a:spcBef>
              <a:spcAft>
                <a:spcPts val="800"/>
              </a:spcAft>
            </a:pPr>
            <a:r>
              <a:rPr lang="en-US" sz="4800" kern="100">
                <a:effectLst/>
                <a:latin typeface="Century Gothic" panose="020B0502020202020204" pitchFamily="34" charset="0"/>
                <a:ea typeface="Calibri" panose="020F0502020204030204" pitchFamily="34" charset="0"/>
                <a:cs typeface="Times New Roman" panose="02020603050405020304" pitchFamily="18" charset="0"/>
              </a:rPr>
              <a:t>What is the total payout? </a:t>
            </a:r>
          </a:p>
          <a:p>
            <a:pPr marL="0" marR="0" algn="ctr">
              <a:lnSpc>
                <a:spcPct val="107000"/>
              </a:lnSpc>
              <a:spcBef>
                <a:spcPts val="0"/>
              </a:spcBef>
              <a:spcAft>
                <a:spcPts val="800"/>
              </a:spcAft>
            </a:pPr>
            <a:br>
              <a:rPr lang="en-US" sz="4800" kern="100">
                <a:effectLst/>
                <a:latin typeface="Century Gothic" panose="020B0502020202020204" pitchFamily="34" charset="0"/>
                <a:ea typeface="Calibri" panose="020F0502020204030204" pitchFamily="34" charset="0"/>
                <a:cs typeface="Times New Roman" panose="02020603050405020304" pitchFamily="18" charset="0"/>
              </a:rPr>
            </a:br>
            <a:r>
              <a:rPr lang="en-US" sz="4800" kern="100">
                <a:effectLst/>
                <a:latin typeface="Century Gothic" panose="020B0502020202020204" pitchFamily="34" charset="0"/>
                <a:ea typeface="Calibri" panose="020F0502020204030204" pitchFamily="34" charset="0"/>
                <a:cs typeface="Times New Roman" panose="02020603050405020304" pitchFamily="18" charset="0"/>
              </a:rPr>
              <a:t>Do you believe that amount is fair? Why or why not?</a:t>
            </a:r>
          </a:p>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364974" y="4344536"/>
            <a:ext cx="10335410"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1" r="-8498"/>
            </a:stretch>
          </a:blipFill>
        </p:spPr>
        <p:txBody>
          <a:bodyPr/>
          <a:lstStyle/>
          <a:p>
            <a:endParaRPr lang="en-US"/>
          </a:p>
        </p:txBody>
      </p:sp>
      <p:sp>
        <p:nvSpPr>
          <p:cNvPr id="3" name="Freeform 3"/>
          <p:cNvSpPr/>
          <p:nvPr/>
        </p:nvSpPr>
        <p:spPr>
          <a:xfrm rot="-5400000">
            <a:off x="-2883210" y="6187181"/>
            <a:ext cx="6983031" cy="1216608"/>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0585" t="-27364" r="1"/>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6" name="Freeform 6"/>
          <p:cNvSpPr/>
          <p:nvPr/>
        </p:nvSpPr>
        <p:spPr>
          <a:xfrm>
            <a:off x="13682441" y="774760"/>
            <a:ext cx="2929932" cy="2765124"/>
          </a:xfrm>
          <a:custGeom>
            <a:avLst/>
            <a:gdLst/>
            <a:ahLst/>
            <a:cxnLst/>
            <a:rect l="l" t="t" r="r" b="b"/>
            <a:pathLst>
              <a:path w="2929932" h="2765124">
                <a:moveTo>
                  <a:pt x="0" y="0"/>
                </a:moveTo>
                <a:lnTo>
                  <a:pt x="2929932" y="0"/>
                </a:lnTo>
                <a:lnTo>
                  <a:pt x="2929932" y="2765123"/>
                </a:lnTo>
                <a:lnTo>
                  <a:pt x="0" y="2765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41734" y="8801100"/>
            <a:ext cx="1040846" cy="1086272"/>
          </a:xfrm>
          <a:custGeom>
            <a:avLst/>
            <a:gdLst/>
            <a:ahLst/>
            <a:cxnLst/>
            <a:rect l="l" t="t" r="r" b="b"/>
            <a:pathLst>
              <a:path w="1040846" h="1086272">
                <a:moveTo>
                  <a:pt x="0" y="0"/>
                </a:moveTo>
                <a:lnTo>
                  <a:pt x="1040846" y="0"/>
                </a:lnTo>
                <a:lnTo>
                  <a:pt x="1040846" y="1086272"/>
                </a:lnTo>
                <a:lnTo>
                  <a:pt x="0" y="1086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4056892">
            <a:off x="15895961" y="2957823"/>
            <a:ext cx="2319495" cy="692293"/>
          </a:xfrm>
          <a:custGeom>
            <a:avLst/>
            <a:gdLst/>
            <a:ahLst/>
            <a:cxnLst/>
            <a:rect l="l" t="t" r="r" b="b"/>
            <a:pathLst>
              <a:path w="2319495" h="692293">
                <a:moveTo>
                  <a:pt x="0" y="0"/>
                </a:moveTo>
                <a:lnTo>
                  <a:pt x="2319495" y="0"/>
                </a:lnTo>
                <a:lnTo>
                  <a:pt x="2319495" y="692293"/>
                </a:lnTo>
                <a:lnTo>
                  <a:pt x="0" y="6922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2638733">
            <a:off x="12024407" y="1124663"/>
            <a:ext cx="8539144" cy="8229600"/>
          </a:xfrm>
          <a:custGeom>
            <a:avLst/>
            <a:gdLst/>
            <a:ahLst/>
            <a:cxnLst/>
            <a:rect l="l" t="t" r="r" b="b"/>
            <a:pathLst>
              <a:path w="8539144" h="8229600">
                <a:moveTo>
                  <a:pt x="0" y="0"/>
                </a:moveTo>
                <a:lnTo>
                  <a:pt x="8539144" y="0"/>
                </a:lnTo>
                <a:lnTo>
                  <a:pt x="8539144" y="8229600"/>
                </a:lnTo>
                <a:lnTo>
                  <a:pt x="0" y="8229600"/>
                </a:lnTo>
                <a:lnTo>
                  <a:pt x="0" y="0"/>
                </a:lnTo>
                <a:close/>
              </a:path>
            </a:pathLst>
          </a:custGeom>
          <a:blipFill>
            <a:blip r:embed="rId10"/>
            <a:stretch>
              <a:fillRect/>
            </a:stretch>
          </a:blipFill>
        </p:spPr>
        <p:txBody>
          <a:bodyPr/>
          <a:lstStyle/>
          <a:p>
            <a:endParaRPr lang="en-US"/>
          </a:p>
        </p:txBody>
      </p:sp>
      <p:sp>
        <p:nvSpPr>
          <p:cNvPr id="10" name="TextBox 10"/>
          <p:cNvSpPr txBox="1"/>
          <p:nvPr/>
        </p:nvSpPr>
        <p:spPr>
          <a:xfrm>
            <a:off x="507004" y="1486381"/>
            <a:ext cx="14851270" cy="1226820"/>
          </a:xfrm>
          <a:prstGeom prst="rect">
            <a:avLst/>
          </a:prstGeom>
        </p:spPr>
        <p:txBody>
          <a:bodyPr lIns="0" tIns="0" rIns="0" bIns="0" rtlCol="0" anchor="t">
            <a:spAutoFit/>
          </a:bodyPr>
          <a:lstStyle/>
          <a:p>
            <a:pPr marL="0" lvl="0" indent="0">
              <a:lnSpc>
                <a:spcPts val="10080"/>
              </a:lnSpc>
              <a:spcBef>
                <a:spcPct val="0"/>
              </a:spcBef>
            </a:pPr>
            <a:r>
              <a:rPr lang="en-US" sz="7200" spc="561" err="1">
                <a:solidFill>
                  <a:srgbClr val="004E82"/>
                </a:solidFill>
                <a:latin typeface="Century Gothic Paneuropean"/>
              </a:rPr>
              <a:t>Nothin</a:t>
            </a:r>
            <a:r>
              <a:rPr lang="en-US" sz="7200" spc="561">
                <a:solidFill>
                  <a:srgbClr val="004E82"/>
                </a:solidFill>
                <a:latin typeface="Century Gothic Paneuropean"/>
              </a:rPr>
              <a:t>’ But a Bad Time</a:t>
            </a:r>
          </a:p>
        </p:txBody>
      </p:sp>
      <p:sp>
        <p:nvSpPr>
          <p:cNvPr id="11" name="TextBox 10">
            <a:extLst>
              <a:ext uri="{FF2B5EF4-FFF2-40B4-BE49-F238E27FC236}">
                <a16:creationId xmlns:a16="http://schemas.microsoft.com/office/drawing/2014/main" id="{BD7BB48E-4B29-1D06-404D-8F6B10D1E710}"/>
              </a:ext>
            </a:extLst>
          </p:cNvPr>
          <p:cNvSpPr txBox="1"/>
          <p:nvPr/>
        </p:nvSpPr>
        <p:spPr>
          <a:xfrm>
            <a:off x="2028127" y="3746247"/>
            <a:ext cx="12028701" cy="5400196"/>
          </a:xfrm>
          <a:prstGeom prst="rect">
            <a:avLst/>
          </a:prstGeom>
          <a:noFill/>
        </p:spPr>
        <p:txBody>
          <a:bodyPr wrap="square" rtlCol="0">
            <a:spAutoFit/>
          </a:bodyPr>
          <a:lstStyle/>
          <a:p>
            <a:pPr marL="0" marR="0">
              <a:lnSpc>
                <a:spcPct val="107000"/>
              </a:lnSpc>
              <a:spcBef>
                <a:spcPts val="0"/>
              </a:spcBef>
              <a:spcAft>
                <a:spcPts val="800"/>
              </a:spcAft>
            </a:pPr>
            <a:r>
              <a:rPr lang="en-US" sz="2800" kern="100">
                <a:effectLst/>
                <a:latin typeface="Century Gothic" panose="020B0502020202020204" pitchFamily="34" charset="0"/>
                <a:ea typeface="Calibri" panose="020F0502020204030204" pitchFamily="34" charset="0"/>
                <a:cs typeface="Times New Roman" panose="02020603050405020304" pitchFamily="18" charset="0"/>
              </a:rPr>
              <a:t>In 2009, Rocker Brett Michaels performed his song “</a:t>
            </a:r>
            <a:r>
              <a:rPr lang="en-US" sz="2800" kern="100" err="1">
                <a:effectLst/>
                <a:latin typeface="Century Gothic" panose="020B0502020202020204" pitchFamily="34" charset="0"/>
                <a:ea typeface="Calibri" panose="020F0502020204030204" pitchFamily="34" charset="0"/>
                <a:cs typeface="Times New Roman" panose="02020603050405020304" pitchFamily="18" charset="0"/>
              </a:rPr>
              <a:t>Nothin</a:t>
            </a:r>
            <a:r>
              <a:rPr lang="en-US" sz="2800" kern="100">
                <a:effectLst/>
                <a:latin typeface="Century Gothic" panose="020B0502020202020204" pitchFamily="34" charset="0"/>
                <a:ea typeface="Calibri" panose="020F0502020204030204" pitchFamily="34" charset="0"/>
                <a:cs typeface="Times New Roman" panose="02020603050405020304" pitchFamily="18" charset="0"/>
              </a:rPr>
              <a:t>’ But a Good Time” at the CBS Tony Awards. As Brett turned to leave the stage, he hit his face on a set piece that was being lowered to the floor. Brett was knocked to the ground. His accident was shown live on TV. </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a:effectLst/>
                <a:latin typeface="Century Gothic" panose="020B0502020202020204" pitchFamily="34" charset="0"/>
                <a:ea typeface="Calibri" panose="020F0502020204030204" pitchFamily="34" charset="0"/>
                <a:cs typeface="Times New Roman" panose="02020603050405020304" pitchFamily="18" charset="0"/>
              </a:rPr>
              <a:t>Brett broke his nose and cut his lip. Ten months later, Brett was rushed to the hospital with a bad headache. Brett had bleeding in his brain that he believes was caused by the accident. He later suffered from a stroke. The rockstar had to cancel several upcoming concerts to complete his treatment. </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a:effectLst/>
                <a:latin typeface="Century Gothic" panose="020B0502020202020204" pitchFamily="34" charset="0"/>
                <a:ea typeface="Calibri" panose="020F0502020204030204" pitchFamily="34" charset="0"/>
                <a:cs typeface="Times New Roman" panose="02020603050405020304" pitchFamily="18" charset="0"/>
              </a:rPr>
              <a:t>Assume </a:t>
            </a:r>
            <a:r>
              <a:rPr lang="en-US" sz="3200" b="1">
                <a:latin typeface="Century Gothic" panose="020B0502020202020204" pitchFamily="34" charset="0"/>
                <a:ea typeface="Calibri" panose="020F0502020204030204" pitchFamily="34" charset="0"/>
                <a:cs typeface="Times New Roman" panose="02020603050405020304" pitchFamily="18" charset="0"/>
              </a:rPr>
              <a:t>Brett </a:t>
            </a:r>
            <a:r>
              <a:rPr lang="en-US" sz="3200" b="1">
                <a:effectLst/>
                <a:latin typeface="Century Gothic" panose="020B0502020202020204" pitchFamily="34" charset="0"/>
                <a:ea typeface="Calibri" panose="020F0502020204030204" pitchFamily="34" charset="0"/>
                <a:cs typeface="Times New Roman" panose="02020603050405020304" pitchFamily="18" charset="0"/>
              </a:rPr>
              <a:t>wins his case. How much should he be paid? </a:t>
            </a:r>
            <a:endParaRPr lang="en-US" sz="3200" b="1">
              <a:latin typeface="Century Gothic" panose="020B0502020202020204" pitchFamily="34" charset="0"/>
            </a:endParaRPr>
          </a:p>
        </p:txBody>
      </p:sp>
      <p:sp>
        <p:nvSpPr>
          <p:cNvPr id="12" name="TextBox 11">
            <a:extLst>
              <a:ext uri="{FF2B5EF4-FFF2-40B4-BE49-F238E27FC236}">
                <a16:creationId xmlns:a16="http://schemas.microsoft.com/office/drawing/2014/main" id="{06DABCD9-4275-19F5-5DAE-AFD1D5DEB22F}"/>
              </a:ext>
            </a:extLst>
          </p:cNvPr>
          <p:cNvSpPr txBox="1"/>
          <p:nvPr/>
        </p:nvSpPr>
        <p:spPr>
          <a:xfrm>
            <a:off x="1211372" y="2688118"/>
            <a:ext cx="12643719" cy="461665"/>
          </a:xfrm>
          <a:prstGeom prst="rect">
            <a:avLst/>
          </a:prstGeom>
          <a:noFill/>
        </p:spPr>
        <p:txBody>
          <a:bodyPr wrap="square" rtlCol="0">
            <a:spAutoFit/>
          </a:bodyPr>
          <a:lstStyle/>
          <a:p>
            <a:r>
              <a:rPr lang="en-US" sz="2400">
                <a:effectLst/>
                <a:latin typeface="Century Gothic" panose="020B0502020202020204" pitchFamily="34" charset="0"/>
                <a:ea typeface="Calibri" panose="020F0502020204030204" pitchFamily="34" charset="0"/>
                <a:cs typeface="Times New Roman" panose="02020603050405020304" pitchFamily="18" charset="0"/>
              </a:rPr>
              <a:t>(Michaels v. CBS, 2009)</a:t>
            </a:r>
            <a:r>
              <a:rPr lang="en-US" sz="2400">
                <a:effectLst/>
                <a:latin typeface="Calibri" panose="020F0502020204030204" pitchFamily="34" charset="0"/>
                <a:ea typeface="Calibri" panose="020F0502020204030204" pitchFamily="34" charset="0"/>
                <a:cs typeface="Times New Roman" panose="02020603050405020304" pitchFamily="18" charset="0"/>
              </a:rPr>
              <a:t> </a:t>
            </a:r>
            <a:endParaRPr lang="en-US" sz="3600">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3002667" y="3972967"/>
            <a:ext cx="9258300" cy="1312366"/>
          </a:xfrm>
          <a:custGeom>
            <a:avLst/>
            <a:gdLst/>
            <a:ahLst/>
            <a:cxnLst/>
            <a:rect l="l" t="t" r="r" b="b"/>
            <a:pathLst>
              <a:path w="11213627" h="1549519">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21120" t="-18070" b="-1"/>
            </a:stretch>
          </a:blipFill>
        </p:spPr>
        <p:txBody>
          <a:bodyPr/>
          <a:lstStyle/>
          <a:p>
            <a:endParaRPr lang="en-US"/>
          </a:p>
        </p:txBody>
      </p:sp>
      <p:sp>
        <p:nvSpPr>
          <p:cNvPr id="3" name="Freeform 3"/>
          <p:cNvSpPr/>
          <p:nvPr/>
        </p:nvSpPr>
        <p:spPr>
          <a:xfrm rot="-5400000">
            <a:off x="-3155441" y="5655741"/>
            <a:ext cx="7467218" cy="1156332"/>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34004" b="1"/>
            </a:stretch>
          </a:blipFill>
        </p:spPr>
        <p:txBody>
          <a:bodyPr/>
          <a:lstStyle/>
          <a:p>
            <a:endParaRPr lang="en-US"/>
          </a:p>
        </p:txBody>
      </p:sp>
      <p:sp>
        <p:nvSpPr>
          <p:cNvPr id="4" name="Freeform 4"/>
          <p:cNvSpPr/>
          <p:nvPr/>
        </p:nvSpPr>
        <p:spPr>
          <a:xfrm>
            <a:off x="1156334" y="-48410"/>
            <a:ext cx="11213627"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4217373" y="8978114"/>
            <a:ext cx="11213627" cy="1308885"/>
          </a:xfrm>
          <a:custGeom>
            <a:avLst/>
            <a:gdLst/>
            <a:ahLst/>
            <a:cxnLst/>
            <a:rect l="l" t="t" r="r" b="b"/>
            <a:pathLst>
              <a:path w="11213627" h="1549519">
                <a:moveTo>
                  <a:pt x="0" y="0"/>
                </a:moveTo>
                <a:lnTo>
                  <a:pt x="11213628" y="0"/>
                </a:lnTo>
                <a:lnTo>
                  <a:pt x="1121362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t="-18385" b="-1"/>
            </a:stretch>
          </a:blipFill>
        </p:spPr>
        <p:txBody>
          <a:bodyPr/>
          <a:lstStyle/>
          <a:p>
            <a:endParaRPr lang="en-US"/>
          </a:p>
        </p:txBody>
      </p:sp>
      <p:sp>
        <p:nvSpPr>
          <p:cNvPr id="6" name="Freeform 6"/>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4"/>
            <a:stretch>
              <a:fillRect/>
            </a:stretch>
          </a:blipFill>
        </p:spPr>
        <p:txBody>
          <a:bodyPr/>
          <a:lstStyle/>
          <a:p>
            <a:endParaRPr lang="en-US"/>
          </a:p>
        </p:txBody>
      </p:sp>
      <p:sp>
        <p:nvSpPr>
          <p:cNvPr id="7" name="Freeform 7"/>
          <p:cNvSpPr/>
          <p:nvPr/>
        </p:nvSpPr>
        <p:spPr>
          <a:xfrm>
            <a:off x="2932969" y="1759803"/>
            <a:ext cx="12422063" cy="6767394"/>
          </a:xfrm>
          <a:custGeom>
            <a:avLst/>
            <a:gdLst/>
            <a:ahLst/>
            <a:cxnLst/>
            <a:rect l="l" t="t" r="r" b="b"/>
            <a:pathLst>
              <a:path w="12422063" h="6767394">
                <a:moveTo>
                  <a:pt x="0" y="0"/>
                </a:moveTo>
                <a:lnTo>
                  <a:pt x="12422062" y="0"/>
                </a:lnTo>
                <a:lnTo>
                  <a:pt x="12422062" y="6767394"/>
                </a:lnTo>
                <a:lnTo>
                  <a:pt x="0" y="6767394"/>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355255" y="4354256"/>
            <a:ext cx="10335410" cy="1530080"/>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1" t="-1270" r="-8498"/>
            </a:stretch>
          </a:blipFill>
        </p:spPr>
        <p:txBody>
          <a:bodyPr/>
          <a:lstStyle/>
          <a:p>
            <a:endParaRPr lang="en-US"/>
          </a:p>
        </p:txBody>
      </p:sp>
      <p:sp>
        <p:nvSpPr>
          <p:cNvPr id="3" name="Freeform 3"/>
          <p:cNvSpPr/>
          <p:nvPr/>
        </p:nvSpPr>
        <p:spPr>
          <a:xfrm rot="-5400000">
            <a:off x="-2883210" y="6187181"/>
            <a:ext cx="6983031" cy="1216608"/>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0585" t="-27364" r="1"/>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5" name="Freeform 5"/>
          <p:cNvSpPr/>
          <p:nvPr/>
        </p:nvSpPr>
        <p:spPr>
          <a:xfrm rot="9228174">
            <a:off x="3835030" y="6907996"/>
            <a:ext cx="852197" cy="1603787"/>
          </a:xfrm>
          <a:custGeom>
            <a:avLst/>
            <a:gdLst/>
            <a:ahLst/>
            <a:cxnLst/>
            <a:rect l="l" t="t" r="r" b="b"/>
            <a:pathLst>
              <a:path w="852197" h="1603787">
                <a:moveTo>
                  <a:pt x="0" y="0"/>
                </a:moveTo>
                <a:lnTo>
                  <a:pt x="852196" y="0"/>
                </a:lnTo>
                <a:lnTo>
                  <a:pt x="852196" y="1603787"/>
                </a:lnTo>
                <a:lnTo>
                  <a:pt x="0" y="16037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873145">
            <a:off x="12282025" y="237508"/>
            <a:ext cx="5797206" cy="5471113"/>
          </a:xfrm>
          <a:custGeom>
            <a:avLst/>
            <a:gdLst/>
            <a:ahLst/>
            <a:cxnLst/>
            <a:rect l="l" t="t" r="r" b="b"/>
            <a:pathLst>
              <a:path w="5797206" h="5471113">
                <a:moveTo>
                  <a:pt x="0" y="0"/>
                </a:moveTo>
                <a:lnTo>
                  <a:pt x="5797206" y="0"/>
                </a:lnTo>
                <a:lnTo>
                  <a:pt x="5797206" y="5471113"/>
                </a:lnTo>
                <a:lnTo>
                  <a:pt x="0" y="5471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2638733">
            <a:off x="-1916401" y="1028700"/>
            <a:ext cx="8539144" cy="8229600"/>
          </a:xfrm>
          <a:custGeom>
            <a:avLst/>
            <a:gdLst/>
            <a:ahLst/>
            <a:cxnLst/>
            <a:rect l="l" t="t" r="r" b="b"/>
            <a:pathLst>
              <a:path w="8539144" h="8229600">
                <a:moveTo>
                  <a:pt x="0" y="0"/>
                </a:moveTo>
                <a:lnTo>
                  <a:pt x="8539144" y="0"/>
                </a:lnTo>
                <a:lnTo>
                  <a:pt x="8539144" y="8229600"/>
                </a:lnTo>
                <a:lnTo>
                  <a:pt x="0" y="8229600"/>
                </a:lnTo>
                <a:lnTo>
                  <a:pt x="0" y="0"/>
                </a:lnTo>
                <a:close/>
              </a:path>
            </a:pathLst>
          </a:custGeom>
          <a:blipFill>
            <a:blip r:embed="rId8"/>
            <a:stretch>
              <a:fillRect/>
            </a:stretch>
          </a:blipFill>
        </p:spPr>
        <p:txBody>
          <a:bodyPr/>
          <a:lstStyle/>
          <a:p>
            <a:endParaRPr lang="en-US"/>
          </a:p>
        </p:txBody>
      </p:sp>
      <p:sp>
        <p:nvSpPr>
          <p:cNvPr id="8" name="TextBox 7">
            <a:extLst>
              <a:ext uri="{FF2B5EF4-FFF2-40B4-BE49-F238E27FC236}">
                <a16:creationId xmlns:a16="http://schemas.microsoft.com/office/drawing/2014/main" id="{6E837DA7-A09D-602E-9FE9-211B131551C8}"/>
              </a:ext>
            </a:extLst>
          </p:cNvPr>
          <p:cNvSpPr txBox="1"/>
          <p:nvPr/>
        </p:nvSpPr>
        <p:spPr>
          <a:xfrm>
            <a:off x="5631168" y="3006220"/>
            <a:ext cx="6881806" cy="5316584"/>
          </a:xfrm>
          <a:prstGeom prst="rect">
            <a:avLst/>
          </a:prstGeom>
          <a:noFill/>
        </p:spPr>
        <p:txBody>
          <a:bodyPr wrap="square" rtlCol="0">
            <a:spAutoFit/>
          </a:bodyPr>
          <a:lstStyle/>
          <a:p>
            <a:pPr marL="0" marR="0" algn="ctr">
              <a:lnSpc>
                <a:spcPct val="107000"/>
              </a:lnSpc>
              <a:spcBef>
                <a:spcPts val="0"/>
              </a:spcBef>
              <a:spcAft>
                <a:spcPts val="800"/>
              </a:spcAft>
            </a:pPr>
            <a:r>
              <a:rPr lang="en-US" sz="4800" kern="100">
                <a:effectLst/>
                <a:latin typeface="Century Gothic" panose="020B0502020202020204" pitchFamily="34" charset="0"/>
                <a:ea typeface="Calibri" panose="020F0502020204030204" pitchFamily="34" charset="0"/>
                <a:cs typeface="Times New Roman" panose="02020603050405020304" pitchFamily="18" charset="0"/>
              </a:rPr>
              <a:t>What is the total payout? </a:t>
            </a:r>
          </a:p>
          <a:p>
            <a:pPr marL="0" marR="0" algn="ctr">
              <a:lnSpc>
                <a:spcPct val="107000"/>
              </a:lnSpc>
              <a:spcBef>
                <a:spcPts val="0"/>
              </a:spcBef>
              <a:spcAft>
                <a:spcPts val="800"/>
              </a:spcAft>
            </a:pPr>
            <a:br>
              <a:rPr lang="en-US" sz="4800" kern="100">
                <a:effectLst/>
                <a:latin typeface="Century Gothic" panose="020B0502020202020204" pitchFamily="34" charset="0"/>
                <a:ea typeface="Calibri" panose="020F0502020204030204" pitchFamily="34" charset="0"/>
                <a:cs typeface="Times New Roman" panose="02020603050405020304" pitchFamily="18" charset="0"/>
              </a:rPr>
            </a:br>
            <a:r>
              <a:rPr lang="en-US" sz="4800" kern="100">
                <a:effectLst/>
                <a:latin typeface="Century Gothic" panose="020B0502020202020204" pitchFamily="34" charset="0"/>
                <a:ea typeface="Calibri" panose="020F0502020204030204" pitchFamily="34" charset="0"/>
                <a:cs typeface="Times New Roman" panose="02020603050405020304" pitchFamily="18" charset="0"/>
              </a:rPr>
              <a:t>Do you believe that amount is fair? Why or why not?</a:t>
            </a:r>
          </a:p>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364974" y="4344536"/>
            <a:ext cx="10335410" cy="1549520"/>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1" r="-8498"/>
            </a:stretch>
          </a:blipFill>
        </p:spPr>
        <p:txBody>
          <a:bodyPr/>
          <a:lstStyle/>
          <a:p>
            <a:endParaRPr lang="en-US"/>
          </a:p>
        </p:txBody>
      </p:sp>
      <p:sp>
        <p:nvSpPr>
          <p:cNvPr id="3" name="Freeform 3"/>
          <p:cNvSpPr/>
          <p:nvPr/>
        </p:nvSpPr>
        <p:spPr>
          <a:xfrm rot="-5400000">
            <a:off x="-2883212" y="6187180"/>
            <a:ext cx="6983033" cy="1216610"/>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0583" t="-27364"/>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5" name="Freeform 5"/>
          <p:cNvSpPr/>
          <p:nvPr/>
        </p:nvSpPr>
        <p:spPr>
          <a:xfrm rot="1887851">
            <a:off x="1777630" y="2502076"/>
            <a:ext cx="852197" cy="1603787"/>
          </a:xfrm>
          <a:custGeom>
            <a:avLst/>
            <a:gdLst/>
            <a:ahLst/>
            <a:cxnLst/>
            <a:rect l="l" t="t" r="r" b="b"/>
            <a:pathLst>
              <a:path w="852197" h="1603787">
                <a:moveTo>
                  <a:pt x="0" y="0"/>
                </a:moveTo>
                <a:lnTo>
                  <a:pt x="852196" y="0"/>
                </a:lnTo>
                <a:lnTo>
                  <a:pt x="852196" y="1603786"/>
                </a:lnTo>
                <a:lnTo>
                  <a:pt x="0" y="1603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873145">
            <a:off x="12301465" y="-208945"/>
            <a:ext cx="5797206" cy="5471113"/>
          </a:xfrm>
          <a:custGeom>
            <a:avLst/>
            <a:gdLst/>
            <a:ahLst/>
            <a:cxnLst/>
            <a:rect l="l" t="t" r="r" b="b"/>
            <a:pathLst>
              <a:path w="5797206" h="5471113">
                <a:moveTo>
                  <a:pt x="0" y="0"/>
                </a:moveTo>
                <a:lnTo>
                  <a:pt x="5797206" y="0"/>
                </a:lnTo>
                <a:lnTo>
                  <a:pt x="5797206" y="5471113"/>
                </a:lnTo>
                <a:lnTo>
                  <a:pt x="0" y="5471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8"/>
            <a:stretch>
              <a:fillRect/>
            </a:stretch>
          </a:blipFill>
        </p:spPr>
        <p:txBody>
          <a:bodyPr/>
          <a:lstStyle/>
          <a:p>
            <a:endParaRPr lang="en-US"/>
          </a:p>
        </p:txBody>
      </p:sp>
      <p:sp>
        <p:nvSpPr>
          <p:cNvPr id="8" name="Freeform 8"/>
          <p:cNvSpPr/>
          <p:nvPr/>
        </p:nvSpPr>
        <p:spPr>
          <a:xfrm>
            <a:off x="1939258" y="3303969"/>
            <a:ext cx="3965638" cy="4114800"/>
          </a:xfrm>
          <a:custGeom>
            <a:avLst/>
            <a:gdLst/>
            <a:ahLst/>
            <a:cxnLst/>
            <a:rect l="l" t="t" r="r" b="b"/>
            <a:pathLst>
              <a:path w="3965638" h="4114800">
                <a:moveTo>
                  <a:pt x="0" y="0"/>
                </a:moveTo>
                <a:lnTo>
                  <a:pt x="3965639" y="0"/>
                </a:lnTo>
                <a:lnTo>
                  <a:pt x="3965639"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279170A5-4309-E9AA-930B-BD98F3EB078D}"/>
              </a:ext>
            </a:extLst>
          </p:cNvPr>
          <p:cNvSpPr txBox="1"/>
          <p:nvPr/>
        </p:nvSpPr>
        <p:spPr>
          <a:xfrm>
            <a:off x="6402154" y="3427503"/>
            <a:ext cx="8374809" cy="5020285"/>
          </a:xfrm>
          <a:prstGeom prst="rect">
            <a:avLst/>
          </a:prstGeom>
          <a:noFill/>
        </p:spPr>
        <p:txBody>
          <a:bodyPr wrap="square" rtlCol="0">
            <a:spAutoFit/>
          </a:bodyPr>
          <a:lstStyle/>
          <a:p>
            <a:pPr marL="0" marR="0" algn="ctr">
              <a:lnSpc>
                <a:spcPct val="107000"/>
              </a:lnSpc>
              <a:spcBef>
                <a:spcPts val="0"/>
              </a:spcBef>
              <a:spcAft>
                <a:spcPts val="800"/>
              </a:spcAft>
            </a:pPr>
            <a:r>
              <a:rPr lang="en-US" sz="5400" kern="100">
                <a:effectLst/>
                <a:latin typeface="Century Gothic" panose="020B0502020202020204" pitchFamily="34" charset="0"/>
                <a:ea typeface="Calibri" panose="020F0502020204030204" pitchFamily="34" charset="0"/>
                <a:cs typeface="Times New Roman" panose="02020603050405020304" pitchFamily="18" charset="0"/>
              </a:rPr>
              <a:t>Do you think this formula is the best way to determine the payout in a personal injury case? </a:t>
            </a:r>
          </a:p>
          <a:p>
            <a:pPr marL="0" marR="0" algn="ctr">
              <a:lnSpc>
                <a:spcPct val="107000"/>
              </a:lnSpc>
              <a:spcBef>
                <a:spcPts val="0"/>
              </a:spcBef>
              <a:spcAft>
                <a:spcPts val="800"/>
              </a:spcAft>
            </a:pPr>
            <a:r>
              <a:rPr lang="en-US" sz="5400" kern="100">
                <a:effectLst/>
                <a:latin typeface="Century Gothic" panose="020B0502020202020204" pitchFamily="34" charset="0"/>
                <a:ea typeface="Calibri" panose="020F0502020204030204" pitchFamily="34" charset="0"/>
                <a:cs typeface="Times New Roman" panose="02020603050405020304" pitchFamily="18" charset="0"/>
              </a:rPr>
              <a:t>Why or why not? </a:t>
            </a:r>
          </a:p>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0781064" y="2552700"/>
            <a:ext cx="8647187" cy="8647187"/>
            <a:chOff x="0" y="0"/>
            <a:chExt cx="11529582" cy="11529582"/>
          </a:xfrm>
        </p:grpSpPr>
        <p:sp>
          <p:nvSpPr>
            <p:cNvPr id="3" name="Freeform 3"/>
            <p:cNvSpPr/>
            <p:nvPr/>
          </p:nvSpPr>
          <p:spPr>
            <a:xfrm rot="5400000">
              <a:off x="3644708" y="4968202"/>
              <a:ext cx="11529582" cy="1593179"/>
            </a:xfrm>
            <a:custGeom>
              <a:avLst/>
              <a:gdLst/>
              <a:ahLst/>
              <a:cxnLst/>
              <a:rect l="l" t="t" r="r" b="b"/>
              <a:pathLst>
                <a:path w="11529582" h="1593179">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0" y="8924252"/>
              <a:ext cx="11529582" cy="1593179"/>
            </a:xfrm>
            <a:custGeom>
              <a:avLst/>
              <a:gdLst/>
              <a:ahLst/>
              <a:cxnLst/>
              <a:rect l="l" t="t" r="r" b="b"/>
              <a:pathLst>
                <a:path w="11529582" h="1593179">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9" name="Freeform 9"/>
          <p:cNvSpPr/>
          <p:nvPr/>
        </p:nvSpPr>
        <p:spPr>
          <a:xfrm rot="-5400000">
            <a:off x="-2191759" y="6938909"/>
            <a:ext cx="5539851" cy="1156334"/>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02417" t="-34002" b="-1"/>
            </a:stretch>
          </a:blipFill>
        </p:spPr>
        <p:txBody>
          <a:bodyPr/>
          <a:lstStyle/>
          <a:p>
            <a:endParaRPr lang="en-US"/>
          </a:p>
        </p:txBody>
      </p:sp>
      <p:sp>
        <p:nvSpPr>
          <p:cNvPr id="10" name="Freeform 10"/>
          <p:cNvSpPr/>
          <p:nvPr/>
        </p:nvSpPr>
        <p:spPr>
          <a:xfrm>
            <a:off x="0" y="0"/>
            <a:ext cx="108204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3634"/>
            </a:stretch>
          </a:blipFill>
        </p:spPr>
        <p:txBody>
          <a:bodyPr/>
          <a:lstStyle/>
          <a:p>
            <a:endParaRPr lang="en-US"/>
          </a:p>
        </p:txBody>
      </p:sp>
      <p:sp>
        <p:nvSpPr>
          <p:cNvPr id="11" name="TextBox 11"/>
          <p:cNvSpPr txBox="1"/>
          <p:nvPr/>
        </p:nvSpPr>
        <p:spPr>
          <a:xfrm>
            <a:off x="168926" y="1079925"/>
            <a:ext cx="10950236" cy="2077492"/>
          </a:xfrm>
          <a:prstGeom prst="rect">
            <a:avLst/>
          </a:prstGeom>
        </p:spPr>
        <p:txBody>
          <a:bodyPr lIns="0" tIns="0" rIns="0" bIns="0" rtlCol="0" anchor="t">
            <a:spAutoFit/>
          </a:bodyPr>
          <a:lstStyle/>
          <a:p>
            <a:pPr algn="ctr">
              <a:lnSpc>
                <a:spcPts val="18340"/>
              </a:lnSpc>
              <a:spcBef>
                <a:spcPct val="0"/>
              </a:spcBef>
            </a:pPr>
            <a:r>
              <a:rPr lang="en-US" sz="9600" spc="1152" dirty="0" err="1">
                <a:solidFill>
                  <a:srgbClr val="004E82"/>
                </a:solidFill>
                <a:latin typeface="Century Gothic Paneuropean Bold"/>
              </a:rPr>
              <a:t>ThinkWarm</a:t>
            </a:r>
            <a:r>
              <a:rPr lang="en-US" sz="9600" spc="1152" dirty="0">
                <a:solidFill>
                  <a:srgbClr val="004E82"/>
                </a:solidFill>
                <a:latin typeface="Century Gothic Paneuropean Bold"/>
              </a:rPr>
              <a:t>-Up</a:t>
            </a:r>
            <a:endParaRPr lang="en-US" sz="9600" spc="1152" dirty="0">
              <a:solidFill>
                <a:srgbClr val="004E82"/>
              </a:solidFill>
              <a:latin typeface="Century Gothic Paneuropean Bold"/>
              <a:cs typeface="Century Gothic Paneuropean Bold"/>
            </a:endParaRPr>
          </a:p>
        </p:txBody>
      </p:sp>
      <p:sp>
        <p:nvSpPr>
          <p:cNvPr id="12" name="Freeform 12"/>
          <p:cNvSpPr/>
          <p:nvPr/>
        </p:nvSpPr>
        <p:spPr>
          <a:xfrm rot="1323373">
            <a:off x="7800339" y="8756545"/>
            <a:ext cx="2424672" cy="978686"/>
          </a:xfrm>
          <a:custGeom>
            <a:avLst/>
            <a:gdLst/>
            <a:ahLst/>
            <a:cxnLst/>
            <a:rect l="l" t="t" r="r" b="b"/>
            <a:pathLst>
              <a:path w="2424672" h="978686">
                <a:moveTo>
                  <a:pt x="0" y="0"/>
                </a:moveTo>
                <a:lnTo>
                  <a:pt x="2424672" y="0"/>
                </a:lnTo>
                <a:lnTo>
                  <a:pt x="2424672" y="978686"/>
                </a:lnTo>
                <a:lnTo>
                  <a:pt x="0" y="9786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2948473" y="2311519"/>
            <a:ext cx="1145853" cy="1486365"/>
          </a:xfrm>
          <a:custGeom>
            <a:avLst/>
            <a:gdLst/>
            <a:ahLst/>
            <a:cxnLst/>
            <a:rect l="l" t="t" r="r" b="b"/>
            <a:pathLst>
              <a:path w="1145853" h="1486365">
                <a:moveTo>
                  <a:pt x="0" y="0"/>
                </a:moveTo>
                <a:lnTo>
                  <a:pt x="1145853" y="0"/>
                </a:lnTo>
                <a:lnTo>
                  <a:pt x="1145853" y="1486366"/>
                </a:lnTo>
                <a:lnTo>
                  <a:pt x="0" y="14863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212380" y="84317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8"/>
            <a:stretch>
              <a:fillRect/>
            </a:stretch>
          </a:blipFill>
        </p:spPr>
        <p:txBody>
          <a:bodyPr/>
          <a:lstStyle/>
          <a:p>
            <a:endParaRPr lang="en-US"/>
          </a:p>
        </p:txBody>
      </p:sp>
      <p:sp>
        <p:nvSpPr>
          <p:cNvPr id="15" name="TextBox 14">
            <a:extLst>
              <a:ext uri="{FF2B5EF4-FFF2-40B4-BE49-F238E27FC236}">
                <a16:creationId xmlns:a16="http://schemas.microsoft.com/office/drawing/2014/main" id="{AB3E76AB-DBBC-76C1-92EA-BCA0A64E82B2}"/>
              </a:ext>
            </a:extLst>
          </p:cNvPr>
          <p:cNvSpPr txBox="1"/>
          <p:nvPr/>
        </p:nvSpPr>
        <p:spPr>
          <a:xfrm>
            <a:off x="1277411" y="4393207"/>
            <a:ext cx="8444429" cy="707886"/>
          </a:xfrm>
          <a:prstGeom prst="rect">
            <a:avLst/>
          </a:prstGeom>
          <a:noFill/>
        </p:spPr>
        <p:txBody>
          <a:bodyPr wrap="square" lIns="91440" tIns="45720" rIns="91440" bIns="45720" rtlCol="0" anchor="t">
            <a:spAutoFit/>
          </a:bodyPr>
          <a:lstStyle/>
          <a:p>
            <a:pPr algn="ctr"/>
            <a:r>
              <a:rPr lang="en-US" sz="4000" kern="100" dirty="0">
                <a:latin typeface="Century Gothic"/>
                <a:cs typeface="Times New Roman"/>
              </a:rPr>
              <a:t>Before we begin</a:t>
            </a:r>
            <a:endParaRPr lang="en-US" sz="4000" dirty="0">
              <a:cs typeface="Calibri"/>
            </a:endParaRPr>
          </a:p>
        </p:txBody>
      </p:sp>
      <p:pic>
        <p:nvPicPr>
          <p:cNvPr id="16" name="Picture 15">
            <a:extLst>
              <a:ext uri="{FF2B5EF4-FFF2-40B4-BE49-F238E27FC236}">
                <a16:creationId xmlns:a16="http://schemas.microsoft.com/office/drawing/2014/main" id="{7C200B2E-4B9B-4625-DDEF-90678F32FBCF}"/>
              </a:ext>
            </a:extLst>
          </p:cNvPr>
          <p:cNvPicPr>
            <a:picLocks noChangeAspect="1"/>
          </p:cNvPicPr>
          <p:nvPr/>
        </p:nvPicPr>
        <p:blipFill>
          <a:blip r:embed="rId9"/>
          <a:stretch>
            <a:fillRect/>
          </a:stretch>
        </p:blipFill>
        <p:spPr>
          <a:xfrm>
            <a:off x="10647363" y="774758"/>
            <a:ext cx="7190826" cy="91575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0820442" y="2507961"/>
            <a:ext cx="8647187" cy="8647187"/>
            <a:chOff x="0" y="0"/>
            <a:chExt cx="11529582" cy="11529582"/>
          </a:xfrm>
        </p:grpSpPr>
        <p:sp>
          <p:nvSpPr>
            <p:cNvPr id="3" name="Freeform 3"/>
            <p:cNvSpPr/>
            <p:nvPr/>
          </p:nvSpPr>
          <p:spPr>
            <a:xfrm rot="5400000">
              <a:off x="3644708" y="4968202"/>
              <a:ext cx="11529582" cy="1593179"/>
            </a:xfrm>
            <a:custGeom>
              <a:avLst/>
              <a:gdLst/>
              <a:ahLst/>
              <a:cxnLst/>
              <a:rect l="l" t="t" r="r" b="b"/>
              <a:pathLst>
                <a:path w="11529582" h="1593179">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0" y="8924252"/>
              <a:ext cx="11529582" cy="1593179"/>
            </a:xfrm>
            <a:custGeom>
              <a:avLst/>
              <a:gdLst/>
              <a:ahLst/>
              <a:cxnLst/>
              <a:rect l="l" t="t" r="r" b="b"/>
              <a:pathLst>
                <a:path w="11529582" h="1593179">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6025740" y="1028699"/>
            <a:ext cx="10950236" cy="10950236"/>
            <a:chOff x="0" y="0"/>
            <a:chExt cx="14600315" cy="14600315"/>
          </a:xfrm>
        </p:grpSpPr>
        <p:sp>
          <p:nvSpPr>
            <p:cNvPr id="6" name="Freeform 6"/>
            <p:cNvSpPr/>
            <p:nvPr/>
          </p:nvSpPr>
          <p:spPr>
            <a:xfrm rot="2700000">
              <a:off x="2138167" y="2138167"/>
              <a:ext cx="10323982" cy="10323982"/>
            </a:xfrm>
            <a:custGeom>
              <a:avLst/>
              <a:gdLst/>
              <a:ahLst/>
              <a:cxnLst/>
              <a:rect l="l" t="t" r="r" b="b"/>
              <a:pathLst>
                <a:path w="10323982" h="10323982">
                  <a:moveTo>
                    <a:pt x="0" y="0"/>
                  </a:moveTo>
                  <a:lnTo>
                    <a:pt x="10323981" y="0"/>
                  </a:lnTo>
                  <a:lnTo>
                    <a:pt x="10323981" y="10323981"/>
                  </a:lnTo>
                  <a:lnTo>
                    <a:pt x="0" y="10323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74741" y="2515121"/>
              <a:ext cx="4806481" cy="4536117"/>
            </a:xfrm>
            <a:custGeom>
              <a:avLst/>
              <a:gdLst/>
              <a:ahLst/>
              <a:cxnLst/>
              <a:rect l="l" t="t" r="r" b="b"/>
              <a:pathLst>
                <a:path w="4806481" h="4536117">
                  <a:moveTo>
                    <a:pt x="0" y="0"/>
                  </a:moveTo>
                  <a:lnTo>
                    <a:pt x="4806481" y="0"/>
                  </a:lnTo>
                  <a:lnTo>
                    <a:pt x="4806481" y="4536117"/>
                  </a:lnTo>
                  <a:lnTo>
                    <a:pt x="0" y="45361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9503582">
              <a:off x="10539017" y="6650824"/>
              <a:ext cx="2910358" cy="2746651"/>
            </a:xfrm>
            <a:custGeom>
              <a:avLst/>
              <a:gdLst/>
              <a:ahLst/>
              <a:cxnLst/>
              <a:rect l="l" t="t" r="r" b="b"/>
              <a:pathLst>
                <a:path w="2910358" h="2746651">
                  <a:moveTo>
                    <a:pt x="0" y="0"/>
                  </a:moveTo>
                  <a:lnTo>
                    <a:pt x="2910358" y="0"/>
                  </a:lnTo>
                  <a:lnTo>
                    <a:pt x="2910358" y="2746650"/>
                  </a:lnTo>
                  <a:lnTo>
                    <a:pt x="0" y="27466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9" name="Freeform 9"/>
          <p:cNvSpPr/>
          <p:nvPr/>
        </p:nvSpPr>
        <p:spPr>
          <a:xfrm rot="-5400000">
            <a:off x="-2191759" y="6938909"/>
            <a:ext cx="5539851" cy="1156334"/>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02417" t="-34002" b="-1"/>
            </a:stretch>
          </a:blipFill>
        </p:spPr>
        <p:txBody>
          <a:bodyPr/>
          <a:lstStyle/>
          <a:p>
            <a:endParaRPr lang="en-US"/>
          </a:p>
        </p:txBody>
      </p:sp>
      <p:sp>
        <p:nvSpPr>
          <p:cNvPr id="10" name="Freeform 10"/>
          <p:cNvSpPr/>
          <p:nvPr/>
        </p:nvSpPr>
        <p:spPr>
          <a:xfrm>
            <a:off x="-1" y="0"/>
            <a:ext cx="10820442"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3634"/>
            </a:stretch>
          </a:blipFill>
        </p:spPr>
        <p:txBody>
          <a:bodyPr/>
          <a:lstStyle/>
          <a:p>
            <a:endParaRPr lang="en-US"/>
          </a:p>
        </p:txBody>
      </p:sp>
      <p:sp>
        <p:nvSpPr>
          <p:cNvPr id="11" name="TextBox 11"/>
          <p:cNvSpPr txBox="1"/>
          <p:nvPr/>
        </p:nvSpPr>
        <p:spPr>
          <a:xfrm>
            <a:off x="3668882" y="3635960"/>
            <a:ext cx="12336588" cy="1377949"/>
          </a:xfrm>
          <a:prstGeom prst="rect">
            <a:avLst/>
          </a:prstGeom>
        </p:spPr>
        <p:txBody>
          <a:bodyPr lIns="0" tIns="0" rIns="0" bIns="0" rtlCol="0" anchor="t">
            <a:spAutoFit/>
          </a:bodyPr>
          <a:lstStyle/>
          <a:p>
            <a:pPr algn="ctr">
              <a:lnSpc>
                <a:spcPts val="11200"/>
              </a:lnSpc>
              <a:spcBef>
                <a:spcPct val="0"/>
              </a:spcBef>
            </a:pPr>
            <a:r>
              <a:rPr lang="en-US" sz="8000" spc="704">
                <a:solidFill>
                  <a:srgbClr val="004E82"/>
                </a:solidFill>
                <a:latin typeface="Century Gothic Paneuropean Bold"/>
              </a:rPr>
              <a:t>thinkBigger </a:t>
            </a:r>
          </a:p>
        </p:txBody>
      </p:sp>
      <p:sp>
        <p:nvSpPr>
          <p:cNvPr id="12" name="Freeform 12"/>
          <p:cNvSpPr/>
          <p:nvPr/>
        </p:nvSpPr>
        <p:spPr>
          <a:xfrm rot="1323373">
            <a:off x="1769970" y="6342212"/>
            <a:ext cx="2424672" cy="978686"/>
          </a:xfrm>
          <a:custGeom>
            <a:avLst/>
            <a:gdLst/>
            <a:ahLst/>
            <a:cxnLst/>
            <a:rect l="l" t="t" r="r" b="b"/>
            <a:pathLst>
              <a:path w="2424672" h="978686">
                <a:moveTo>
                  <a:pt x="0" y="0"/>
                </a:moveTo>
                <a:lnTo>
                  <a:pt x="2424672" y="0"/>
                </a:lnTo>
                <a:lnTo>
                  <a:pt x="2424672" y="978686"/>
                </a:lnTo>
                <a:lnTo>
                  <a:pt x="0" y="9786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2948473" y="2311519"/>
            <a:ext cx="1145853" cy="1486365"/>
          </a:xfrm>
          <a:custGeom>
            <a:avLst/>
            <a:gdLst/>
            <a:ahLst/>
            <a:cxnLst/>
            <a:rect l="l" t="t" r="r" b="b"/>
            <a:pathLst>
              <a:path w="1145853" h="1486365">
                <a:moveTo>
                  <a:pt x="0" y="0"/>
                </a:moveTo>
                <a:lnTo>
                  <a:pt x="1145853" y="0"/>
                </a:lnTo>
                <a:lnTo>
                  <a:pt x="1145853" y="1486366"/>
                </a:lnTo>
                <a:lnTo>
                  <a:pt x="0" y="14863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6005470" y="1672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12"/>
            <a:stretch>
              <a:fillRect/>
            </a:stretch>
          </a:blipFill>
        </p:spPr>
        <p:txBody>
          <a:bodyPr/>
          <a:lstStyle/>
          <a:p>
            <a:endParaRPr lang="en-US"/>
          </a:p>
        </p:txBody>
      </p:sp>
      <p:sp>
        <p:nvSpPr>
          <p:cNvPr id="15" name="TextBox 14">
            <a:extLst>
              <a:ext uri="{FF2B5EF4-FFF2-40B4-BE49-F238E27FC236}">
                <a16:creationId xmlns:a16="http://schemas.microsoft.com/office/drawing/2014/main" id="{6903FF43-69E9-0DF2-C9C2-C9A317580D46}"/>
              </a:ext>
            </a:extLst>
          </p:cNvPr>
          <p:cNvSpPr txBox="1"/>
          <p:nvPr/>
        </p:nvSpPr>
        <p:spPr>
          <a:xfrm>
            <a:off x="5307397" y="5273092"/>
            <a:ext cx="9059557" cy="2250296"/>
          </a:xfrm>
          <a:prstGeom prst="rect">
            <a:avLst/>
          </a:prstGeom>
          <a:noFill/>
        </p:spPr>
        <p:txBody>
          <a:bodyPr wrap="square" rtlCol="0">
            <a:spAutoFit/>
          </a:bodyPr>
          <a:lstStyle/>
          <a:p>
            <a:pPr marL="0" marR="0" algn="ctr">
              <a:lnSpc>
                <a:spcPct val="107000"/>
              </a:lnSpc>
              <a:spcBef>
                <a:spcPts val="0"/>
              </a:spcBef>
              <a:spcAft>
                <a:spcPts val="800"/>
              </a:spcAft>
            </a:pP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In our thinkLaw Math lab, we quantified the seriousness of each </a:t>
            </a:r>
            <a:r>
              <a:rPr lang="en-US" sz="3600" b="1" kern="100">
                <a:effectLst/>
                <a:latin typeface="Century Gothic" panose="020B0502020202020204" pitchFamily="34" charset="0"/>
                <a:ea typeface="Calibri" panose="020F0502020204030204" pitchFamily="34" charset="0"/>
                <a:cs typeface="Times New Roman" panose="02020603050405020304" pitchFamily="18" charset="0"/>
              </a:rPr>
              <a:t>plaintiff’s</a:t>
            </a: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 or person bringing the lawsuit, injury. </a:t>
            </a:r>
          </a:p>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978462" y="3948762"/>
            <a:ext cx="9306710" cy="1312366"/>
          </a:xfrm>
          <a:custGeom>
            <a:avLst/>
            <a:gdLst/>
            <a:ahLst/>
            <a:cxnLst/>
            <a:rect l="l" t="t" r="r" b="b"/>
            <a:pathLst>
              <a:path w="11213627" h="1549519">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20490" t="-18070" b="-1"/>
            </a:stretch>
          </a:blipFill>
        </p:spPr>
        <p:txBody>
          <a:bodyPr/>
          <a:lstStyle/>
          <a:p>
            <a:endParaRPr lang="en-US"/>
          </a:p>
        </p:txBody>
      </p:sp>
      <p:sp>
        <p:nvSpPr>
          <p:cNvPr id="3" name="Freeform 3"/>
          <p:cNvSpPr/>
          <p:nvPr/>
        </p:nvSpPr>
        <p:spPr>
          <a:xfrm rot="-5400000">
            <a:off x="-3155441" y="5655741"/>
            <a:ext cx="7467218" cy="1156332"/>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34004" b="1"/>
            </a:stretch>
          </a:blipFill>
        </p:spPr>
        <p:txBody>
          <a:bodyPr/>
          <a:lstStyle/>
          <a:p>
            <a:endParaRPr lang="en-US"/>
          </a:p>
        </p:txBody>
      </p:sp>
      <p:sp>
        <p:nvSpPr>
          <p:cNvPr id="4" name="Freeform 4"/>
          <p:cNvSpPr/>
          <p:nvPr/>
        </p:nvSpPr>
        <p:spPr>
          <a:xfrm>
            <a:off x="1156334" y="-48410"/>
            <a:ext cx="11213627"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4217373" y="8978114"/>
            <a:ext cx="11213627" cy="1308885"/>
          </a:xfrm>
          <a:custGeom>
            <a:avLst/>
            <a:gdLst/>
            <a:ahLst/>
            <a:cxnLst/>
            <a:rect l="l" t="t" r="r" b="b"/>
            <a:pathLst>
              <a:path w="11213627" h="1549519">
                <a:moveTo>
                  <a:pt x="0" y="0"/>
                </a:moveTo>
                <a:lnTo>
                  <a:pt x="11213628" y="0"/>
                </a:lnTo>
                <a:lnTo>
                  <a:pt x="1121362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t="-18385" b="-1"/>
            </a:stretch>
          </a:blipFill>
        </p:spPr>
        <p:txBody>
          <a:bodyPr/>
          <a:lstStyle/>
          <a:p>
            <a:endParaRPr lang="en-US"/>
          </a:p>
        </p:txBody>
      </p:sp>
      <p:sp>
        <p:nvSpPr>
          <p:cNvPr id="6" name="Freeform 6"/>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4"/>
            <a:stretch>
              <a:fillRect/>
            </a:stretch>
          </a:blipFill>
        </p:spPr>
        <p:txBody>
          <a:bodyPr/>
          <a:lstStyle/>
          <a:p>
            <a:endParaRPr lang="en-US"/>
          </a:p>
        </p:txBody>
      </p:sp>
      <p:sp>
        <p:nvSpPr>
          <p:cNvPr id="7" name="Freeform 7"/>
          <p:cNvSpPr/>
          <p:nvPr/>
        </p:nvSpPr>
        <p:spPr>
          <a:xfrm>
            <a:off x="7702293" y="1908455"/>
            <a:ext cx="8849942" cy="6662316"/>
          </a:xfrm>
          <a:custGeom>
            <a:avLst/>
            <a:gdLst/>
            <a:ahLst/>
            <a:cxnLst/>
            <a:rect l="l" t="t" r="r" b="b"/>
            <a:pathLst>
              <a:path w="8849942" h="6662316">
                <a:moveTo>
                  <a:pt x="0" y="0"/>
                </a:moveTo>
                <a:lnTo>
                  <a:pt x="8849942" y="0"/>
                </a:lnTo>
                <a:lnTo>
                  <a:pt x="8849942" y="6662315"/>
                </a:lnTo>
                <a:lnTo>
                  <a:pt x="0" y="6662315"/>
                </a:lnTo>
                <a:lnTo>
                  <a:pt x="0" y="0"/>
                </a:lnTo>
                <a:close/>
              </a:path>
            </a:pathLst>
          </a:custGeom>
          <a:blipFill>
            <a:blip r:embed="rId5"/>
            <a:stretch>
              <a:fillRect/>
            </a:stretch>
          </a:blipFill>
        </p:spPr>
        <p:txBody>
          <a:bodyPr/>
          <a:lstStyle/>
          <a:p>
            <a:endParaRPr lang="en-US"/>
          </a:p>
        </p:txBody>
      </p:sp>
      <p:sp>
        <p:nvSpPr>
          <p:cNvPr id="8" name="Freeform 8"/>
          <p:cNvSpPr/>
          <p:nvPr/>
        </p:nvSpPr>
        <p:spPr>
          <a:xfrm>
            <a:off x="14735445" y="5852716"/>
            <a:ext cx="3338132" cy="4114800"/>
          </a:xfrm>
          <a:custGeom>
            <a:avLst/>
            <a:gdLst/>
            <a:ahLst/>
            <a:cxnLst/>
            <a:rect l="l" t="t" r="r" b="b"/>
            <a:pathLst>
              <a:path w="3338132" h="4114800">
                <a:moveTo>
                  <a:pt x="0" y="0"/>
                </a:moveTo>
                <a:lnTo>
                  <a:pt x="3338132" y="0"/>
                </a:lnTo>
                <a:lnTo>
                  <a:pt x="333813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38A8BA27-E149-58AF-49F3-E445D23F18AE}"/>
              </a:ext>
            </a:extLst>
          </p:cNvPr>
          <p:cNvSpPr txBox="1"/>
          <p:nvPr/>
        </p:nvSpPr>
        <p:spPr>
          <a:xfrm>
            <a:off x="1347539" y="2500297"/>
            <a:ext cx="6195432" cy="4826642"/>
          </a:xfrm>
          <a:prstGeom prst="rect">
            <a:avLst/>
          </a:prstGeom>
          <a:noFill/>
        </p:spPr>
        <p:txBody>
          <a:bodyPr wrap="square" rtlCol="0">
            <a:spAutoFit/>
          </a:bodyPr>
          <a:lstStyle/>
          <a:p>
            <a:pPr marL="0" marR="0" algn="ctr">
              <a:lnSpc>
                <a:spcPct val="107000"/>
              </a:lnSpc>
              <a:spcBef>
                <a:spcPts val="0"/>
              </a:spcBef>
              <a:spcAft>
                <a:spcPts val="800"/>
              </a:spcAft>
            </a:pP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Who should get to quantify the seriousness of an injury? </a:t>
            </a:r>
          </a:p>
          <a:p>
            <a:pPr marL="0" marR="0" algn="ctr">
              <a:lnSpc>
                <a:spcPct val="107000"/>
              </a:lnSpc>
              <a:spcBef>
                <a:spcPts val="0"/>
              </a:spcBef>
              <a:spcAft>
                <a:spcPts val="800"/>
              </a:spcAft>
            </a:pPr>
            <a:endParaRPr lang="en-US" sz="3600" kern="100">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What is the best argument for and against each of the following people? </a:t>
            </a:r>
          </a:p>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350893" y="4358616"/>
            <a:ext cx="10363571"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r="-8202"/>
            </a:stretch>
          </a:blipFill>
        </p:spPr>
        <p:txBody>
          <a:bodyPr/>
          <a:lstStyle/>
          <a:p>
            <a:endParaRPr lang="en-US"/>
          </a:p>
        </p:txBody>
      </p:sp>
      <p:sp>
        <p:nvSpPr>
          <p:cNvPr id="3" name="Freeform 3"/>
          <p:cNvSpPr/>
          <p:nvPr/>
        </p:nvSpPr>
        <p:spPr>
          <a:xfrm rot="-5400000">
            <a:off x="-2883210" y="6187181"/>
            <a:ext cx="6983031" cy="1216608"/>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0585" t="-27364" r="1"/>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5" name="Freeform 5"/>
          <p:cNvSpPr/>
          <p:nvPr/>
        </p:nvSpPr>
        <p:spPr>
          <a:xfrm rot="1887851">
            <a:off x="1777630" y="2502076"/>
            <a:ext cx="852197" cy="1603787"/>
          </a:xfrm>
          <a:custGeom>
            <a:avLst/>
            <a:gdLst/>
            <a:ahLst/>
            <a:cxnLst/>
            <a:rect l="l" t="t" r="r" b="b"/>
            <a:pathLst>
              <a:path w="852197" h="1603787">
                <a:moveTo>
                  <a:pt x="0" y="0"/>
                </a:moveTo>
                <a:lnTo>
                  <a:pt x="852196" y="0"/>
                </a:lnTo>
                <a:lnTo>
                  <a:pt x="852196" y="1603786"/>
                </a:lnTo>
                <a:lnTo>
                  <a:pt x="0" y="1603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873145">
            <a:off x="12282025" y="237508"/>
            <a:ext cx="5797206" cy="5471113"/>
          </a:xfrm>
          <a:custGeom>
            <a:avLst/>
            <a:gdLst/>
            <a:ahLst/>
            <a:cxnLst/>
            <a:rect l="l" t="t" r="r" b="b"/>
            <a:pathLst>
              <a:path w="5797206" h="5471113">
                <a:moveTo>
                  <a:pt x="0" y="0"/>
                </a:moveTo>
                <a:lnTo>
                  <a:pt x="5797206" y="0"/>
                </a:lnTo>
                <a:lnTo>
                  <a:pt x="5797206" y="5471113"/>
                </a:lnTo>
                <a:lnTo>
                  <a:pt x="0" y="5471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608305" y="859221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8"/>
            <a:stretch>
              <a:fillRect/>
            </a:stretch>
          </a:blipFill>
        </p:spPr>
        <p:txBody>
          <a:bodyPr/>
          <a:lstStyle/>
          <a:p>
            <a:endParaRPr lang="en-US"/>
          </a:p>
        </p:txBody>
      </p:sp>
      <p:sp>
        <p:nvSpPr>
          <p:cNvPr id="8" name="Freeform 8"/>
          <p:cNvSpPr/>
          <p:nvPr/>
        </p:nvSpPr>
        <p:spPr>
          <a:xfrm>
            <a:off x="1939258" y="3303969"/>
            <a:ext cx="3965638" cy="4114800"/>
          </a:xfrm>
          <a:custGeom>
            <a:avLst/>
            <a:gdLst/>
            <a:ahLst/>
            <a:cxnLst/>
            <a:rect l="l" t="t" r="r" b="b"/>
            <a:pathLst>
              <a:path w="3965638" h="4114800">
                <a:moveTo>
                  <a:pt x="0" y="0"/>
                </a:moveTo>
                <a:lnTo>
                  <a:pt x="3965639" y="0"/>
                </a:lnTo>
                <a:lnTo>
                  <a:pt x="3965639"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2372074" y="4679167"/>
            <a:ext cx="4290172" cy="5288348"/>
          </a:xfrm>
          <a:custGeom>
            <a:avLst/>
            <a:gdLst/>
            <a:ahLst/>
            <a:cxnLst/>
            <a:rect l="l" t="t" r="r" b="b"/>
            <a:pathLst>
              <a:path w="4290172" h="5288348">
                <a:moveTo>
                  <a:pt x="0" y="0"/>
                </a:moveTo>
                <a:lnTo>
                  <a:pt x="4290172" y="0"/>
                </a:lnTo>
                <a:lnTo>
                  <a:pt x="4290172" y="5288349"/>
                </a:lnTo>
                <a:lnTo>
                  <a:pt x="0" y="52883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03143FAA-D4C5-7657-49DC-DEE87C537407}"/>
              </a:ext>
            </a:extLst>
          </p:cNvPr>
          <p:cNvSpPr txBox="1"/>
          <p:nvPr/>
        </p:nvSpPr>
        <p:spPr>
          <a:xfrm>
            <a:off x="5999416" y="3161496"/>
            <a:ext cx="6214745" cy="4793813"/>
          </a:xfrm>
          <a:prstGeom prst="rect">
            <a:avLst/>
          </a:prstGeom>
          <a:noFill/>
        </p:spPr>
        <p:txBody>
          <a:bodyPr wrap="square" rtlCol="0">
            <a:spAutoFit/>
          </a:bodyPr>
          <a:lstStyle/>
          <a:p>
            <a:pPr marL="0" marR="0" algn="ctr">
              <a:lnSpc>
                <a:spcPct val="107000"/>
              </a:lnSpc>
              <a:spcBef>
                <a:spcPts val="0"/>
              </a:spcBef>
              <a:spcAft>
                <a:spcPts val="800"/>
              </a:spcAft>
            </a:pPr>
            <a:r>
              <a:rPr lang="en-US" sz="4800">
                <a:effectLst/>
                <a:latin typeface="Century Gothic" panose="020B0502020202020204" pitchFamily="34" charset="0"/>
                <a:ea typeface="Calibri" panose="020F0502020204030204" pitchFamily="34" charset="0"/>
                <a:cs typeface="Times New Roman" panose="02020603050405020304" pitchFamily="18" charset="0"/>
              </a:rPr>
              <a:t>What is your final vote? Who should get to quantify someone’s suffering in a personal injury Why? </a:t>
            </a:r>
            <a:endParaRPr lang="en-US" sz="4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3085298" y="5019120"/>
            <a:ext cx="9258302" cy="1277462"/>
          </a:xfrm>
          <a:custGeom>
            <a:avLst/>
            <a:gdLst/>
            <a:ahLst/>
            <a:cxnLst/>
            <a:rect l="l" t="t" r="r" b="b"/>
            <a:pathLst>
              <a:path w="10126448" h="1399291">
                <a:moveTo>
                  <a:pt x="0" y="0"/>
                </a:moveTo>
                <a:lnTo>
                  <a:pt x="10126447" y="0"/>
                </a:lnTo>
                <a:lnTo>
                  <a:pt x="10126447" y="1399291"/>
                </a:lnTo>
                <a:lnTo>
                  <a:pt x="0" y="1399291"/>
                </a:lnTo>
                <a:lnTo>
                  <a:pt x="0" y="0"/>
                </a:lnTo>
                <a:close/>
              </a:path>
            </a:pathLst>
          </a:custGeom>
          <a:blipFill>
            <a:blip r:embed="rId2">
              <a:extLst>
                <a:ext uri="{96DAC541-7B7A-43D3-8B79-37D633B846F1}">
                  <asvg:svgBlip xmlns:asvg="http://schemas.microsoft.com/office/drawing/2016/SVG/main" r:embed="rId3"/>
                </a:ext>
              </a:extLst>
            </a:blip>
            <a:stretch>
              <a:fillRect l="-1" t="-9536" r="-9376" b="-1"/>
            </a:stretch>
          </a:blipFill>
        </p:spPr>
        <p:txBody>
          <a:bodyPr/>
          <a:lstStyle/>
          <a:p>
            <a:endParaRPr lang="en-US"/>
          </a:p>
        </p:txBody>
      </p:sp>
      <p:sp>
        <p:nvSpPr>
          <p:cNvPr id="3" name="Freeform 3"/>
          <p:cNvSpPr/>
          <p:nvPr/>
        </p:nvSpPr>
        <p:spPr>
          <a:xfrm rot="-10800000">
            <a:off x="6391245" y="3050021"/>
            <a:ext cx="5236550" cy="2093479"/>
          </a:xfrm>
          <a:custGeom>
            <a:avLst/>
            <a:gdLst/>
            <a:ahLst/>
            <a:cxnLst/>
            <a:rect l="l" t="t" r="r" b="b"/>
            <a:pathLst>
              <a:path w="5236550" h="2093479">
                <a:moveTo>
                  <a:pt x="0" y="0"/>
                </a:moveTo>
                <a:lnTo>
                  <a:pt x="5236550" y="0"/>
                </a:lnTo>
                <a:lnTo>
                  <a:pt x="5236550" y="2093479"/>
                </a:lnTo>
                <a:lnTo>
                  <a:pt x="0" y="20934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548119" y="2607632"/>
            <a:ext cx="10929954" cy="2264081"/>
          </a:xfrm>
          <a:prstGeom prst="rect">
            <a:avLst/>
          </a:prstGeom>
        </p:spPr>
        <p:txBody>
          <a:bodyPr lIns="0" tIns="0" rIns="0" bIns="0" rtlCol="0" anchor="t">
            <a:spAutoFit/>
          </a:bodyPr>
          <a:lstStyle/>
          <a:p>
            <a:pPr marL="0" lvl="0" indent="0" algn="ctr">
              <a:lnSpc>
                <a:spcPts val="18340"/>
              </a:lnSpc>
              <a:spcBef>
                <a:spcPct val="0"/>
              </a:spcBef>
            </a:pPr>
            <a:r>
              <a:rPr lang="en-US" sz="13100" spc="1218">
                <a:solidFill>
                  <a:srgbClr val="004E82"/>
                </a:solidFill>
                <a:latin typeface="AC Fat Bamboo"/>
              </a:rPr>
              <a:t>What Happened? </a:t>
            </a:r>
          </a:p>
        </p:txBody>
      </p:sp>
      <p:sp>
        <p:nvSpPr>
          <p:cNvPr id="5" name="Freeform 5"/>
          <p:cNvSpPr/>
          <p:nvPr/>
        </p:nvSpPr>
        <p:spPr>
          <a:xfrm rot="-5400000">
            <a:off x="-2191759" y="6938909"/>
            <a:ext cx="5539851" cy="1156334"/>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02417" t="-34002" b="-1"/>
            </a:stretch>
          </a:blipFill>
        </p:spPr>
        <p:txBody>
          <a:bodyPr/>
          <a:lstStyle/>
          <a:p>
            <a:endParaRPr lang="en-US"/>
          </a:p>
        </p:txBody>
      </p:sp>
      <p:sp>
        <p:nvSpPr>
          <p:cNvPr id="6" name="Freeform 6"/>
          <p:cNvSpPr/>
          <p:nvPr/>
        </p:nvSpPr>
        <p:spPr>
          <a:xfrm>
            <a:off x="0" y="0"/>
            <a:ext cx="108204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3634"/>
            </a:stretch>
          </a:blipFill>
        </p:spPr>
        <p:txBody>
          <a:bodyPr/>
          <a:lstStyle/>
          <a:p>
            <a:endParaRPr lang="en-US"/>
          </a:p>
        </p:txBody>
      </p:sp>
      <p:sp>
        <p:nvSpPr>
          <p:cNvPr id="7" name="TextBox 7"/>
          <p:cNvSpPr txBox="1"/>
          <p:nvPr/>
        </p:nvSpPr>
        <p:spPr>
          <a:xfrm>
            <a:off x="7304419" y="5255424"/>
            <a:ext cx="3280137" cy="864789"/>
          </a:xfrm>
          <a:prstGeom prst="rect">
            <a:avLst/>
          </a:prstGeom>
        </p:spPr>
        <p:txBody>
          <a:bodyPr lIns="0" tIns="0" rIns="0" bIns="0" rtlCol="0" anchor="t">
            <a:spAutoFit/>
          </a:bodyPr>
          <a:lstStyle/>
          <a:p>
            <a:pPr>
              <a:lnSpc>
                <a:spcPts val="6974"/>
              </a:lnSpc>
              <a:spcBef>
                <a:spcPct val="0"/>
              </a:spcBef>
            </a:pPr>
            <a:r>
              <a:rPr lang="en-US" sz="4982">
                <a:solidFill>
                  <a:srgbClr val="004E82"/>
                </a:solidFill>
                <a:latin typeface="Pangolin"/>
              </a:rPr>
              <a:t>Doorknob</a:t>
            </a:r>
          </a:p>
        </p:txBody>
      </p:sp>
      <p:sp>
        <p:nvSpPr>
          <p:cNvPr id="8" name="TextBox 8"/>
          <p:cNvSpPr txBox="1"/>
          <p:nvPr/>
        </p:nvSpPr>
        <p:spPr>
          <a:xfrm>
            <a:off x="12961124" y="5223797"/>
            <a:ext cx="3410201" cy="864789"/>
          </a:xfrm>
          <a:prstGeom prst="rect">
            <a:avLst/>
          </a:prstGeom>
        </p:spPr>
        <p:txBody>
          <a:bodyPr lIns="0" tIns="0" rIns="0" bIns="0" rtlCol="0" anchor="t">
            <a:spAutoFit/>
          </a:bodyPr>
          <a:lstStyle/>
          <a:p>
            <a:pPr>
              <a:lnSpc>
                <a:spcPts val="6974"/>
              </a:lnSpc>
              <a:spcBef>
                <a:spcPct val="0"/>
              </a:spcBef>
            </a:pPr>
            <a:r>
              <a:rPr lang="en-US" sz="4982">
                <a:solidFill>
                  <a:srgbClr val="004E82"/>
                </a:solidFill>
                <a:latin typeface="Pangolin"/>
              </a:rPr>
              <a:t>Bad Time</a:t>
            </a:r>
          </a:p>
        </p:txBody>
      </p:sp>
      <p:sp>
        <p:nvSpPr>
          <p:cNvPr id="9" name="TextBox 9"/>
          <p:cNvSpPr txBox="1"/>
          <p:nvPr/>
        </p:nvSpPr>
        <p:spPr>
          <a:xfrm>
            <a:off x="2289471" y="5276563"/>
            <a:ext cx="3284539" cy="864789"/>
          </a:xfrm>
          <a:prstGeom prst="rect">
            <a:avLst/>
          </a:prstGeom>
        </p:spPr>
        <p:txBody>
          <a:bodyPr lIns="0" tIns="0" rIns="0" bIns="0" rtlCol="0" anchor="t">
            <a:spAutoFit/>
          </a:bodyPr>
          <a:lstStyle/>
          <a:p>
            <a:pPr>
              <a:lnSpc>
                <a:spcPts val="6974"/>
              </a:lnSpc>
              <a:spcBef>
                <a:spcPct val="0"/>
              </a:spcBef>
            </a:pPr>
            <a:r>
              <a:rPr lang="en-US" sz="4982">
                <a:solidFill>
                  <a:srgbClr val="004E82"/>
                </a:solidFill>
                <a:latin typeface="Pangolin"/>
              </a:rPr>
              <a:t>Rain</a:t>
            </a:r>
          </a:p>
        </p:txBody>
      </p:sp>
      <p:sp>
        <p:nvSpPr>
          <p:cNvPr id="10" name="TextBox 10"/>
          <p:cNvSpPr txBox="1"/>
          <p:nvPr/>
        </p:nvSpPr>
        <p:spPr>
          <a:xfrm>
            <a:off x="2336858" y="6074462"/>
            <a:ext cx="3410201" cy="2585323"/>
          </a:xfrm>
          <a:prstGeom prst="rect">
            <a:avLst/>
          </a:prstGeom>
        </p:spPr>
        <p:txBody>
          <a:bodyPr lIns="0" tIns="0" rIns="0" bIns="0" rtlCol="0" anchor="t">
            <a:spAutoFit/>
          </a:bodyPr>
          <a:lstStyle/>
          <a:p>
            <a:pPr marL="0" marR="0">
              <a:spcBef>
                <a:spcPts val="0"/>
              </a:spcBef>
              <a:spcAft>
                <a:spcPts val="800"/>
              </a:spcAft>
            </a:pPr>
            <a:r>
              <a:rPr lang="en-US" sz="2400" kern="100">
                <a:effectLst/>
                <a:latin typeface="Century Gothic" panose="020B0502020202020204" pitchFamily="34" charset="0"/>
                <a:ea typeface="Calibri" panose="020F0502020204030204" pitchFamily="34" charset="0"/>
                <a:cs typeface="Times New Roman" panose="02020603050405020304" pitchFamily="18" charset="0"/>
              </a:rPr>
              <a:t>The rain case was thrown out. This means the court never heard the case. Anyone can file a lawsuit, but the court decides if they will hear a case.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1"/>
          <p:cNvSpPr txBox="1"/>
          <p:nvPr/>
        </p:nvSpPr>
        <p:spPr>
          <a:xfrm>
            <a:off x="7304419" y="6074462"/>
            <a:ext cx="3410201" cy="1165255"/>
          </a:xfrm>
          <a:prstGeom prst="rect">
            <a:avLst/>
          </a:prstGeom>
        </p:spPr>
        <p:txBody>
          <a:bodyPr lIns="0" tIns="0" rIns="0" bIns="0" rtlCol="0" anchor="t">
            <a:spAutoFit/>
          </a:bodyPr>
          <a:lstStyle/>
          <a:p>
            <a:pPr marL="0" marR="0">
              <a:lnSpc>
                <a:spcPct val="107000"/>
              </a:lnSpc>
              <a:spcBef>
                <a:spcPts val="0"/>
              </a:spcBef>
              <a:spcAft>
                <a:spcPts val="800"/>
              </a:spcAft>
            </a:pPr>
            <a:r>
              <a:rPr lang="en-US" sz="2400" kern="100">
                <a:effectLst/>
                <a:latin typeface="Century Gothic" panose="020B0502020202020204" pitchFamily="34" charset="0"/>
                <a:ea typeface="Calibri" panose="020F0502020204030204" pitchFamily="34" charset="0"/>
                <a:cs typeface="Times New Roman" panose="02020603050405020304" pitchFamily="18" charset="0"/>
              </a:rPr>
              <a:t>Cedrick won his case. He was awarded $3 million.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2"/>
          <p:cNvSpPr txBox="1"/>
          <p:nvPr/>
        </p:nvSpPr>
        <p:spPr>
          <a:xfrm>
            <a:off x="12961124" y="6046701"/>
            <a:ext cx="3410201" cy="1859740"/>
          </a:xfrm>
          <a:prstGeom prst="rect">
            <a:avLst/>
          </a:prstGeom>
        </p:spPr>
        <p:txBody>
          <a:bodyPr lIns="0" tIns="0" rIns="0" bIns="0" rtlCol="0" anchor="t">
            <a:spAutoFit/>
          </a:bodyPr>
          <a:lstStyle/>
          <a:p>
            <a:pPr>
              <a:spcBef>
                <a:spcPct val="0"/>
              </a:spcBef>
            </a:pPr>
            <a:r>
              <a:rPr lang="en-US" sz="2400" kern="100">
                <a:effectLst/>
                <a:latin typeface="Century Gothic" panose="020B0502020202020204" pitchFamily="34" charset="0"/>
                <a:ea typeface="Calibri" panose="020F0502020204030204" pitchFamily="34" charset="0"/>
                <a:cs typeface="Times New Roman" panose="02020603050405020304" pitchFamily="18" charset="0"/>
              </a:rPr>
              <a:t>Brett settled with CBS. They paid him an undisclosed, or secret, amount of money. </a:t>
            </a:r>
          </a:p>
          <a:p>
            <a:pPr algn="ctr">
              <a:lnSpc>
                <a:spcPts val="3069"/>
              </a:lnSpc>
              <a:spcBef>
                <a:spcPct val="0"/>
              </a:spcBef>
            </a:pPr>
            <a:r>
              <a:rPr lang="en-US" sz="2192">
                <a:solidFill>
                  <a:srgbClr val="004E82"/>
                </a:solidFill>
                <a:latin typeface="Pangolin"/>
              </a:rPr>
              <a:t>. </a:t>
            </a:r>
          </a:p>
        </p:txBody>
      </p:sp>
      <p:sp>
        <p:nvSpPr>
          <p:cNvPr id="13" name="Freeform 13"/>
          <p:cNvSpPr/>
          <p:nvPr/>
        </p:nvSpPr>
        <p:spPr>
          <a:xfrm>
            <a:off x="14470920" y="107001"/>
            <a:ext cx="1277461" cy="1586655"/>
          </a:xfrm>
          <a:custGeom>
            <a:avLst/>
            <a:gdLst/>
            <a:ahLst/>
            <a:cxnLst/>
            <a:rect l="l" t="t" r="r" b="b"/>
            <a:pathLst>
              <a:path w="1277461" h="1586655">
                <a:moveTo>
                  <a:pt x="0" y="0"/>
                </a:moveTo>
                <a:lnTo>
                  <a:pt x="1277461" y="0"/>
                </a:lnTo>
                <a:lnTo>
                  <a:pt x="1277461" y="1586655"/>
                </a:lnTo>
                <a:lnTo>
                  <a:pt x="0" y="15866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1754853">
            <a:off x="15185074" y="8945740"/>
            <a:ext cx="2319495" cy="692293"/>
          </a:xfrm>
          <a:custGeom>
            <a:avLst/>
            <a:gdLst/>
            <a:ahLst/>
            <a:cxnLst/>
            <a:rect l="l" t="t" r="r" b="b"/>
            <a:pathLst>
              <a:path w="2319495" h="692293">
                <a:moveTo>
                  <a:pt x="0" y="0"/>
                </a:moveTo>
                <a:lnTo>
                  <a:pt x="2319495" y="0"/>
                </a:lnTo>
                <a:lnTo>
                  <a:pt x="2319495" y="692293"/>
                </a:lnTo>
                <a:lnTo>
                  <a:pt x="0" y="6922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rot="-737215">
            <a:off x="122949" y="807500"/>
            <a:ext cx="1334290" cy="1392523"/>
          </a:xfrm>
          <a:custGeom>
            <a:avLst/>
            <a:gdLst/>
            <a:ahLst/>
            <a:cxnLst/>
            <a:rect l="l" t="t" r="r" b="b"/>
            <a:pathLst>
              <a:path w="1334290" h="1392523">
                <a:moveTo>
                  <a:pt x="0" y="0"/>
                </a:moveTo>
                <a:lnTo>
                  <a:pt x="1334290" y="0"/>
                </a:lnTo>
                <a:lnTo>
                  <a:pt x="1334290" y="1392523"/>
                </a:lnTo>
                <a:lnTo>
                  <a:pt x="0" y="13925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16005470" y="1672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12"/>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0781064" y="2552700"/>
            <a:ext cx="8647187" cy="8647187"/>
            <a:chOff x="0" y="0"/>
            <a:chExt cx="11529582" cy="11529582"/>
          </a:xfrm>
        </p:grpSpPr>
        <p:sp>
          <p:nvSpPr>
            <p:cNvPr id="3" name="Freeform 3"/>
            <p:cNvSpPr/>
            <p:nvPr/>
          </p:nvSpPr>
          <p:spPr>
            <a:xfrm rot="5400000">
              <a:off x="3644708" y="4968202"/>
              <a:ext cx="11529582" cy="1593179"/>
            </a:xfrm>
            <a:custGeom>
              <a:avLst/>
              <a:gdLst/>
              <a:ahLst/>
              <a:cxnLst/>
              <a:rect l="l" t="t" r="r" b="b"/>
              <a:pathLst>
                <a:path w="11529582" h="1593179">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0" y="8924252"/>
              <a:ext cx="11529582" cy="1593179"/>
            </a:xfrm>
            <a:custGeom>
              <a:avLst/>
              <a:gdLst/>
              <a:ahLst/>
              <a:cxnLst/>
              <a:rect l="l" t="t" r="r" b="b"/>
              <a:pathLst>
                <a:path w="11529582" h="1593179">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9" name="Freeform 9"/>
          <p:cNvSpPr/>
          <p:nvPr/>
        </p:nvSpPr>
        <p:spPr>
          <a:xfrm rot="-5400000">
            <a:off x="-2191759" y="6938909"/>
            <a:ext cx="5539851" cy="1156334"/>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02417" t="-34002" b="-1"/>
            </a:stretch>
          </a:blipFill>
        </p:spPr>
        <p:txBody>
          <a:bodyPr/>
          <a:lstStyle/>
          <a:p>
            <a:endParaRPr lang="en-US"/>
          </a:p>
        </p:txBody>
      </p:sp>
      <p:sp>
        <p:nvSpPr>
          <p:cNvPr id="10" name="Freeform 10"/>
          <p:cNvSpPr/>
          <p:nvPr/>
        </p:nvSpPr>
        <p:spPr>
          <a:xfrm>
            <a:off x="0" y="0"/>
            <a:ext cx="108204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3634"/>
            </a:stretch>
          </a:blipFill>
        </p:spPr>
        <p:txBody>
          <a:bodyPr/>
          <a:lstStyle/>
          <a:p>
            <a:endParaRPr lang="en-US"/>
          </a:p>
        </p:txBody>
      </p:sp>
      <p:sp>
        <p:nvSpPr>
          <p:cNvPr id="11" name="TextBox 11"/>
          <p:cNvSpPr txBox="1"/>
          <p:nvPr/>
        </p:nvSpPr>
        <p:spPr>
          <a:xfrm>
            <a:off x="366515" y="1280186"/>
            <a:ext cx="10653582" cy="2024593"/>
          </a:xfrm>
          <a:prstGeom prst="rect">
            <a:avLst/>
          </a:prstGeom>
        </p:spPr>
        <p:txBody>
          <a:bodyPr wrap="square" lIns="0" tIns="0" rIns="0" bIns="0" rtlCol="0" anchor="t">
            <a:spAutoFit/>
          </a:bodyPr>
          <a:lstStyle/>
          <a:p>
            <a:pPr algn="ctr">
              <a:lnSpc>
                <a:spcPts val="18340"/>
              </a:lnSpc>
              <a:spcBef>
                <a:spcPct val="0"/>
              </a:spcBef>
            </a:pPr>
            <a:r>
              <a:rPr lang="en-US" sz="8000" spc="1152" dirty="0" err="1">
                <a:solidFill>
                  <a:srgbClr val="004E82"/>
                </a:solidFill>
                <a:latin typeface="Century Gothic Paneuropean Bold"/>
              </a:rPr>
              <a:t>ThinkCool</a:t>
            </a:r>
            <a:r>
              <a:rPr lang="en-US" sz="8000" spc="1152" dirty="0">
                <a:solidFill>
                  <a:srgbClr val="004E82"/>
                </a:solidFill>
                <a:latin typeface="Century Gothic Paneuropean Bold"/>
              </a:rPr>
              <a:t>-Down</a:t>
            </a:r>
            <a:endParaRPr lang="en-US" sz="8000" spc="1152" dirty="0">
              <a:solidFill>
                <a:srgbClr val="004E82"/>
              </a:solidFill>
              <a:latin typeface="Century Gothic Paneuropean Bold"/>
              <a:cs typeface="Century Gothic Paneuropean Bold"/>
            </a:endParaRPr>
          </a:p>
        </p:txBody>
      </p:sp>
      <p:sp>
        <p:nvSpPr>
          <p:cNvPr id="12" name="Freeform 12"/>
          <p:cNvSpPr/>
          <p:nvPr/>
        </p:nvSpPr>
        <p:spPr>
          <a:xfrm rot="1323373">
            <a:off x="8300737" y="9042649"/>
            <a:ext cx="2424672" cy="978686"/>
          </a:xfrm>
          <a:custGeom>
            <a:avLst/>
            <a:gdLst/>
            <a:ahLst/>
            <a:cxnLst/>
            <a:rect l="l" t="t" r="r" b="b"/>
            <a:pathLst>
              <a:path w="2424672" h="978686">
                <a:moveTo>
                  <a:pt x="0" y="0"/>
                </a:moveTo>
                <a:lnTo>
                  <a:pt x="2424672" y="0"/>
                </a:lnTo>
                <a:lnTo>
                  <a:pt x="2424672" y="978686"/>
                </a:lnTo>
                <a:lnTo>
                  <a:pt x="0" y="9786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2948473" y="2311519"/>
            <a:ext cx="1145853" cy="1486365"/>
          </a:xfrm>
          <a:custGeom>
            <a:avLst/>
            <a:gdLst/>
            <a:ahLst/>
            <a:cxnLst/>
            <a:rect l="l" t="t" r="r" b="b"/>
            <a:pathLst>
              <a:path w="1145853" h="1486365">
                <a:moveTo>
                  <a:pt x="0" y="0"/>
                </a:moveTo>
                <a:lnTo>
                  <a:pt x="1145853" y="0"/>
                </a:lnTo>
                <a:lnTo>
                  <a:pt x="1145853" y="1486366"/>
                </a:lnTo>
                <a:lnTo>
                  <a:pt x="0" y="14863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212380" y="8384417"/>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8"/>
            <a:stretch>
              <a:fillRect/>
            </a:stretch>
          </a:blipFill>
        </p:spPr>
        <p:txBody>
          <a:bodyPr/>
          <a:lstStyle/>
          <a:p>
            <a:endParaRPr lang="en-US"/>
          </a:p>
        </p:txBody>
      </p:sp>
      <p:sp>
        <p:nvSpPr>
          <p:cNvPr id="15" name="TextBox 14">
            <a:extLst>
              <a:ext uri="{FF2B5EF4-FFF2-40B4-BE49-F238E27FC236}">
                <a16:creationId xmlns:a16="http://schemas.microsoft.com/office/drawing/2014/main" id="{AB3E76AB-DBBC-76C1-92EA-BCA0A64E82B2}"/>
              </a:ext>
            </a:extLst>
          </p:cNvPr>
          <p:cNvSpPr txBox="1"/>
          <p:nvPr/>
        </p:nvSpPr>
        <p:spPr>
          <a:xfrm>
            <a:off x="1587533" y="5371259"/>
            <a:ext cx="8444429" cy="707886"/>
          </a:xfrm>
          <a:prstGeom prst="rect">
            <a:avLst/>
          </a:prstGeom>
          <a:noFill/>
        </p:spPr>
        <p:txBody>
          <a:bodyPr wrap="square" lIns="91440" tIns="45720" rIns="91440" bIns="45720" rtlCol="0" anchor="t">
            <a:spAutoFit/>
          </a:bodyPr>
          <a:lstStyle/>
          <a:p>
            <a:pPr algn="ctr"/>
            <a:r>
              <a:rPr lang="en-US" sz="4000" kern="100" dirty="0">
                <a:latin typeface="Century Gothic"/>
                <a:cs typeface="Times New Roman"/>
              </a:rPr>
              <a:t>Before we finish</a:t>
            </a:r>
            <a:endParaRPr lang="en-US" sz="4000" dirty="0">
              <a:cs typeface="Calibri"/>
            </a:endParaRPr>
          </a:p>
        </p:txBody>
      </p:sp>
      <p:pic>
        <p:nvPicPr>
          <p:cNvPr id="17" name="Picture 16">
            <a:extLst>
              <a:ext uri="{FF2B5EF4-FFF2-40B4-BE49-F238E27FC236}">
                <a16:creationId xmlns:a16="http://schemas.microsoft.com/office/drawing/2014/main" id="{BF7675FF-BD26-E30D-E984-40B53F6AF7B9}"/>
              </a:ext>
            </a:extLst>
          </p:cNvPr>
          <p:cNvPicPr>
            <a:picLocks noChangeAspect="1"/>
          </p:cNvPicPr>
          <p:nvPr/>
        </p:nvPicPr>
        <p:blipFill>
          <a:blip r:embed="rId9"/>
          <a:stretch>
            <a:fillRect/>
          </a:stretch>
        </p:blipFill>
        <p:spPr>
          <a:xfrm>
            <a:off x="11267606" y="764520"/>
            <a:ext cx="6602205" cy="8757959"/>
          </a:xfrm>
          <a:prstGeom prst="rect">
            <a:avLst/>
          </a:prstGeom>
        </p:spPr>
      </p:pic>
    </p:spTree>
    <p:extLst>
      <p:ext uri="{BB962C8B-B14F-4D97-AF65-F5344CB8AC3E}">
        <p14:creationId xmlns:p14="http://schemas.microsoft.com/office/powerpoint/2010/main" val="234320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0781064" y="2552700"/>
            <a:ext cx="8647187" cy="8647187"/>
            <a:chOff x="0" y="0"/>
            <a:chExt cx="11529582" cy="11529582"/>
          </a:xfrm>
        </p:grpSpPr>
        <p:sp>
          <p:nvSpPr>
            <p:cNvPr id="3" name="Freeform 3"/>
            <p:cNvSpPr/>
            <p:nvPr/>
          </p:nvSpPr>
          <p:spPr>
            <a:xfrm rot="5400000">
              <a:off x="3644708" y="4968202"/>
              <a:ext cx="11529582" cy="1593179"/>
            </a:xfrm>
            <a:custGeom>
              <a:avLst/>
              <a:gdLst/>
              <a:ahLst/>
              <a:cxnLst/>
              <a:rect l="l" t="t" r="r" b="b"/>
              <a:pathLst>
                <a:path w="11529582" h="1593179">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0" y="8924252"/>
              <a:ext cx="11529582" cy="1593179"/>
            </a:xfrm>
            <a:custGeom>
              <a:avLst/>
              <a:gdLst/>
              <a:ahLst/>
              <a:cxnLst/>
              <a:rect l="l" t="t" r="r" b="b"/>
              <a:pathLst>
                <a:path w="11529582" h="1593179">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882336" y="495300"/>
            <a:ext cx="10950236" cy="10950236"/>
            <a:chOff x="0" y="0"/>
            <a:chExt cx="14600315" cy="14600315"/>
          </a:xfrm>
        </p:grpSpPr>
        <p:sp>
          <p:nvSpPr>
            <p:cNvPr id="6" name="Freeform 6"/>
            <p:cNvSpPr/>
            <p:nvPr/>
          </p:nvSpPr>
          <p:spPr>
            <a:xfrm rot="2700000">
              <a:off x="2138167" y="2138167"/>
              <a:ext cx="10323982" cy="10323982"/>
            </a:xfrm>
            <a:custGeom>
              <a:avLst/>
              <a:gdLst/>
              <a:ahLst/>
              <a:cxnLst/>
              <a:rect l="l" t="t" r="r" b="b"/>
              <a:pathLst>
                <a:path w="10323982" h="10323982">
                  <a:moveTo>
                    <a:pt x="0" y="0"/>
                  </a:moveTo>
                  <a:lnTo>
                    <a:pt x="10323981" y="0"/>
                  </a:lnTo>
                  <a:lnTo>
                    <a:pt x="10323981" y="10323981"/>
                  </a:lnTo>
                  <a:lnTo>
                    <a:pt x="0" y="10323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74741" y="2515121"/>
              <a:ext cx="4806481" cy="4536117"/>
            </a:xfrm>
            <a:custGeom>
              <a:avLst/>
              <a:gdLst/>
              <a:ahLst/>
              <a:cxnLst/>
              <a:rect l="l" t="t" r="r" b="b"/>
              <a:pathLst>
                <a:path w="4806481" h="4536117">
                  <a:moveTo>
                    <a:pt x="0" y="0"/>
                  </a:moveTo>
                  <a:lnTo>
                    <a:pt x="4806481" y="0"/>
                  </a:lnTo>
                  <a:lnTo>
                    <a:pt x="4806481" y="4536117"/>
                  </a:lnTo>
                  <a:lnTo>
                    <a:pt x="0" y="45361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9503582">
              <a:off x="10539017" y="6650824"/>
              <a:ext cx="2910358" cy="2746651"/>
            </a:xfrm>
            <a:custGeom>
              <a:avLst/>
              <a:gdLst/>
              <a:ahLst/>
              <a:cxnLst/>
              <a:rect l="l" t="t" r="r" b="b"/>
              <a:pathLst>
                <a:path w="2910358" h="2746651">
                  <a:moveTo>
                    <a:pt x="0" y="0"/>
                  </a:moveTo>
                  <a:lnTo>
                    <a:pt x="2910358" y="0"/>
                  </a:lnTo>
                  <a:lnTo>
                    <a:pt x="2910358" y="2746650"/>
                  </a:lnTo>
                  <a:lnTo>
                    <a:pt x="0" y="27466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9" name="Freeform 9"/>
          <p:cNvSpPr/>
          <p:nvPr/>
        </p:nvSpPr>
        <p:spPr>
          <a:xfrm rot="-5400000">
            <a:off x="-2191759" y="6938909"/>
            <a:ext cx="5539851" cy="1156334"/>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02417" t="-34002" b="-1"/>
            </a:stretch>
          </a:blipFill>
        </p:spPr>
        <p:txBody>
          <a:bodyPr/>
          <a:lstStyle/>
          <a:p>
            <a:endParaRPr lang="en-US"/>
          </a:p>
        </p:txBody>
      </p:sp>
      <p:sp>
        <p:nvSpPr>
          <p:cNvPr id="10" name="Freeform 10"/>
          <p:cNvSpPr/>
          <p:nvPr/>
        </p:nvSpPr>
        <p:spPr>
          <a:xfrm>
            <a:off x="0" y="0"/>
            <a:ext cx="108204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3634"/>
            </a:stretch>
          </a:blipFill>
        </p:spPr>
        <p:txBody>
          <a:bodyPr/>
          <a:lstStyle/>
          <a:p>
            <a:endParaRPr lang="en-US"/>
          </a:p>
        </p:txBody>
      </p:sp>
      <p:sp>
        <p:nvSpPr>
          <p:cNvPr id="11" name="TextBox 11"/>
          <p:cNvSpPr txBox="1"/>
          <p:nvPr/>
        </p:nvSpPr>
        <p:spPr>
          <a:xfrm>
            <a:off x="3668882" y="2904491"/>
            <a:ext cx="10950236" cy="2239009"/>
          </a:xfrm>
          <a:prstGeom prst="rect">
            <a:avLst/>
          </a:prstGeom>
        </p:spPr>
        <p:txBody>
          <a:bodyPr lIns="0" tIns="0" rIns="0" bIns="0" rtlCol="0" anchor="t">
            <a:spAutoFit/>
          </a:bodyPr>
          <a:lstStyle/>
          <a:p>
            <a:pPr algn="ctr">
              <a:lnSpc>
                <a:spcPts val="18340"/>
              </a:lnSpc>
              <a:spcBef>
                <a:spcPct val="0"/>
              </a:spcBef>
            </a:pPr>
            <a:r>
              <a:rPr lang="en-US" sz="13100" spc="1152">
                <a:solidFill>
                  <a:srgbClr val="004E82"/>
                </a:solidFill>
                <a:latin typeface="Century Gothic Paneuropean Bold"/>
              </a:rPr>
              <a:t>thinkStarter</a:t>
            </a:r>
          </a:p>
        </p:txBody>
      </p:sp>
      <p:sp>
        <p:nvSpPr>
          <p:cNvPr id="12" name="Freeform 12"/>
          <p:cNvSpPr/>
          <p:nvPr/>
        </p:nvSpPr>
        <p:spPr>
          <a:xfrm rot="1323373">
            <a:off x="1617853" y="6118951"/>
            <a:ext cx="2424672" cy="978686"/>
          </a:xfrm>
          <a:custGeom>
            <a:avLst/>
            <a:gdLst/>
            <a:ahLst/>
            <a:cxnLst/>
            <a:rect l="l" t="t" r="r" b="b"/>
            <a:pathLst>
              <a:path w="2424672" h="978686">
                <a:moveTo>
                  <a:pt x="0" y="0"/>
                </a:moveTo>
                <a:lnTo>
                  <a:pt x="2424672" y="0"/>
                </a:lnTo>
                <a:lnTo>
                  <a:pt x="2424672" y="978686"/>
                </a:lnTo>
                <a:lnTo>
                  <a:pt x="0" y="9786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2948473" y="2311519"/>
            <a:ext cx="1145853" cy="1486365"/>
          </a:xfrm>
          <a:custGeom>
            <a:avLst/>
            <a:gdLst/>
            <a:ahLst/>
            <a:cxnLst/>
            <a:rect l="l" t="t" r="r" b="b"/>
            <a:pathLst>
              <a:path w="1145853" h="1486365">
                <a:moveTo>
                  <a:pt x="0" y="0"/>
                </a:moveTo>
                <a:lnTo>
                  <a:pt x="1145853" y="0"/>
                </a:lnTo>
                <a:lnTo>
                  <a:pt x="1145853" y="1486366"/>
                </a:lnTo>
                <a:lnTo>
                  <a:pt x="0" y="14863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6005470" y="1672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12"/>
            <a:stretch>
              <a:fillRect/>
            </a:stretch>
          </a:blipFill>
        </p:spPr>
        <p:txBody>
          <a:bodyPr/>
          <a:lstStyle/>
          <a:p>
            <a:endParaRPr lang="en-US"/>
          </a:p>
        </p:txBody>
      </p:sp>
      <p:sp>
        <p:nvSpPr>
          <p:cNvPr id="15" name="TextBox 14">
            <a:extLst>
              <a:ext uri="{FF2B5EF4-FFF2-40B4-BE49-F238E27FC236}">
                <a16:creationId xmlns:a16="http://schemas.microsoft.com/office/drawing/2014/main" id="{AB3E76AB-DBBC-76C1-92EA-BCA0A64E82B2}"/>
              </a:ext>
            </a:extLst>
          </p:cNvPr>
          <p:cNvSpPr txBox="1"/>
          <p:nvPr/>
        </p:nvSpPr>
        <p:spPr>
          <a:xfrm>
            <a:off x="4504043" y="5295900"/>
            <a:ext cx="8444429" cy="3385542"/>
          </a:xfrm>
          <a:prstGeom prst="rect">
            <a:avLst/>
          </a:prstGeom>
          <a:noFill/>
        </p:spPr>
        <p:txBody>
          <a:bodyPr wrap="square" rtlCol="0">
            <a:spAutoFit/>
          </a:bodyPr>
          <a:lstStyle/>
          <a:p>
            <a:pPr algn="ctr"/>
            <a:r>
              <a:rPr lang="en-US" sz="2800" kern="100">
                <a:effectLst/>
                <a:latin typeface="Century Gothic" panose="020B0502020202020204" pitchFamily="34" charset="0"/>
                <a:ea typeface="Calibri" panose="020F0502020204030204" pitchFamily="34" charset="0"/>
                <a:cs typeface="Times New Roman" panose="02020603050405020304" pitchFamily="18" charset="0"/>
              </a:rPr>
              <a:t>When someone has a headache can you tell how much pain they are feeling? Pain can be tricky because no one can see pain.</a:t>
            </a:r>
          </a:p>
          <a:p>
            <a:pPr algn="ctr"/>
            <a:endParaRPr lang="en-US" sz="2800" kern="100">
              <a:latin typeface="Century Gothic" panose="020B0502020202020204" pitchFamily="34" charset="0"/>
              <a:ea typeface="Calibri" panose="020F0502020204030204" pitchFamily="34" charset="0"/>
              <a:cs typeface="Times New Roman" panose="02020603050405020304" pitchFamily="18" charset="0"/>
            </a:endParaRPr>
          </a:p>
          <a:p>
            <a:pPr algn="ctr"/>
            <a:r>
              <a:rPr lang="en-US" sz="2800" b="1" kern="100">
                <a:effectLst/>
                <a:latin typeface="Century Gothic" panose="020B0502020202020204" pitchFamily="34" charset="0"/>
                <a:ea typeface="Calibri" panose="020F0502020204030204" pitchFamily="34" charset="0"/>
                <a:cs typeface="Times New Roman" panose="02020603050405020304" pitchFamily="18" charset="0"/>
              </a:rPr>
              <a:t>Quantify</a:t>
            </a:r>
            <a:r>
              <a:rPr lang="en-US" sz="2800" kern="100">
                <a:effectLst/>
                <a:latin typeface="Century Gothic" panose="020B0502020202020204" pitchFamily="34" charset="0"/>
                <a:ea typeface="Calibri" panose="020F0502020204030204" pitchFamily="34" charset="0"/>
                <a:cs typeface="Times New Roman" panose="02020603050405020304" pitchFamily="18" charset="0"/>
              </a:rPr>
              <a:t> means to explain something in numbers. Quantifying helps us to communicate in a way that other people can understand.</a:t>
            </a:r>
          </a:p>
          <a:p>
            <a:pPr algn="ctr"/>
            <a:endParaRPr lang="en-US"/>
          </a:p>
        </p:txBody>
      </p:sp>
    </p:spTree>
    <p:extLst>
      <p:ext uri="{BB962C8B-B14F-4D97-AF65-F5344CB8AC3E}">
        <p14:creationId xmlns:p14="http://schemas.microsoft.com/office/powerpoint/2010/main" val="299362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3002667" y="3972967"/>
            <a:ext cx="9258300" cy="1312366"/>
          </a:xfrm>
          <a:custGeom>
            <a:avLst/>
            <a:gdLst/>
            <a:ahLst/>
            <a:cxnLst/>
            <a:rect l="l" t="t" r="r" b="b"/>
            <a:pathLst>
              <a:path w="11213627" h="1549519">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21120" t="-18070" b="-1"/>
            </a:stretch>
          </a:blipFill>
        </p:spPr>
        <p:txBody>
          <a:bodyPr/>
          <a:lstStyle/>
          <a:p>
            <a:endParaRPr lang="en-US"/>
          </a:p>
        </p:txBody>
      </p:sp>
      <p:sp>
        <p:nvSpPr>
          <p:cNvPr id="3" name="Freeform 3"/>
          <p:cNvSpPr/>
          <p:nvPr/>
        </p:nvSpPr>
        <p:spPr>
          <a:xfrm rot="-5400000">
            <a:off x="-3155441" y="5655741"/>
            <a:ext cx="7467218" cy="1156332"/>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34004" b="1"/>
            </a:stretch>
          </a:blipFill>
        </p:spPr>
        <p:txBody>
          <a:bodyPr/>
          <a:lstStyle/>
          <a:p>
            <a:endParaRPr lang="en-US"/>
          </a:p>
        </p:txBody>
      </p:sp>
      <p:sp>
        <p:nvSpPr>
          <p:cNvPr id="4" name="Freeform 4"/>
          <p:cNvSpPr/>
          <p:nvPr/>
        </p:nvSpPr>
        <p:spPr>
          <a:xfrm>
            <a:off x="1156334" y="-48410"/>
            <a:ext cx="11213627"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4217373" y="8978114"/>
            <a:ext cx="11213627" cy="1308885"/>
          </a:xfrm>
          <a:custGeom>
            <a:avLst/>
            <a:gdLst/>
            <a:ahLst/>
            <a:cxnLst/>
            <a:rect l="l" t="t" r="r" b="b"/>
            <a:pathLst>
              <a:path w="11213627" h="1549519">
                <a:moveTo>
                  <a:pt x="0" y="0"/>
                </a:moveTo>
                <a:lnTo>
                  <a:pt x="11213628" y="0"/>
                </a:lnTo>
                <a:lnTo>
                  <a:pt x="1121362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t="-18385" b="-1"/>
            </a:stretch>
          </a:blipFill>
        </p:spPr>
        <p:txBody>
          <a:bodyPr/>
          <a:lstStyle/>
          <a:p>
            <a:endParaRPr lang="en-US"/>
          </a:p>
        </p:txBody>
      </p:sp>
      <p:sp>
        <p:nvSpPr>
          <p:cNvPr id="6" name="Freeform 6"/>
          <p:cNvSpPr/>
          <p:nvPr/>
        </p:nvSpPr>
        <p:spPr>
          <a:xfrm>
            <a:off x="3555595" y="4631582"/>
            <a:ext cx="11631463" cy="5335934"/>
          </a:xfrm>
          <a:custGeom>
            <a:avLst/>
            <a:gdLst/>
            <a:ahLst/>
            <a:cxnLst/>
            <a:rect l="l" t="t" r="r" b="b"/>
            <a:pathLst>
              <a:path w="11631463" h="5335934">
                <a:moveTo>
                  <a:pt x="0" y="0"/>
                </a:moveTo>
                <a:lnTo>
                  <a:pt x="11631464" y="0"/>
                </a:lnTo>
                <a:lnTo>
                  <a:pt x="11631464" y="5335934"/>
                </a:lnTo>
                <a:lnTo>
                  <a:pt x="0" y="5335934"/>
                </a:lnTo>
                <a:lnTo>
                  <a:pt x="0" y="0"/>
                </a:lnTo>
                <a:close/>
              </a:path>
            </a:pathLst>
          </a:custGeom>
          <a:blipFill>
            <a:blip r:embed="rId4"/>
            <a:stretch>
              <a:fillRect/>
            </a:stretch>
          </a:blipFill>
        </p:spPr>
        <p:txBody>
          <a:bodyPr/>
          <a:lstStyle/>
          <a:p>
            <a:endParaRPr lang="en-US"/>
          </a:p>
        </p:txBody>
      </p:sp>
      <p:sp>
        <p:nvSpPr>
          <p:cNvPr id="7" name="Freeform 7"/>
          <p:cNvSpPr/>
          <p:nvPr/>
        </p:nvSpPr>
        <p:spPr>
          <a:xfrm>
            <a:off x="295529" y="8551839"/>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4538183" y="3841561"/>
            <a:ext cx="241846" cy="570865"/>
          </a:xfrm>
          <a:prstGeom prst="rect">
            <a:avLst/>
          </a:prstGeom>
        </p:spPr>
        <p:txBody>
          <a:bodyPr lIns="0" tIns="0" rIns="0" bIns="0" rtlCol="0" anchor="t">
            <a:spAutoFit/>
          </a:bodyPr>
          <a:lstStyle/>
          <a:p>
            <a:pPr algn="ctr">
              <a:lnSpc>
                <a:spcPts val="4759"/>
              </a:lnSpc>
            </a:pPr>
            <a:r>
              <a:rPr lang="en-US" sz="3399">
                <a:solidFill>
                  <a:srgbClr val="000000"/>
                </a:solidFill>
                <a:latin typeface="Century Gothic Paneuropean Bold"/>
              </a:rPr>
              <a:t>0</a:t>
            </a:r>
          </a:p>
        </p:txBody>
      </p:sp>
      <p:sp>
        <p:nvSpPr>
          <p:cNvPr id="9" name="TextBox 9"/>
          <p:cNvSpPr txBox="1"/>
          <p:nvPr/>
        </p:nvSpPr>
        <p:spPr>
          <a:xfrm>
            <a:off x="6396492" y="3841561"/>
            <a:ext cx="241846" cy="570865"/>
          </a:xfrm>
          <a:prstGeom prst="rect">
            <a:avLst/>
          </a:prstGeom>
        </p:spPr>
        <p:txBody>
          <a:bodyPr lIns="0" tIns="0" rIns="0" bIns="0" rtlCol="0" anchor="t">
            <a:spAutoFit/>
          </a:bodyPr>
          <a:lstStyle/>
          <a:p>
            <a:pPr algn="ctr">
              <a:lnSpc>
                <a:spcPts val="4759"/>
              </a:lnSpc>
            </a:pPr>
            <a:r>
              <a:rPr lang="en-US" sz="3399">
                <a:solidFill>
                  <a:srgbClr val="000000"/>
                </a:solidFill>
                <a:latin typeface="Century Gothic Paneuropean Bold"/>
              </a:rPr>
              <a:t>2</a:t>
            </a:r>
          </a:p>
        </p:txBody>
      </p:sp>
      <p:sp>
        <p:nvSpPr>
          <p:cNvPr id="10" name="TextBox 10"/>
          <p:cNvSpPr txBox="1"/>
          <p:nvPr/>
        </p:nvSpPr>
        <p:spPr>
          <a:xfrm>
            <a:off x="8254801" y="3841561"/>
            <a:ext cx="241846" cy="570865"/>
          </a:xfrm>
          <a:prstGeom prst="rect">
            <a:avLst/>
          </a:prstGeom>
        </p:spPr>
        <p:txBody>
          <a:bodyPr lIns="0" tIns="0" rIns="0" bIns="0" rtlCol="0" anchor="t">
            <a:spAutoFit/>
          </a:bodyPr>
          <a:lstStyle/>
          <a:p>
            <a:pPr algn="ctr">
              <a:lnSpc>
                <a:spcPts val="4759"/>
              </a:lnSpc>
            </a:pPr>
            <a:r>
              <a:rPr lang="en-US" sz="3399">
                <a:solidFill>
                  <a:srgbClr val="000000"/>
                </a:solidFill>
                <a:latin typeface="Century Gothic Paneuropean Bold"/>
              </a:rPr>
              <a:t>4</a:t>
            </a:r>
          </a:p>
        </p:txBody>
      </p:sp>
      <p:sp>
        <p:nvSpPr>
          <p:cNvPr id="11" name="TextBox 11"/>
          <p:cNvSpPr txBox="1"/>
          <p:nvPr/>
        </p:nvSpPr>
        <p:spPr>
          <a:xfrm>
            <a:off x="10115896" y="3841561"/>
            <a:ext cx="241846" cy="570865"/>
          </a:xfrm>
          <a:prstGeom prst="rect">
            <a:avLst/>
          </a:prstGeom>
        </p:spPr>
        <p:txBody>
          <a:bodyPr lIns="0" tIns="0" rIns="0" bIns="0" rtlCol="0" anchor="t">
            <a:spAutoFit/>
          </a:bodyPr>
          <a:lstStyle/>
          <a:p>
            <a:pPr algn="ctr">
              <a:lnSpc>
                <a:spcPts val="4759"/>
              </a:lnSpc>
            </a:pPr>
            <a:r>
              <a:rPr lang="en-US" sz="3399">
                <a:solidFill>
                  <a:srgbClr val="000000"/>
                </a:solidFill>
                <a:latin typeface="Century Gothic Paneuropean Bold"/>
              </a:rPr>
              <a:t>6</a:t>
            </a:r>
          </a:p>
        </p:txBody>
      </p:sp>
      <p:sp>
        <p:nvSpPr>
          <p:cNvPr id="12" name="TextBox 12"/>
          <p:cNvSpPr txBox="1"/>
          <p:nvPr/>
        </p:nvSpPr>
        <p:spPr>
          <a:xfrm>
            <a:off x="11976992" y="3841561"/>
            <a:ext cx="241846" cy="570865"/>
          </a:xfrm>
          <a:prstGeom prst="rect">
            <a:avLst/>
          </a:prstGeom>
        </p:spPr>
        <p:txBody>
          <a:bodyPr lIns="0" tIns="0" rIns="0" bIns="0" rtlCol="0" anchor="t">
            <a:spAutoFit/>
          </a:bodyPr>
          <a:lstStyle/>
          <a:p>
            <a:pPr algn="ctr">
              <a:lnSpc>
                <a:spcPts val="4759"/>
              </a:lnSpc>
            </a:pPr>
            <a:r>
              <a:rPr lang="en-US" sz="3399">
                <a:solidFill>
                  <a:srgbClr val="000000"/>
                </a:solidFill>
                <a:latin typeface="Century Gothic Paneuropean Bold"/>
              </a:rPr>
              <a:t>8</a:t>
            </a:r>
          </a:p>
        </p:txBody>
      </p:sp>
      <p:sp>
        <p:nvSpPr>
          <p:cNvPr id="13" name="TextBox 13"/>
          <p:cNvSpPr txBox="1"/>
          <p:nvPr/>
        </p:nvSpPr>
        <p:spPr>
          <a:xfrm>
            <a:off x="13717165" y="3841561"/>
            <a:ext cx="483691" cy="570865"/>
          </a:xfrm>
          <a:prstGeom prst="rect">
            <a:avLst/>
          </a:prstGeom>
        </p:spPr>
        <p:txBody>
          <a:bodyPr lIns="0" tIns="0" rIns="0" bIns="0" rtlCol="0" anchor="t">
            <a:spAutoFit/>
          </a:bodyPr>
          <a:lstStyle/>
          <a:p>
            <a:pPr algn="ctr">
              <a:lnSpc>
                <a:spcPts val="4759"/>
              </a:lnSpc>
            </a:pPr>
            <a:r>
              <a:rPr lang="en-US" sz="3399">
                <a:solidFill>
                  <a:srgbClr val="000000"/>
                </a:solidFill>
                <a:latin typeface="Century Gothic Paneuropean Bold"/>
              </a:rPr>
              <a:t>10</a:t>
            </a:r>
          </a:p>
        </p:txBody>
      </p:sp>
      <p:sp>
        <p:nvSpPr>
          <p:cNvPr id="14" name="TextBox 14"/>
          <p:cNvSpPr txBox="1"/>
          <p:nvPr/>
        </p:nvSpPr>
        <p:spPr>
          <a:xfrm>
            <a:off x="4217374" y="7672806"/>
            <a:ext cx="1048792" cy="382270"/>
          </a:xfrm>
          <a:prstGeom prst="rect">
            <a:avLst/>
          </a:prstGeom>
        </p:spPr>
        <p:txBody>
          <a:bodyPr lIns="0" tIns="0" rIns="0" bIns="0" rtlCol="0" anchor="t">
            <a:spAutoFit/>
          </a:bodyPr>
          <a:lstStyle/>
          <a:p>
            <a:pPr algn="ctr">
              <a:lnSpc>
                <a:spcPts val="3079"/>
              </a:lnSpc>
            </a:pPr>
            <a:r>
              <a:rPr lang="en-US" sz="2199">
                <a:solidFill>
                  <a:srgbClr val="000000"/>
                </a:solidFill>
                <a:latin typeface="Century Gothic Paneuropean"/>
              </a:rPr>
              <a:t>No Pain</a:t>
            </a:r>
          </a:p>
        </p:txBody>
      </p:sp>
      <p:sp>
        <p:nvSpPr>
          <p:cNvPr id="15" name="TextBox 15"/>
          <p:cNvSpPr txBox="1"/>
          <p:nvPr/>
        </p:nvSpPr>
        <p:spPr>
          <a:xfrm>
            <a:off x="5890774" y="7644866"/>
            <a:ext cx="1011436" cy="772795"/>
          </a:xfrm>
          <a:prstGeom prst="rect">
            <a:avLst/>
          </a:prstGeom>
        </p:spPr>
        <p:txBody>
          <a:bodyPr lIns="0" tIns="0" rIns="0" bIns="0" rtlCol="0" anchor="t">
            <a:spAutoFit/>
          </a:bodyPr>
          <a:lstStyle/>
          <a:p>
            <a:pPr algn="ctr">
              <a:lnSpc>
                <a:spcPts val="3079"/>
              </a:lnSpc>
            </a:pPr>
            <a:r>
              <a:rPr lang="en-US" sz="2199">
                <a:solidFill>
                  <a:srgbClr val="000000"/>
                </a:solidFill>
                <a:latin typeface="Century Gothic Paneuropean"/>
              </a:rPr>
              <a:t>Hurts a </a:t>
            </a:r>
          </a:p>
          <a:p>
            <a:pPr algn="ctr">
              <a:lnSpc>
                <a:spcPts val="3079"/>
              </a:lnSpc>
            </a:pPr>
            <a:r>
              <a:rPr lang="en-US" sz="2199">
                <a:solidFill>
                  <a:srgbClr val="000000"/>
                </a:solidFill>
                <a:latin typeface="Century Gothic Paneuropean"/>
              </a:rPr>
              <a:t>Little Bit</a:t>
            </a:r>
          </a:p>
        </p:txBody>
      </p:sp>
      <p:sp>
        <p:nvSpPr>
          <p:cNvPr id="16" name="TextBox 16"/>
          <p:cNvSpPr txBox="1"/>
          <p:nvPr/>
        </p:nvSpPr>
        <p:spPr>
          <a:xfrm>
            <a:off x="7550769" y="7644866"/>
            <a:ext cx="1408063" cy="772795"/>
          </a:xfrm>
          <a:prstGeom prst="rect">
            <a:avLst/>
          </a:prstGeom>
        </p:spPr>
        <p:txBody>
          <a:bodyPr lIns="0" tIns="0" rIns="0" bIns="0" rtlCol="0" anchor="t">
            <a:spAutoFit/>
          </a:bodyPr>
          <a:lstStyle/>
          <a:p>
            <a:pPr algn="ctr">
              <a:lnSpc>
                <a:spcPts val="3079"/>
              </a:lnSpc>
            </a:pPr>
            <a:r>
              <a:rPr lang="en-US" sz="2199">
                <a:solidFill>
                  <a:srgbClr val="000000"/>
                </a:solidFill>
                <a:latin typeface="Century Gothic Paneuropean"/>
              </a:rPr>
              <a:t>Hurts a </a:t>
            </a:r>
          </a:p>
          <a:p>
            <a:pPr algn="ctr">
              <a:lnSpc>
                <a:spcPts val="3079"/>
              </a:lnSpc>
            </a:pPr>
            <a:r>
              <a:rPr lang="en-US" sz="2199">
                <a:solidFill>
                  <a:srgbClr val="000000"/>
                </a:solidFill>
                <a:latin typeface="Century Gothic Paneuropean"/>
              </a:rPr>
              <a:t>Little More</a:t>
            </a:r>
          </a:p>
        </p:txBody>
      </p:sp>
      <p:sp>
        <p:nvSpPr>
          <p:cNvPr id="17" name="TextBox 17"/>
          <p:cNvSpPr txBox="1"/>
          <p:nvPr/>
        </p:nvSpPr>
        <p:spPr>
          <a:xfrm>
            <a:off x="9586664" y="7624033"/>
            <a:ext cx="1447800" cy="772795"/>
          </a:xfrm>
          <a:prstGeom prst="rect">
            <a:avLst/>
          </a:prstGeom>
        </p:spPr>
        <p:txBody>
          <a:bodyPr lIns="0" tIns="0" rIns="0" bIns="0" rtlCol="0" anchor="t">
            <a:spAutoFit/>
          </a:bodyPr>
          <a:lstStyle/>
          <a:p>
            <a:pPr algn="ctr">
              <a:lnSpc>
                <a:spcPts val="3079"/>
              </a:lnSpc>
            </a:pPr>
            <a:r>
              <a:rPr lang="en-US" sz="2199">
                <a:solidFill>
                  <a:srgbClr val="000000"/>
                </a:solidFill>
                <a:latin typeface="Century Gothic Paneuropean"/>
              </a:rPr>
              <a:t>Hurts  </a:t>
            </a:r>
          </a:p>
          <a:p>
            <a:pPr algn="ctr">
              <a:lnSpc>
                <a:spcPts val="3079"/>
              </a:lnSpc>
            </a:pPr>
            <a:r>
              <a:rPr lang="en-US" sz="2199">
                <a:solidFill>
                  <a:srgbClr val="000000"/>
                </a:solidFill>
                <a:latin typeface="Century Gothic Paneuropean"/>
              </a:rPr>
              <a:t>Even More</a:t>
            </a:r>
          </a:p>
        </p:txBody>
      </p:sp>
      <p:sp>
        <p:nvSpPr>
          <p:cNvPr id="18" name="TextBox 18"/>
          <p:cNvSpPr txBox="1"/>
          <p:nvPr/>
        </p:nvSpPr>
        <p:spPr>
          <a:xfrm>
            <a:off x="11546804" y="7644866"/>
            <a:ext cx="1344067" cy="772795"/>
          </a:xfrm>
          <a:prstGeom prst="rect">
            <a:avLst/>
          </a:prstGeom>
        </p:spPr>
        <p:txBody>
          <a:bodyPr lIns="0" tIns="0" rIns="0" bIns="0" rtlCol="0" anchor="t">
            <a:spAutoFit/>
          </a:bodyPr>
          <a:lstStyle/>
          <a:p>
            <a:pPr algn="ctr">
              <a:lnSpc>
                <a:spcPts val="3079"/>
              </a:lnSpc>
            </a:pPr>
            <a:r>
              <a:rPr lang="en-US" sz="2199">
                <a:solidFill>
                  <a:srgbClr val="000000"/>
                </a:solidFill>
                <a:latin typeface="Century Gothic Paneuropean"/>
              </a:rPr>
              <a:t>Hurts a </a:t>
            </a:r>
          </a:p>
          <a:p>
            <a:pPr algn="ctr">
              <a:lnSpc>
                <a:spcPts val="3079"/>
              </a:lnSpc>
            </a:pPr>
            <a:r>
              <a:rPr lang="en-US" sz="2199">
                <a:solidFill>
                  <a:srgbClr val="000000"/>
                </a:solidFill>
                <a:latin typeface="Century Gothic Paneuropean"/>
              </a:rPr>
              <a:t>Whole Lot</a:t>
            </a:r>
          </a:p>
        </p:txBody>
      </p:sp>
      <p:sp>
        <p:nvSpPr>
          <p:cNvPr id="19" name="TextBox 19"/>
          <p:cNvSpPr txBox="1"/>
          <p:nvPr/>
        </p:nvSpPr>
        <p:spPr>
          <a:xfrm>
            <a:off x="13405221" y="7672806"/>
            <a:ext cx="2532013" cy="382270"/>
          </a:xfrm>
          <a:prstGeom prst="rect">
            <a:avLst/>
          </a:prstGeom>
        </p:spPr>
        <p:txBody>
          <a:bodyPr lIns="0" tIns="0" rIns="0" bIns="0" rtlCol="0" anchor="t">
            <a:spAutoFit/>
          </a:bodyPr>
          <a:lstStyle/>
          <a:p>
            <a:pPr algn="ctr">
              <a:lnSpc>
                <a:spcPts val="3079"/>
              </a:lnSpc>
            </a:pPr>
            <a:r>
              <a:rPr lang="en-US" sz="2199">
                <a:solidFill>
                  <a:srgbClr val="000000"/>
                </a:solidFill>
                <a:latin typeface="Century Gothic Paneuropean"/>
              </a:rPr>
              <a:t>Worst Pain Possible</a:t>
            </a:r>
          </a:p>
        </p:txBody>
      </p:sp>
      <p:sp>
        <p:nvSpPr>
          <p:cNvPr id="20" name="TextBox 19">
            <a:extLst>
              <a:ext uri="{FF2B5EF4-FFF2-40B4-BE49-F238E27FC236}">
                <a16:creationId xmlns:a16="http://schemas.microsoft.com/office/drawing/2014/main" id="{32844C53-0726-E768-A6C9-D70C9CE49340}"/>
              </a:ext>
            </a:extLst>
          </p:cNvPr>
          <p:cNvSpPr txBox="1"/>
          <p:nvPr/>
        </p:nvSpPr>
        <p:spPr>
          <a:xfrm>
            <a:off x="1295400" y="1501109"/>
            <a:ext cx="15680234" cy="2045432"/>
          </a:xfrm>
          <a:prstGeom prst="rect">
            <a:avLst/>
          </a:prstGeom>
          <a:noFill/>
        </p:spPr>
        <p:txBody>
          <a:bodyPr wrap="square" rtlCol="0">
            <a:spAutoFit/>
          </a:bodyPr>
          <a:lstStyle/>
          <a:p>
            <a:pPr marL="0" marR="0" algn="ctr">
              <a:lnSpc>
                <a:spcPct val="107000"/>
              </a:lnSpc>
              <a:spcBef>
                <a:spcPts val="0"/>
              </a:spcBef>
              <a:spcAft>
                <a:spcPts val="800"/>
              </a:spcAft>
            </a:pP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Emergency rooms at the hospital often give people a pain scale.</a:t>
            </a:r>
            <a:endParaRPr lang="en-US" sz="3600" kern="100">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a:effectLst/>
                <a:latin typeface="Century Gothic" panose="020B0502020202020204" pitchFamily="34" charset="0"/>
                <a:ea typeface="Calibri" panose="020F0502020204030204" pitchFamily="34" charset="0"/>
                <a:cs typeface="Times New Roman" panose="02020603050405020304" pitchFamily="18" charset="0"/>
              </a:rPr>
              <a:t>Why do you think hospitals want patients to quantify their pain? </a:t>
            </a:r>
          </a:p>
          <a:p>
            <a:pPr marL="0" marR="0" algn="ctr">
              <a:lnSpc>
                <a:spcPct val="107000"/>
              </a:lnSpc>
              <a:spcBef>
                <a:spcPts val="0"/>
              </a:spcBef>
              <a:spcAft>
                <a:spcPts val="800"/>
              </a:spcAft>
            </a:pPr>
            <a:r>
              <a:rPr lang="en-US" sz="3600">
                <a:effectLst/>
                <a:latin typeface="Century Gothic" panose="020B0502020202020204" pitchFamily="34" charset="0"/>
                <a:ea typeface="Calibri" panose="020F0502020204030204" pitchFamily="34" charset="0"/>
                <a:cs typeface="Times New Roman" panose="02020603050405020304" pitchFamily="18" charset="0"/>
              </a:rPr>
              <a:t>How does that help doctors?</a:t>
            </a: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978462" y="3948762"/>
            <a:ext cx="9306710" cy="1312366"/>
          </a:xfrm>
          <a:custGeom>
            <a:avLst/>
            <a:gdLst/>
            <a:ahLst/>
            <a:cxnLst/>
            <a:rect l="l" t="t" r="r" b="b"/>
            <a:pathLst>
              <a:path w="11213627" h="1549519">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20490" t="-18070" b="-1"/>
            </a:stretch>
          </a:blipFill>
        </p:spPr>
        <p:txBody>
          <a:bodyPr/>
          <a:lstStyle/>
          <a:p>
            <a:endParaRPr lang="en-US"/>
          </a:p>
        </p:txBody>
      </p:sp>
      <p:sp>
        <p:nvSpPr>
          <p:cNvPr id="3" name="Freeform 3"/>
          <p:cNvSpPr/>
          <p:nvPr/>
        </p:nvSpPr>
        <p:spPr>
          <a:xfrm rot="-5400000">
            <a:off x="-3155441" y="5655741"/>
            <a:ext cx="7467218" cy="1156332"/>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34004" b="1"/>
            </a:stretch>
          </a:blipFill>
        </p:spPr>
        <p:txBody>
          <a:bodyPr/>
          <a:lstStyle/>
          <a:p>
            <a:endParaRPr lang="en-US"/>
          </a:p>
        </p:txBody>
      </p:sp>
      <p:sp>
        <p:nvSpPr>
          <p:cNvPr id="4" name="Freeform 4"/>
          <p:cNvSpPr/>
          <p:nvPr/>
        </p:nvSpPr>
        <p:spPr>
          <a:xfrm>
            <a:off x="1156334" y="-48410"/>
            <a:ext cx="11213627"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4217373" y="8978114"/>
            <a:ext cx="11213627" cy="1308885"/>
          </a:xfrm>
          <a:custGeom>
            <a:avLst/>
            <a:gdLst/>
            <a:ahLst/>
            <a:cxnLst/>
            <a:rect l="l" t="t" r="r" b="b"/>
            <a:pathLst>
              <a:path w="11213627" h="1549519">
                <a:moveTo>
                  <a:pt x="0" y="0"/>
                </a:moveTo>
                <a:lnTo>
                  <a:pt x="11213628" y="0"/>
                </a:lnTo>
                <a:lnTo>
                  <a:pt x="1121362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t="-18385" b="-1"/>
            </a:stretch>
          </a:blipFill>
        </p:spPr>
        <p:txBody>
          <a:bodyPr/>
          <a:lstStyle/>
          <a:p>
            <a:endParaRPr lang="en-US"/>
          </a:p>
        </p:txBody>
      </p:sp>
      <p:sp>
        <p:nvSpPr>
          <p:cNvPr id="6" name="Freeform 6"/>
          <p:cNvSpPr/>
          <p:nvPr/>
        </p:nvSpPr>
        <p:spPr>
          <a:xfrm>
            <a:off x="578168" y="8479573"/>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4"/>
            <a:stretch>
              <a:fillRect/>
            </a:stretch>
          </a:blipFill>
        </p:spPr>
        <p:txBody>
          <a:bodyPr/>
          <a:lstStyle/>
          <a:p>
            <a:endParaRPr lang="en-US"/>
          </a:p>
        </p:txBody>
      </p:sp>
      <p:sp>
        <p:nvSpPr>
          <p:cNvPr id="7" name="Freeform 7"/>
          <p:cNvSpPr/>
          <p:nvPr/>
        </p:nvSpPr>
        <p:spPr>
          <a:xfrm>
            <a:off x="2720611" y="2500297"/>
            <a:ext cx="12737128" cy="5537483"/>
          </a:xfrm>
          <a:custGeom>
            <a:avLst/>
            <a:gdLst/>
            <a:ahLst/>
            <a:cxnLst/>
            <a:rect l="l" t="t" r="r" b="b"/>
            <a:pathLst>
              <a:path w="12737128" h="5537483">
                <a:moveTo>
                  <a:pt x="0" y="0"/>
                </a:moveTo>
                <a:lnTo>
                  <a:pt x="12737128" y="0"/>
                </a:lnTo>
                <a:lnTo>
                  <a:pt x="12737128" y="5537483"/>
                </a:lnTo>
                <a:lnTo>
                  <a:pt x="0" y="5537483"/>
                </a:lnTo>
                <a:lnTo>
                  <a:pt x="0" y="0"/>
                </a:lnTo>
                <a:close/>
              </a:path>
            </a:pathLst>
          </a:custGeom>
          <a:blipFill>
            <a:blip r:embed="rId5"/>
            <a:stretch>
              <a:fillRect/>
            </a:stretch>
          </a:blipFill>
        </p:spPr>
        <p:txBody>
          <a:bodyPr/>
          <a:lstStyle/>
          <a:p>
            <a:endParaRPr lang="en-US"/>
          </a:p>
        </p:txBody>
      </p:sp>
      <p:sp>
        <p:nvSpPr>
          <p:cNvPr id="8" name="TextBox 7">
            <a:extLst>
              <a:ext uri="{FF2B5EF4-FFF2-40B4-BE49-F238E27FC236}">
                <a16:creationId xmlns:a16="http://schemas.microsoft.com/office/drawing/2014/main" id="{6FFF5A44-BE58-2195-E18D-1B67AE0E9A56}"/>
              </a:ext>
            </a:extLst>
          </p:cNvPr>
          <p:cNvSpPr txBox="1"/>
          <p:nvPr/>
        </p:nvSpPr>
        <p:spPr>
          <a:xfrm>
            <a:off x="1295400" y="1501109"/>
            <a:ext cx="15680234" cy="654666"/>
          </a:xfrm>
          <a:prstGeom prst="rect">
            <a:avLst/>
          </a:prstGeom>
          <a:noFill/>
        </p:spPr>
        <p:txBody>
          <a:bodyPr wrap="square" rtlCol="0">
            <a:spAutoFit/>
          </a:bodyPr>
          <a:lstStyle/>
          <a:p>
            <a:pPr marL="0" marR="0" algn="ctr">
              <a:lnSpc>
                <a:spcPct val="107000"/>
              </a:lnSpc>
              <a:spcBef>
                <a:spcPts val="0"/>
              </a:spcBef>
              <a:spcAft>
                <a:spcPts val="800"/>
              </a:spcAft>
            </a:pP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Can you quantify the following? </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0820442" y="2507961"/>
            <a:ext cx="8647187" cy="8647187"/>
            <a:chOff x="0" y="0"/>
            <a:chExt cx="11529582" cy="11529582"/>
          </a:xfrm>
        </p:grpSpPr>
        <p:sp>
          <p:nvSpPr>
            <p:cNvPr id="3" name="Freeform 3"/>
            <p:cNvSpPr/>
            <p:nvPr/>
          </p:nvSpPr>
          <p:spPr>
            <a:xfrm rot="5400000">
              <a:off x="3644708" y="4968202"/>
              <a:ext cx="11529582" cy="1593179"/>
            </a:xfrm>
            <a:custGeom>
              <a:avLst/>
              <a:gdLst/>
              <a:ahLst/>
              <a:cxnLst/>
              <a:rect l="l" t="t" r="r" b="b"/>
              <a:pathLst>
                <a:path w="11529582" h="1593179">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0" y="8924252"/>
              <a:ext cx="11529582" cy="1593179"/>
            </a:xfrm>
            <a:custGeom>
              <a:avLst/>
              <a:gdLst/>
              <a:ahLst/>
              <a:cxnLst/>
              <a:rect l="l" t="t" r="r" b="b"/>
              <a:pathLst>
                <a:path w="11529582" h="1593179">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5551544" y="1028699"/>
            <a:ext cx="10950236" cy="10950236"/>
            <a:chOff x="0" y="0"/>
            <a:chExt cx="14600315" cy="14600315"/>
          </a:xfrm>
        </p:grpSpPr>
        <p:sp>
          <p:nvSpPr>
            <p:cNvPr id="6" name="Freeform 6"/>
            <p:cNvSpPr/>
            <p:nvPr/>
          </p:nvSpPr>
          <p:spPr>
            <a:xfrm rot="2700000">
              <a:off x="2138167" y="2138167"/>
              <a:ext cx="10323982" cy="10323982"/>
            </a:xfrm>
            <a:custGeom>
              <a:avLst/>
              <a:gdLst/>
              <a:ahLst/>
              <a:cxnLst/>
              <a:rect l="l" t="t" r="r" b="b"/>
              <a:pathLst>
                <a:path w="10323982" h="10323982">
                  <a:moveTo>
                    <a:pt x="0" y="0"/>
                  </a:moveTo>
                  <a:lnTo>
                    <a:pt x="10323981" y="0"/>
                  </a:lnTo>
                  <a:lnTo>
                    <a:pt x="10323981" y="10323981"/>
                  </a:lnTo>
                  <a:lnTo>
                    <a:pt x="0" y="10323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74741" y="2515121"/>
              <a:ext cx="4806481" cy="4536117"/>
            </a:xfrm>
            <a:custGeom>
              <a:avLst/>
              <a:gdLst/>
              <a:ahLst/>
              <a:cxnLst/>
              <a:rect l="l" t="t" r="r" b="b"/>
              <a:pathLst>
                <a:path w="4806481" h="4536117">
                  <a:moveTo>
                    <a:pt x="0" y="0"/>
                  </a:moveTo>
                  <a:lnTo>
                    <a:pt x="4806481" y="0"/>
                  </a:lnTo>
                  <a:lnTo>
                    <a:pt x="4806481" y="4536117"/>
                  </a:lnTo>
                  <a:lnTo>
                    <a:pt x="0" y="45361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9503582">
              <a:off x="10539017" y="6650824"/>
              <a:ext cx="2910358" cy="2746651"/>
            </a:xfrm>
            <a:custGeom>
              <a:avLst/>
              <a:gdLst/>
              <a:ahLst/>
              <a:cxnLst/>
              <a:rect l="l" t="t" r="r" b="b"/>
              <a:pathLst>
                <a:path w="2910358" h="2746651">
                  <a:moveTo>
                    <a:pt x="0" y="0"/>
                  </a:moveTo>
                  <a:lnTo>
                    <a:pt x="2910358" y="0"/>
                  </a:lnTo>
                  <a:lnTo>
                    <a:pt x="2910358" y="2746650"/>
                  </a:lnTo>
                  <a:lnTo>
                    <a:pt x="0" y="27466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9" name="Freeform 9"/>
          <p:cNvSpPr/>
          <p:nvPr/>
        </p:nvSpPr>
        <p:spPr>
          <a:xfrm rot="-5400000">
            <a:off x="-2191759" y="6938909"/>
            <a:ext cx="5539851" cy="1156334"/>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02417" t="-34002" b="-1"/>
            </a:stretch>
          </a:blipFill>
        </p:spPr>
        <p:txBody>
          <a:bodyPr/>
          <a:lstStyle/>
          <a:p>
            <a:endParaRPr lang="en-US"/>
          </a:p>
        </p:txBody>
      </p:sp>
      <p:sp>
        <p:nvSpPr>
          <p:cNvPr id="10" name="Freeform 10"/>
          <p:cNvSpPr/>
          <p:nvPr/>
        </p:nvSpPr>
        <p:spPr>
          <a:xfrm>
            <a:off x="-393186" y="0"/>
            <a:ext cx="11213627"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3668882" y="3635960"/>
            <a:ext cx="12336588" cy="1377949"/>
          </a:xfrm>
          <a:prstGeom prst="rect">
            <a:avLst/>
          </a:prstGeom>
        </p:spPr>
        <p:txBody>
          <a:bodyPr lIns="0" tIns="0" rIns="0" bIns="0" rtlCol="0" anchor="t">
            <a:spAutoFit/>
          </a:bodyPr>
          <a:lstStyle/>
          <a:p>
            <a:pPr algn="ctr">
              <a:lnSpc>
                <a:spcPts val="11200"/>
              </a:lnSpc>
              <a:spcBef>
                <a:spcPct val="0"/>
              </a:spcBef>
            </a:pPr>
            <a:r>
              <a:rPr lang="en-US" sz="8000" spc="704">
                <a:solidFill>
                  <a:srgbClr val="004E82"/>
                </a:solidFill>
                <a:latin typeface="Century Gothic Paneuropean Bold"/>
              </a:rPr>
              <a:t>thinkStarter Summary</a:t>
            </a:r>
          </a:p>
        </p:txBody>
      </p:sp>
      <p:sp>
        <p:nvSpPr>
          <p:cNvPr id="12" name="Freeform 12"/>
          <p:cNvSpPr/>
          <p:nvPr/>
        </p:nvSpPr>
        <p:spPr>
          <a:xfrm rot="1323373">
            <a:off x="1732067" y="6342211"/>
            <a:ext cx="2424672" cy="978686"/>
          </a:xfrm>
          <a:custGeom>
            <a:avLst/>
            <a:gdLst/>
            <a:ahLst/>
            <a:cxnLst/>
            <a:rect l="l" t="t" r="r" b="b"/>
            <a:pathLst>
              <a:path w="2424672" h="978686">
                <a:moveTo>
                  <a:pt x="0" y="0"/>
                </a:moveTo>
                <a:lnTo>
                  <a:pt x="2424672" y="0"/>
                </a:lnTo>
                <a:lnTo>
                  <a:pt x="2424672" y="978686"/>
                </a:lnTo>
                <a:lnTo>
                  <a:pt x="0" y="9786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2948473" y="2311519"/>
            <a:ext cx="1145853" cy="1486365"/>
          </a:xfrm>
          <a:custGeom>
            <a:avLst/>
            <a:gdLst/>
            <a:ahLst/>
            <a:cxnLst/>
            <a:rect l="l" t="t" r="r" b="b"/>
            <a:pathLst>
              <a:path w="1145853" h="1486365">
                <a:moveTo>
                  <a:pt x="0" y="0"/>
                </a:moveTo>
                <a:lnTo>
                  <a:pt x="1145853" y="0"/>
                </a:lnTo>
                <a:lnTo>
                  <a:pt x="1145853" y="1486366"/>
                </a:lnTo>
                <a:lnTo>
                  <a:pt x="0" y="14863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6005470" y="1672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12"/>
            <a:stretch>
              <a:fillRect/>
            </a:stretch>
          </a:blipFill>
        </p:spPr>
        <p:txBody>
          <a:bodyPr/>
          <a:lstStyle/>
          <a:p>
            <a:endParaRPr lang="en-US"/>
          </a:p>
        </p:txBody>
      </p:sp>
      <p:sp>
        <p:nvSpPr>
          <p:cNvPr id="15" name="TextBox 14">
            <a:extLst>
              <a:ext uri="{FF2B5EF4-FFF2-40B4-BE49-F238E27FC236}">
                <a16:creationId xmlns:a16="http://schemas.microsoft.com/office/drawing/2014/main" id="{FF0B4549-DB29-8713-F8E3-0D66D98A2389}"/>
              </a:ext>
            </a:extLst>
          </p:cNvPr>
          <p:cNvSpPr txBox="1"/>
          <p:nvPr/>
        </p:nvSpPr>
        <p:spPr>
          <a:xfrm>
            <a:off x="4504043" y="5295900"/>
            <a:ext cx="9059557" cy="4233851"/>
          </a:xfrm>
          <a:prstGeom prst="rect">
            <a:avLst/>
          </a:prstGeom>
          <a:noFill/>
        </p:spPr>
        <p:txBody>
          <a:bodyPr wrap="square" rtlCol="0">
            <a:spAutoFit/>
          </a:bodyPr>
          <a:lstStyle/>
          <a:p>
            <a:pPr marL="0" marR="0" algn="ctr">
              <a:lnSpc>
                <a:spcPct val="107000"/>
              </a:lnSpc>
              <a:spcBef>
                <a:spcPts val="0"/>
              </a:spcBef>
              <a:spcAft>
                <a:spcPts val="800"/>
              </a:spcAft>
            </a:pP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Quantifying helps us to make decisions.</a:t>
            </a:r>
          </a:p>
          <a:p>
            <a:pPr marL="0" marR="0" algn="ctr">
              <a:lnSpc>
                <a:spcPct val="107000"/>
              </a:lnSpc>
              <a:spcBef>
                <a:spcPts val="0"/>
              </a:spcBef>
              <a:spcAft>
                <a:spcPts val="800"/>
              </a:spcAft>
            </a:pP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In today’s thinkLaw Math Lab, you will look at how quantifying is used to decide how much should be paid in a personal injury case. </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2355255" y="4354256"/>
            <a:ext cx="10335410" cy="1530080"/>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1" t="-1270" r="-8498"/>
            </a:stretch>
          </a:blipFill>
        </p:spPr>
        <p:txBody>
          <a:bodyPr/>
          <a:lstStyle/>
          <a:p>
            <a:endParaRPr lang="en-US"/>
          </a:p>
        </p:txBody>
      </p:sp>
      <p:sp>
        <p:nvSpPr>
          <p:cNvPr id="3" name="Freeform 3"/>
          <p:cNvSpPr/>
          <p:nvPr/>
        </p:nvSpPr>
        <p:spPr>
          <a:xfrm rot="-5400000">
            <a:off x="-2883210" y="6187181"/>
            <a:ext cx="6983031" cy="1216608"/>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0585" t="-27364" r="1"/>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5" name="Freeform 5"/>
          <p:cNvSpPr/>
          <p:nvPr/>
        </p:nvSpPr>
        <p:spPr>
          <a:xfrm rot="1887851">
            <a:off x="1503928" y="2889821"/>
            <a:ext cx="852197" cy="1603787"/>
          </a:xfrm>
          <a:custGeom>
            <a:avLst/>
            <a:gdLst/>
            <a:ahLst/>
            <a:cxnLst/>
            <a:rect l="l" t="t" r="r" b="b"/>
            <a:pathLst>
              <a:path w="852197" h="1603787">
                <a:moveTo>
                  <a:pt x="0" y="0"/>
                </a:moveTo>
                <a:lnTo>
                  <a:pt x="852196" y="0"/>
                </a:lnTo>
                <a:lnTo>
                  <a:pt x="852196" y="1603786"/>
                </a:lnTo>
                <a:lnTo>
                  <a:pt x="0" y="1603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873145">
            <a:off x="12282025" y="237508"/>
            <a:ext cx="5797206" cy="5471113"/>
          </a:xfrm>
          <a:custGeom>
            <a:avLst/>
            <a:gdLst/>
            <a:ahLst/>
            <a:cxnLst/>
            <a:rect l="l" t="t" r="r" b="b"/>
            <a:pathLst>
              <a:path w="5797206" h="5471113">
                <a:moveTo>
                  <a:pt x="0" y="0"/>
                </a:moveTo>
                <a:lnTo>
                  <a:pt x="5797206" y="0"/>
                </a:lnTo>
                <a:lnTo>
                  <a:pt x="5797206" y="5471113"/>
                </a:lnTo>
                <a:lnTo>
                  <a:pt x="0" y="5471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8"/>
            <a:stretch>
              <a:fillRect/>
            </a:stretch>
          </a:blipFill>
        </p:spPr>
        <p:txBody>
          <a:bodyPr/>
          <a:lstStyle/>
          <a:p>
            <a:endParaRPr lang="en-US"/>
          </a:p>
        </p:txBody>
      </p:sp>
      <p:sp>
        <p:nvSpPr>
          <p:cNvPr id="8" name="Freeform 8"/>
          <p:cNvSpPr/>
          <p:nvPr/>
        </p:nvSpPr>
        <p:spPr>
          <a:xfrm>
            <a:off x="1581040" y="3872449"/>
            <a:ext cx="3965638" cy="4114800"/>
          </a:xfrm>
          <a:custGeom>
            <a:avLst/>
            <a:gdLst/>
            <a:ahLst/>
            <a:cxnLst/>
            <a:rect l="l" t="t" r="r" b="b"/>
            <a:pathLst>
              <a:path w="3965638" h="4114800">
                <a:moveTo>
                  <a:pt x="0" y="0"/>
                </a:moveTo>
                <a:lnTo>
                  <a:pt x="3965639" y="0"/>
                </a:lnTo>
                <a:lnTo>
                  <a:pt x="3965639"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1">
            <a:extLst>
              <a:ext uri="{FF2B5EF4-FFF2-40B4-BE49-F238E27FC236}">
                <a16:creationId xmlns:a16="http://schemas.microsoft.com/office/drawing/2014/main" id="{9640ECB3-E0A7-4891-854F-1A45D6CCA858}"/>
              </a:ext>
            </a:extLst>
          </p:cNvPr>
          <p:cNvSpPr txBox="1"/>
          <p:nvPr/>
        </p:nvSpPr>
        <p:spPr>
          <a:xfrm>
            <a:off x="3032683" y="1584061"/>
            <a:ext cx="14264717" cy="1295419"/>
          </a:xfrm>
          <a:prstGeom prst="rect">
            <a:avLst/>
          </a:prstGeom>
        </p:spPr>
        <p:txBody>
          <a:bodyPr wrap="square" lIns="0" tIns="0" rIns="0" bIns="0" rtlCol="0" anchor="t">
            <a:spAutoFit/>
          </a:bodyPr>
          <a:lstStyle/>
          <a:p>
            <a:pPr algn="ctr">
              <a:lnSpc>
                <a:spcPts val="11200"/>
              </a:lnSpc>
              <a:spcBef>
                <a:spcPct val="0"/>
              </a:spcBef>
            </a:pPr>
            <a:r>
              <a:rPr lang="en-US" sz="6600" spc="704">
                <a:solidFill>
                  <a:srgbClr val="004E82"/>
                </a:solidFill>
                <a:latin typeface="Century Gothic Paneuropean Bold"/>
              </a:rPr>
              <a:t>The Cost of a Personal Injury</a:t>
            </a:r>
          </a:p>
        </p:txBody>
      </p:sp>
      <p:sp>
        <p:nvSpPr>
          <p:cNvPr id="11" name="TextBox 10">
            <a:extLst>
              <a:ext uri="{FF2B5EF4-FFF2-40B4-BE49-F238E27FC236}">
                <a16:creationId xmlns:a16="http://schemas.microsoft.com/office/drawing/2014/main" id="{1C83D162-C7F2-9330-1F6E-E071A449B04B}"/>
              </a:ext>
            </a:extLst>
          </p:cNvPr>
          <p:cNvSpPr txBox="1"/>
          <p:nvPr/>
        </p:nvSpPr>
        <p:spPr>
          <a:xfrm>
            <a:off x="6084628" y="3513829"/>
            <a:ext cx="9059557" cy="4263090"/>
          </a:xfrm>
          <a:prstGeom prst="rect">
            <a:avLst/>
          </a:prstGeom>
          <a:noFill/>
        </p:spPr>
        <p:txBody>
          <a:bodyPr wrap="square" rtlCol="0">
            <a:spAutoFit/>
          </a:bodyPr>
          <a:lstStyle/>
          <a:p>
            <a:pPr marL="0" marR="0">
              <a:lnSpc>
                <a:spcPct val="107000"/>
              </a:lnSpc>
              <a:spcBef>
                <a:spcPts val="0"/>
              </a:spcBef>
              <a:spcAft>
                <a:spcPts val="800"/>
              </a:spcAft>
            </a:pPr>
            <a:r>
              <a:rPr lang="en-US" sz="3200" kern="100">
                <a:effectLst/>
                <a:latin typeface="Century Gothic" panose="020B0502020202020204" pitchFamily="34" charset="0"/>
                <a:ea typeface="Calibri" panose="020F0502020204030204" pitchFamily="34" charset="0"/>
                <a:cs typeface="Times New Roman" panose="02020603050405020304" pitchFamily="18" charset="0"/>
              </a:rPr>
              <a:t>A</a:t>
            </a:r>
            <a:r>
              <a:rPr lang="en-US" sz="3200" b="1" kern="100">
                <a:effectLst/>
                <a:latin typeface="Century Gothic" panose="020B0502020202020204" pitchFamily="34" charset="0"/>
                <a:ea typeface="Calibri" panose="020F0502020204030204" pitchFamily="34" charset="0"/>
                <a:cs typeface="Times New Roman" panose="02020603050405020304" pitchFamily="18" charset="0"/>
              </a:rPr>
              <a:t> personal injury </a:t>
            </a:r>
            <a:r>
              <a:rPr lang="en-US" sz="3200" kern="100">
                <a:effectLst/>
                <a:latin typeface="Century Gothic" panose="020B0502020202020204" pitchFamily="34" charset="0"/>
                <a:ea typeface="Calibri" panose="020F0502020204030204" pitchFamily="34" charset="0"/>
                <a:cs typeface="Times New Roman" panose="02020603050405020304" pitchFamily="18" charset="0"/>
              </a:rPr>
              <a:t>is a type of harm that can happen to your body. The injury can be caused by something like a fall, car accident, or dog bite. </a:t>
            </a:r>
          </a:p>
          <a:p>
            <a:pPr marL="0" marR="0">
              <a:lnSpc>
                <a:spcPct val="107000"/>
              </a:lnSpc>
              <a:spcBef>
                <a:spcPts val="0"/>
              </a:spcBef>
              <a:spcAft>
                <a:spcPts val="800"/>
              </a:spcAft>
            </a:pPr>
            <a:r>
              <a:rPr lang="en-US" sz="3200" kern="100">
                <a:effectLst/>
                <a:latin typeface="Century Gothic" panose="020B0502020202020204" pitchFamily="34" charset="0"/>
                <a:ea typeface="Calibri" panose="020F0502020204030204" pitchFamily="34" charset="0"/>
                <a:cs typeface="Times New Roman" panose="02020603050405020304" pitchFamily="18" charset="0"/>
              </a:rPr>
              <a:t>Personal injuries can be small, like a bruise or a scrap, or they can be more serious, like a broken bone or head injury. </a:t>
            </a:r>
          </a:p>
          <a:p>
            <a:pPr algn="ctr"/>
            <a:endParaRPr lang="en-US"/>
          </a:p>
        </p:txBody>
      </p:sp>
    </p:spTree>
    <p:extLst>
      <p:ext uri="{BB962C8B-B14F-4D97-AF65-F5344CB8AC3E}">
        <p14:creationId xmlns:p14="http://schemas.microsoft.com/office/powerpoint/2010/main" val="41919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1925866" y="4783644"/>
            <a:ext cx="11213627"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2883212" y="6187180"/>
            <a:ext cx="6983033" cy="1216610"/>
          </a:xfrm>
          <a:custGeom>
            <a:avLst/>
            <a:gdLst/>
            <a:ahLst/>
            <a:cxnLst/>
            <a:rect l="l" t="t" r="r" b="b"/>
            <a:pathLst>
              <a:path w="7467218" h="1549519">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60583" t="-27364"/>
            </a:stretch>
          </a:blipFill>
        </p:spPr>
        <p:txBody>
          <a:bodyPr/>
          <a:lstStyle/>
          <a:p>
            <a:endParaRPr lang="en-US"/>
          </a:p>
        </p:txBody>
      </p:sp>
      <p:sp>
        <p:nvSpPr>
          <p:cNvPr id="4" name="Freeform 4"/>
          <p:cNvSpPr/>
          <p:nvPr/>
        </p:nvSpPr>
        <p:spPr>
          <a:xfrm>
            <a:off x="0" y="0"/>
            <a:ext cx="9867941" cy="1549519"/>
          </a:xfrm>
          <a:custGeom>
            <a:avLst/>
            <a:gdLst/>
            <a:ahLst/>
            <a:cxnLst/>
            <a:rect l="l" t="t" r="r" b="b"/>
            <a:pathLst>
              <a:path w="11213627" h="1549519">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13636" r="-1"/>
            </a:stretch>
          </a:blipFill>
        </p:spPr>
        <p:txBody>
          <a:bodyPr/>
          <a:lstStyle/>
          <a:p>
            <a:endParaRPr lang="en-US"/>
          </a:p>
        </p:txBody>
      </p:sp>
      <p:sp>
        <p:nvSpPr>
          <p:cNvPr id="5" name="Freeform 5"/>
          <p:cNvSpPr/>
          <p:nvPr/>
        </p:nvSpPr>
        <p:spPr>
          <a:xfrm rot="1887851">
            <a:off x="1777630" y="2502076"/>
            <a:ext cx="852197" cy="1603787"/>
          </a:xfrm>
          <a:custGeom>
            <a:avLst/>
            <a:gdLst/>
            <a:ahLst/>
            <a:cxnLst/>
            <a:rect l="l" t="t" r="r" b="b"/>
            <a:pathLst>
              <a:path w="852197" h="1603787">
                <a:moveTo>
                  <a:pt x="0" y="0"/>
                </a:moveTo>
                <a:lnTo>
                  <a:pt x="852196" y="0"/>
                </a:lnTo>
                <a:lnTo>
                  <a:pt x="852196" y="1603786"/>
                </a:lnTo>
                <a:lnTo>
                  <a:pt x="0" y="1603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873145">
            <a:off x="12282025" y="237508"/>
            <a:ext cx="5797206" cy="5471113"/>
          </a:xfrm>
          <a:custGeom>
            <a:avLst/>
            <a:gdLst/>
            <a:ahLst/>
            <a:cxnLst/>
            <a:rect l="l" t="t" r="r" b="b"/>
            <a:pathLst>
              <a:path w="5797206" h="5471113">
                <a:moveTo>
                  <a:pt x="0" y="0"/>
                </a:moveTo>
                <a:lnTo>
                  <a:pt x="5797206" y="0"/>
                </a:lnTo>
                <a:lnTo>
                  <a:pt x="5797206" y="5471113"/>
                </a:lnTo>
                <a:lnTo>
                  <a:pt x="0" y="5471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2109639" y="330396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10"/>
            <a:stretch>
              <a:fillRect/>
            </a:stretch>
          </a:blipFill>
        </p:spPr>
        <p:txBody>
          <a:bodyPr/>
          <a:lstStyle/>
          <a:p>
            <a:endParaRPr lang="en-US"/>
          </a:p>
        </p:txBody>
      </p:sp>
      <p:sp>
        <p:nvSpPr>
          <p:cNvPr id="9" name="TextBox 8">
            <a:extLst>
              <a:ext uri="{FF2B5EF4-FFF2-40B4-BE49-F238E27FC236}">
                <a16:creationId xmlns:a16="http://schemas.microsoft.com/office/drawing/2014/main" id="{5FAC6709-F7B4-3BED-DEB4-A2AD4F8EBCC6}"/>
              </a:ext>
            </a:extLst>
          </p:cNvPr>
          <p:cNvSpPr txBox="1"/>
          <p:nvPr/>
        </p:nvSpPr>
        <p:spPr>
          <a:xfrm>
            <a:off x="6912359" y="3426858"/>
            <a:ext cx="9059557" cy="4892621"/>
          </a:xfrm>
          <a:prstGeom prst="rect">
            <a:avLst/>
          </a:prstGeom>
          <a:noFill/>
        </p:spPr>
        <p:txBody>
          <a:bodyPr wrap="square" rtlCol="0">
            <a:spAutoFit/>
          </a:bodyPr>
          <a:lstStyle/>
          <a:p>
            <a:pPr marL="0" marR="0">
              <a:lnSpc>
                <a:spcPct val="107000"/>
              </a:lnSpc>
              <a:spcBef>
                <a:spcPts val="0"/>
              </a:spcBef>
              <a:spcAft>
                <a:spcPts val="800"/>
              </a:spcAft>
            </a:pPr>
            <a:r>
              <a:rPr lang="en-US" sz="3200" kern="100">
                <a:effectLst/>
                <a:latin typeface="Century Gothic" panose="020B0502020202020204" pitchFamily="34" charset="0"/>
                <a:ea typeface="Calibri" panose="020F0502020204030204" pitchFamily="34" charset="0"/>
                <a:cs typeface="Times New Roman" panose="02020603050405020304" pitchFamily="18" charset="0"/>
              </a:rPr>
              <a:t>If you experience a personal injury because of someone else, you can sue. </a:t>
            </a:r>
          </a:p>
          <a:p>
            <a:pPr marL="0" marR="0">
              <a:lnSpc>
                <a:spcPct val="107000"/>
              </a:lnSpc>
              <a:spcBef>
                <a:spcPts val="0"/>
              </a:spcBef>
              <a:spcAft>
                <a:spcPts val="800"/>
              </a:spcAft>
            </a:pPr>
            <a:r>
              <a:rPr lang="en-US" sz="3200" kern="100">
                <a:effectLst/>
                <a:latin typeface="Century Gothic" panose="020B0502020202020204" pitchFamily="34" charset="0"/>
                <a:ea typeface="Calibri" panose="020F0502020204030204" pitchFamily="34" charset="0"/>
                <a:cs typeface="Times New Roman" panose="02020603050405020304" pitchFamily="18" charset="0"/>
              </a:rPr>
              <a:t>If you win your case, the </a:t>
            </a:r>
            <a:r>
              <a:rPr lang="en-US" sz="3200" b="1" kern="100">
                <a:effectLst/>
                <a:latin typeface="Century Gothic" panose="020B0502020202020204" pitchFamily="34" charset="0"/>
                <a:ea typeface="Calibri" panose="020F0502020204030204" pitchFamily="34" charset="0"/>
                <a:cs typeface="Times New Roman" panose="02020603050405020304" pitchFamily="18" charset="0"/>
              </a:rPr>
              <a:t>defendant</a:t>
            </a:r>
            <a:r>
              <a:rPr lang="en-US" sz="3200" kern="100">
                <a:effectLst/>
                <a:latin typeface="Century Gothic" panose="020B0502020202020204" pitchFamily="34" charset="0"/>
                <a:ea typeface="Calibri" panose="020F0502020204030204" pitchFamily="34" charset="0"/>
                <a:cs typeface="Times New Roman" panose="02020603050405020304" pitchFamily="18" charset="0"/>
              </a:rPr>
              <a:t>, or person being sued, will need to pay you money. </a:t>
            </a:r>
          </a:p>
          <a:p>
            <a:pPr marL="0" marR="0">
              <a:lnSpc>
                <a:spcPct val="107000"/>
              </a:lnSpc>
              <a:spcBef>
                <a:spcPts val="0"/>
              </a:spcBef>
              <a:spcAft>
                <a:spcPts val="800"/>
              </a:spcAft>
            </a:pPr>
            <a:r>
              <a:rPr lang="en-US" sz="3200" kern="100">
                <a:effectLst/>
                <a:latin typeface="Century Gothic" panose="020B0502020202020204" pitchFamily="34" charset="0"/>
                <a:ea typeface="Calibri" panose="020F0502020204030204" pitchFamily="34" charset="0"/>
                <a:cs typeface="Times New Roman" panose="02020603050405020304" pitchFamily="18" charset="0"/>
              </a:rPr>
              <a:t>How much money should they pay you? That depends on the seriousness of your injury. </a:t>
            </a:r>
          </a:p>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a:off x="13002667" y="3972967"/>
            <a:ext cx="9258300" cy="1312366"/>
          </a:xfrm>
          <a:custGeom>
            <a:avLst/>
            <a:gdLst/>
            <a:ahLst/>
            <a:cxnLst/>
            <a:rect l="l" t="t" r="r" b="b"/>
            <a:pathLst>
              <a:path w="11213627" h="1549519">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21120" t="-18070" b="-1"/>
            </a:stretch>
          </a:blipFill>
        </p:spPr>
        <p:txBody>
          <a:bodyPr/>
          <a:lstStyle/>
          <a:p>
            <a:endParaRPr lang="en-US"/>
          </a:p>
        </p:txBody>
      </p:sp>
      <p:sp>
        <p:nvSpPr>
          <p:cNvPr id="3" name="Freeform 3"/>
          <p:cNvSpPr/>
          <p:nvPr/>
        </p:nvSpPr>
        <p:spPr>
          <a:xfrm rot="-5400000">
            <a:off x="-3155441" y="5655741"/>
            <a:ext cx="7467218" cy="1156332"/>
          </a:xfrm>
          <a:custGeom>
            <a:avLst/>
            <a:gdLst/>
            <a:ahLst/>
            <a:cxnLst/>
            <a:rect l="l" t="t" r="r" b="b"/>
            <a:pathLst>
              <a:path w="7467218" h="1549519">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34004" b="1"/>
            </a:stretch>
          </a:blipFill>
        </p:spPr>
        <p:txBody>
          <a:bodyPr/>
          <a:lstStyle/>
          <a:p>
            <a:endParaRPr lang="en-US"/>
          </a:p>
        </p:txBody>
      </p:sp>
      <p:sp>
        <p:nvSpPr>
          <p:cNvPr id="4" name="Freeform 4"/>
          <p:cNvSpPr/>
          <p:nvPr/>
        </p:nvSpPr>
        <p:spPr>
          <a:xfrm>
            <a:off x="1156334" y="-48410"/>
            <a:ext cx="11213627" cy="1549519"/>
          </a:xfrm>
          <a:custGeom>
            <a:avLst/>
            <a:gdLst/>
            <a:ahLst/>
            <a:cxnLst/>
            <a:rect l="l" t="t" r="r" b="b"/>
            <a:pathLst>
              <a:path w="11213627" h="1549519">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4217373" y="8978114"/>
            <a:ext cx="11213627" cy="1308885"/>
          </a:xfrm>
          <a:custGeom>
            <a:avLst/>
            <a:gdLst/>
            <a:ahLst/>
            <a:cxnLst/>
            <a:rect l="l" t="t" r="r" b="b"/>
            <a:pathLst>
              <a:path w="11213627" h="1549519">
                <a:moveTo>
                  <a:pt x="0" y="0"/>
                </a:moveTo>
                <a:lnTo>
                  <a:pt x="11213628" y="0"/>
                </a:lnTo>
                <a:lnTo>
                  <a:pt x="1121362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t="-18385" b="-1"/>
            </a:stretch>
          </a:blipFill>
        </p:spPr>
        <p:txBody>
          <a:bodyPr/>
          <a:lstStyle/>
          <a:p>
            <a:endParaRPr lang="en-US"/>
          </a:p>
        </p:txBody>
      </p:sp>
      <p:sp>
        <p:nvSpPr>
          <p:cNvPr id="6" name="Freeform 6"/>
          <p:cNvSpPr/>
          <p:nvPr/>
        </p:nvSpPr>
        <p:spPr>
          <a:xfrm>
            <a:off x="167206" y="8396828"/>
            <a:ext cx="2056018" cy="1722943"/>
          </a:xfrm>
          <a:custGeom>
            <a:avLst/>
            <a:gdLst/>
            <a:ahLst/>
            <a:cxnLst/>
            <a:rect l="l" t="t" r="r" b="b"/>
            <a:pathLst>
              <a:path w="2056018" h="1722943">
                <a:moveTo>
                  <a:pt x="0" y="0"/>
                </a:moveTo>
                <a:lnTo>
                  <a:pt x="2056018" y="0"/>
                </a:lnTo>
                <a:lnTo>
                  <a:pt x="2056018" y="1722944"/>
                </a:lnTo>
                <a:lnTo>
                  <a:pt x="0" y="1722944"/>
                </a:lnTo>
                <a:lnTo>
                  <a:pt x="0" y="0"/>
                </a:lnTo>
                <a:close/>
              </a:path>
            </a:pathLst>
          </a:custGeom>
          <a:blipFill>
            <a:blip r:embed="rId4"/>
            <a:stretch>
              <a:fillRect/>
            </a:stretch>
          </a:blipFill>
        </p:spPr>
        <p:txBody>
          <a:bodyPr/>
          <a:lstStyle/>
          <a:p>
            <a:endParaRPr lang="en-US"/>
          </a:p>
        </p:txBody>
      </p:sp>
      <p:sp>
        <p:nvSpPr>
          <p:cNvPr id="7" name="Freeform 7"/>
          <p:cNvSpPr/>
          <p:nvPr/>
        </p:nvSpPr>
        <p:spPr>
          <a:xfrm>
            <a:off x="2772700" y="4982565"/>
            <a:ext cx="12742600" cy="2502683"/>
          </a:xfrm>
          <a:custGeom>
            <a:avLst/>
            <a:gdLst/>
            <a:ahLst/>
            <a:cxnLst/>
            <a:rect l="l" t="t" r="r" b="b"/>
            <a:pathLst>
              <a:path w="12742600" h="2502683">
                <a:moveTo>
                  <a:pt x="0" y="0"/>
                </a:moveTo>
                <a:lnTo>
                  <a:pt x="12742600" y="0"/>
                </a:lnTo>
                <a:lnTo>
                  <a:pt x="12742600" y="2502683"/>
                </a:lnTo>
                <a:lnTo>
                  <a:pt x="0" y="2502683"/>
                </a:lnTo>
                <a:lnTo>
                  <a:pt x="0" y="0"/>
                </a:lnTo>
                <a:close/>
              </a:path>
            </a:pathLst>
          </a:custGeom>
          <a:blipFill>
            <a:blip r:embed="rId5"/>
            <a:stretch>
              <a:fillRect/>
            </a:stretch>
          </a:blipFill>
        </p:spPr>
        <p:txBody>
          <a:bodyPr/>
          <a:lstStyle/>
          <a:p>
            <a:endParaRPr lang="en-US"/>
          </a:p>
        </p:txBody>
      </p:sp>
      <p:sp>
        <p:nvSpPr>
          <p:cNvPr id="8" name="TextBox 7">
            <a:extLst>
              <a:ext uri="{FF2B5EF4-FFF2-40B4-BE49-F238E27FC236}">
                <a16:creationId xmlns:a16="http://schemas.microsoft.com/office/drawing/2014/main" id="{2FB06C1D-BA96-3C47-4748-220C327A7943}"/>
              </a:ext>
            </a:extLst>
          </p:cNvPr>
          <p:cNvSpPr txBox="1"/>
          <p:nvPr/>
        </p:nvSpPr>
        <p:spPr>
          <a:xfrm>
            <a:off x="2450414" y="2575448"/>
            <a:ext cx="13387171" cy="2250296"/>
          </a:xfrm>
          <a:prstGeom prst="rect">
            <a:avLst/>
          </a:prstGeom>
          <a:noFill/>
        </p:spPr>
        <p:txBody>
          <a:bodyPr wrap="square" rtlCol="0">
            <a:spAutoFit/>
          </a:bodyPr>
          <a:lstStyle/>
          <a:p>
            <a:pPr marL="0" marR="0" algn="ctr">
              <a:lnSpc>
                <a:spcPct val="107000"/>
              </a:lnSpc>
              <a:spcBef>
                <a:spcPts val="0"/>
              </a:spcBef>
              <a:spcAft>
                <a:spcPts val="800"/>
              </a:spcAft>
            </a:pPr>
            <a:r>
              <a:rPr lang="en-US" sz="3600" kern="100">
                <a:effectLst/>
                <a:latin typeface="Century Gothic" panose="020B0502020202020204" pitchFamily="34" charset="0"/>
                <a:ea typeface="Calibri" panose="020F0502020204030204" pitchFamily="34" charset="0"/>
                <a:cs typeface="Times New Roman" panose="02020603050405020304" pitchFamily="18" charset="0"/>
              </a:rPr>
              <a:t>There is a math equation that is commonly used to decide how much a defendant should pay for causing a personal injury. </a:t>
            </a:r>
          </a:p>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71DE0A117CFD4C84C12A1F8348DB6D" ma:contentTypeVersion="18" ma:contentTypeDescription="Create a new document." ma:contentTypeScope="" ma:versionID="be0fef04da74bb853d3a03051706b979">
  <xsd:schema xmlns:xsd="http://www.w3.org/2001/XMLSchema" xmlns:xs="http://www.w3.org/2001/XMLSchema" xmlns:p="http://schemas.microsoft.com/office/2006/metadata/properties" xmlns:ns2="ddfdbd11-8bca-4bd0-96e1-1d3361b4b99b" xmlns:ns3="4dcc3836-a80e-40ac-8fff-95a21a56826a" targetNamespace="http://schemas.microsoft.com/office/2006/metadata/properties" ma:root="true" ma:fieldsID="c119daa3e35bdfdeec0bb6fffa920b3f" ns2:_="" ns3:_="">
    <xsd:import namespace="ddfdbd11-8bca-4bd0-96e1-1d3361b4b99b"/>
    <xsd:import namespace="4dcc3836-a80e-40ac-8fff-95a21a5682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dbd11-8bca-4bd0-96e1-1d3361b4b9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ed86b47-9168-46d9-b003-1cbe17f24419}" ma:internalName="TaxCatchAll" ma:showField="CatchAllData" ma:web="ddfdbd11-8bca-4bd0-96e1-1d3361b4b9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cc3836-a80e-40ac-8fff-95a21a56826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e53c3f-5bf5-42e3-bf71-46996f899f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1D816F-78F8-4496-B950-AE6A018C7AD1}">
  <ds:schemaRefs>
    <ds:schemaRef ds:uri="4dcc3836-a80e-40ac-8fff-95a21a56826a"/>
    <ds:schemaRef ds:uri="ddfdbd11-8bca-4bd0-96e1-1d3361b4b9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50621C-F28D-43AF-B453-CC5189D65C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876</Words>
  <Application>Microsoft Office PowerPoint</Application>
  <PresentationFormat>Custom</PresentationFormat>
  <Paragraphs>76</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Century Gothic Paneuropean Bold</vt:lpstr>
      <vt:lpstr>AC Fat Bamboo</vt:lpstr>
      <vt:lpstr>Century Gothic Paneuropean</vt:lpstr>
      <vt:lpstr>Pangolin</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Cost of a Personal Injury</dc:title>
  <dc:creator>SarahPfeiler</dc:creator>
  <cp:lastModifiedBy>Gaby Romero</cp:lastModifiedBy>
  <cp:revision>26</cp:revision>
  <dcterms:created xsi:type="dcterms:W3CDTF">2006-08-16T00:00:00Z</dcterms:created>
  <dcterms:modified xsi:type="dcterms:W3CDTF">2024-04-04T00:43:07Z</dcterms:modified>
  <dc:identifier>DAFyMJ2955M</dc:identifier>
</cp:coreProperties>
</file>