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10287000" cx="18288000"/>
  <p:notesSz cx="6858000" cy="9144000"/>
  <p:embeddedFontLst>
    <p:embeddedFont>
      <p:font typeface="Century Gothic"/>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j2uQRoXQJkgT0arSE9WMHq9nNV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F08EE7B-F8AF-4F8A-B5DE-5E10B41AE9DE}">
  <a:tblStyle styleId="{0F08EE7B-F8AF-4F8A-B5DE-5E10B41AE9D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bold.fntdata"/><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p:nvPr>
            <p:ph idx="2" type="pic"/>
          </p:nvPr>
        </p:nvSpPr>
        <p:spPr>
          <a:xfrm>
            <a:off x="1792288" y="612775"/>
            <a:ext cx="5486400" cy="4114800"/>
          </a:xfrm>
          <a:prstGeom prst="rect">
            <a:avLst/>
          </a:prstGeom>
          <a:noFill/>
          <a:ln>
            <a:noFill/>
          </a:ln>
        </p:spPr>
      </p:sp>
      <p:sp>
        <p:nvSpPr>
          <p:cNvPr id="64" name="Google Shape;64;p2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1.png"/><Relationship Id="rId11" Type="http://schemas.openxmlformats.org/officeDocument/2006/relationships/image" Target="../media/image3.png"/><Relationship Id="rId10"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0.pn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22.png"/><Relationship Id="rId7" Type="http://schemas.openxmlformats.org/officeDocument/2006/relationships/image" Target="../media/image1.png"/><Relationship Id="rId8"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36.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4.png"/><Relationship Id="rId8"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33.png"/><Relationship Id="rId8"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3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21.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42.png"/><Relationship Id="rId5" Type="http://schemas.openxmlformats.org/officeDocument/2006/relationships/image" Target="../media/image1.png"/><Relationship Id="rId6"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2608268" y="0"/>
            <a:ext cx="20896267" cy="10448134"/>
            <a:chOff x="0" y="0"/>
            <a:chExt cx="27861690" cy="13930845"/>
          </a:xfrm>
        </p:grpSpPr>
        <p:sp>
          <p:nvSpPr>
            <p:cNvPr id="85" name="Google Shape;85;p1"/>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1"/>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5255798" y="1532933"/>
            <a:ext cx="9583616" cy="6289248"/>
            <a:chOff x="0" y="0"/>
            <a:chExt cx="12778154" cy="8385664"/>
          </a:xfrm>
        </p:grpSpPr>
        <p:sp>
          <p:nvSpPr>
            <p:cNvPr id="88" name="Google Shape;88;p1"/>
            <p:cNvSpPr/>
            <p:nvPr/>
          </p:nvSpPr>
          <p:spPr>
            <a:xfrm>
              <a:off x="0" y="0"/>
              <a:ext cx="12778154" cy="8385664"/>
            </a:xfrm>
            <a:custGeom>
              <a:rect b="b" l="l" r="r" t="t"/>
              <a:pathLst>
                <a:path extrusionOk="0" h="8385664" w="12778154">
                  <a:moveTo>
                    <a:pt x="0" y="0"/>
                  </a:moveTo>
                  <a:lnTo>
                    <a:pt x="12778154" y="0"/>
                  </a:lnTo>
                  <a:lnTo>
                    <a:pt x="12778154" y="8385664"/>
                  </a:lnTo>
                  <a:lnTo>
                    <a:pt x="0" y="838566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p:nvPr/>
          </p:nvSpPr>
          <p:spPr>
            <a:xfrm>
              <a:off x="187510" y="123053"/>
              <a:ext cx="12403135" cy="8139557"/>
            </a:xfrm>
            <a:custGeom>
              <a:rect b="b" l="l" r="r" t="t"/>
              <a:pathLst>
                <a:path extrusionOk="0" h="8139557" w="12403135">
                  <a:moveTo>
                    <a:pt x="0" y="0"/>
                  </a:moveTo>
                  <a:lnTo>
                    <a:pt x="12403135" y="0"/>
                  </a:lnTo>
                  <a:lnTo>
                    <a:pt x="12403135" y="8139557"/>
                  </a:lnTo>
                  <a:lnTo>
                    <a:pt x="0" y="813955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 name="Google Shape;90;p1"/>
          <p:cNvGrpSpPr/>
          <p:nvPr/>
        </p:nvGrpSpPr>
        <p:grpSpPr>
          <a:xfrm>
            <a:off x="0" y="8801244"/>
            <a:ext cx="18288000" cy="1485756"/>
            <a:chOff x="0" y="-47625"/>
            <a:chExt cx="4816593" cy="391310"/>
          </a:xfrm>
        </p:grpSpPr>
        <p:sp>
          <p:nvSpPr>
            <p:cNvPr id="91" name="Google Shape;91;p1"/>
            <p:cNvSpPr/>
            <p:nvPr/>
          </p:nvSpPr>
          <p:spPr>
            <a:xfrm>
              <a:off x="0" y="0"/>
              <a:ext cx="4816592" cy="343685"/>
            </a:xfrm>
            <a:custGeom>
              <a:rect b="b" l="l" r="r" t="t"/>
              <a:pathLst>
                <a:path extrusionOk="0" h="343685" w="4816592">
                  <a:moveTo>
                    <a:pt x="0" y="0"/>
                  </a:moveTo>
                  <a:lnTo>
                    <a:pt x="4816592" y="0"/>
                  </a:lnTo>
                  <a:lnTo>
                    <a:pt x="4816592" y="343685"/>
                  </a:lnTo>
                  <a:lnTo>
                    <a:pt x="0" y="343685"/>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
            <p:cNvSpPr txBox="1"/>
            <p:nvPr/>
          </p:nvSpPr>
          <p:spPr>
            <a:xfrm>
              <a:off x="0" y="-47625"/>
              <a:ext cx="4816593" cy="39131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3" name="Google Shape;93;p1"/>
          <p:cNvSpPr/>
          <p:nvPr/>
        </p:nvSpPr>
        <p:spPr>
          <a:xfrm rot="-8788588">
            <a:off x="-396772" y="5220953"/>
            <a:ext cx="3349826" cy="1260753"/>
          </a:xfrm>
          <a:custGeom>
            <a:rect b="b" l="l" r="r" t="t"/>
            <a:pathLst>
              <a:path extrusionOk="0" h="1260753" w="3349826">
                <a:moveTo>
                  <a:pt x="0" y="0"/>
                </a:moveTo>
                <a:lnTo>
                  <a:pt x="3349826" y="0"/>
                </a:lnTo>
                <a:lnTo>
                  <a:pt x="3349826" y="1260753"/>
                </a:lnTo>
                <a:lnTo>
                  <a:pt x="0" y="126075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p:nvPr/>
        </p:nvSpPr>
        <p:spPr>
          <a:xfrm>
            <a:off x="15754125" y="6473711"/>
            <a:ext cx="1505175" cy="1656314"/>
          </a:xfrm>
          <a:custGeom>
            <a:rect b="b" l="l" r="r" t="t"/>
            <a:pathLst>
              <a:path extrusionOk="0" h="1656314" w="1505175">
                <a:moveTo>
                  <a:pt x="0" y="0"/>
                </a:moveTo>
                <a:lnTo>
                  <a:pt x="1505175" y="0"/>
                </a:lnTo>
                <a:lnTo>
                  <a:pt x="1505175" y="1656314"/>
                </a:lnTo>
                <a:lnTo>
                  <a:pt x="0" y="165631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
          <p:cNvSpPr/>
          <p:nvPr/>
        </p:nvSpPr>
        <p:spPr>
          <a:xfrm rot="-8788588">
            <a:off x="15374351" y="184839"/>
            <a:ext cx="3349826" cy="1260753"/>
          </a:xfrm>
          <a:custGeom>
            <a:rect b="b" l="l" r="r" t="t"/>
            <a:pathLst>
              <a:path extrusionOk="0" h="1260753" w="3349826">
                <a:moveTo>
                  <a:pt x="0" y="0"/>
                </a:moveTo>
                <a:lnTo>
                  <a:pt x="3349826" y="0"/>
                </a:lnTo>
                <a:lnTo>
                  <a:pt x="3349826" y="1260753"/>
                </a:lnTo>
                <a:lnTo>
                  <a:pt x="0" y="126075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
          <p:cNvSpPr/>
          <p:nvPr/>
        </p:nvSpPr>
        <p:spPr>
          <a:xfrm>
            <a:off x="1150281" y="200543"/>
            <a:ext cx="1505175" cy="1656314"/>
          </a:xfrm>
          <a:custGeom>
            <a:rect b="b" l="l" r="r" t="t"/>
            <a:pathLst>
              <a:path extrusionOk="0" h="1656314" w="1505175">
                <a:moveTo>
                  <a:pt x="0" y="0"/>
                </a:moveTo>
                <a:lnTo>
                  <a:pt x="1505175" y="0"/>
                </a:lnTo>
                <a:lnTo>
                  <a:pt x="1505175" y="1656314"/>
                </a:lnTo>
                <a:lnTo>
                  <a:pt x="0" y="165631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
          <p:cNvSpPr/>
          <p:nvPr/>
        </p:nvSpPr>
        <p:spPr>
          <a:xfrm>
            <a:off x="795611" y="2715386"/>
            <a:ext cx="6099219" cy="6068723"/>
          </a:xfrm>
          <a:custGeom>
            <a:rect b="b" l="l" r="r" t="t"/>
            <a:pathLst>
              <a:path extrusionOk="0" h="6068723" w="6099219">
                <a:moveTo>
                  <a:pt x="0" y="0"/>
                </a:moveTo>
                <a:lnTo>
                  <a:pt x="6099220" y="0"/>
                </a:lnTo>
                <a:lnTo>
                  <a:pt x="6099220" y="6068723"/>
                </a:lnTo>
                <a:lnTo>
                  <a:pt x="0" y="6068723"/>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
          <p:cNvSpPr txBox="1"/>
          <p:nvPr/>
        </p:nvSpPr>
        <p:spPr>
          <a:xfrm>
            <a:off x="7239822" y="2381054"/>
            <a:ext cx="6305550" cy="347027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lang="en-US" sz="9999">
                <a:solidFill>
                  <a:srgbClr val="000000"/>
                </a:solidFill>
                <a:latin typeface="Century Gothic"/>
                <a:ea typeface="Century Gothic"/>
                <a:cs typeface="Century Gothic"/>
                <a:sym typeface="Century Gothic"/>
              </a:rPr>
              <a:t>Too Much </a:t>
            </a:r>
            <a:endParaRPr/>
          </a:p>
          <a:p>
            <a:pPr indent="0" lvl="0" marL="0" marR="0" rtl="0" algn="ctr">
              <a:lnSpc>
                <a:spcPct val="140004"/>
              </a:lnSpc>
              <a:spcBef>
                <a:spcPts val="0"/>
              </a:spcBef>
              <a:spcAft>
                <a:spcPts val="0"/>
              </a:spcAft>
              <a:buNone/>
            </a:pPr>
            <a:r>
              <a:rPr b="1" lang="en-US" sz="9999">
                <a:solidFill>
                  <a:srgbClr val="000000"/>
                </a:solidFill>
                <a:latin typeface="Century Gothic"/>
                <a:ea typeface="Century Gothic"/>
                <a:cs typeface="Century Gothic"/>
                <a:sym typeface="Century Gothic"/>
              </a:rPr>
              <a:t>Junk</a:t>
            </a:r>
            <a:endParaRPr/>
          </a:p>
        </p:txBody>
      </p:sp>
      <p:sp>
        <p:nvSpPr>
          <p:cNvPr id="99" name="Google Shape;99;p1"/>
          <p:cNvSpPr txBox="1"/>
          <p:nvPr/>
        </p:nvSpPr>
        <p:spPr>
          <a:xfrm>
            <a:off x="5506701" y="6236048"/>
            <a:ext cx="9583616" cy="778512"/>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lang="en-US" sz="4599">
                <a:solidFill>
                  <a:srgbClr val="000000"/>
                </a:solidFill>
                <a:latin typeface="Century Gothic"/>
                <a:ea typeface="Century Gothic"/>
                <a:cs typeface="Century Gothic"/>
                <a:sym typeface="Century Gothic"/>
              </a:rPr>
              <a:t>A thinkLaw Math Lab</a:t>
            </a:r>
            <a:endParaRPr/>
          </a:p>
        </p:txBody>
      </p:sp>
      <p:sp>
        <p:nvSpPr>
          <p:cNvPr id="100" name="Google Shape;100;p1"/>
          <p:cNvSpPr/>
          <p:nvPr/>
        </p:nvSpPr>
        <p:spPr>
          <a:xfrm>
            <a:off x="16373400" y="9084913"/>
            <a:ext cx="1592602" cy="1202957"/>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1" name="Google Shape;101;p1"/>
          <p:cNvPicPr preferRelativeResize="0"/>
          <p:nvPr/>
        </p:nvPicPr>
        <p:blipFill>
          <a:blip r:embed="rId11">
            <a:alphaModFix/>
          </a:blip>
          <a:stretch>
            <a:fillRect/>
          </a:stretch>
        </p:blipFill>
        <p:spPr>
          <a:xfrm>
            <a:off x="139125" y="9166350"/>
            <a:ext cx="2788550" cy="1120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10"/>
          <p:cNvGrpSpPr/>
          <p:nvPr/>
        </p:nvGrpSpPr>
        <p:grpSpPr>
          <a:xfrm>
            <a:off x="-2608268" y="0"/>
            <a:ext cx="20896267" cy="10448134"/>
            <a:chOff x="0" y="0"/>
            <a:chExt cx="27861690" cy="13930845"/>
          </a:xfrm>
        </p:grpSpPr>
        <p:sp>
          <p:nvSpPr>
            <p:cNvPr id="274" name="Google Shape;274;p10"/>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0"/>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6" name="Google Shape;276;p10"/>
          <p:cNvGrpSpPr/>
          <p:nvPr/>
        </p:nvGrpSpPr>
        <p:grpSpPr>
          <a:xfrm>
            <a:off x="0" y="8007148"/>
            <a:ext cx="18288000" cy="2289377"/>
            <a:chOff x="0" y="-47625"/>
            <a:chExt cx="4816593" cy="602964"/>
          </a:xfrm>
        </p:grpSpPr>
        <p:sp>
          <p:nvSpPr>
            <p:cNvPr id="277" name="Google Shape;277;p10"/>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10"/>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9" name="Google Shape;279;p10"/>
          <p:cNvGrpSpPr/>
          <p:nvPr/>
        </p:nvGrpSpPr>
        <p:grpSpPr>
          <a:xfrm>
            <a:off x="1570302" y="0"/>
            <a:ext cx="15147397" cy="9940479"/>
            <a:chOff x="0" y="0"/>
            <a:chExt cx="20196529" cy="13253972"/>
          </a:xfrm>
        </p:grpSpPr>
        <p:sp>
          <p:nvSpPr>
            <p:cNvPr id="280" name="Google Shape;280;p10"/>
            <p:cNvSpPr/>
            <p:nvPr/>
          </p:nvSpPr>
          <p:spPr>
            <a:xfrm>
              <a:off x="0" y="0"/>
              <a:ext cx="20196529" cy="13253972"/>
            </a:xfrm>
            <a:custGeom>
              <a:rect b="b" l="l" r="r" t="t"/>
              <a:pathLst>
                <a:path extrusionOk="0" h="13253972" w="20196529">
                  <a:moveTo>
                    <a:pt x="0" y="0"/>
                  </a:moveTo>
                  <a:lnTo>
                    <a:pt x="20196529" y="0"/>
                  </a:lnTo>
                  <a:lnTo>
                    <a:pt x="20196529" y="13253972"/>
                  </a:lnTo>
                  <a:lnTo>
                    <a:pt x="0" y="132539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0"/>
            <p:cNvSpPr/>
            <p:nvPr/>
          </p:nvSpPr>
          <p:spPr>
            <a:xfrm>
              <a:off x="296369" y="194492"/>
              <a:ext cx="19603791" cy="12864988"/>
            </a:xfrm>
            <a:custGeom>
              <a:rect b="b" l="l" r="r" t="t"/>
              <a:pathLst>
                <a:path extrusionOk="0" h="12864988" w="19603791">
                  <a:moveTo>
                    <a:pt x="0" y="0"/>
                  </a:moveTo>
                  <a:lnTo>
                    <a:pt x="19603791" y="0"/>
                  </a:lnTo>
                  <a:lnTo>
                    <a:pt x="19603791" y="12864988"/>
                  </a:lnTo>
                  <a:lnTo>
                    <a:pt x="0" y="1286498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2" name="Google Shape;282;p10"/>
          <p:cNvGrpSpPr/>
          <p:nvPr/>
        </p:nvGrpSpPr>
        <p:grpSpPr>
          <a:xfrm>
            <a:off x="0" y="195409"/>
            <a:ext cx="18288000" cy="1460942"/>
            <a:chOff x="0" y="-47625"/>
            <a:chExt cx="4816593" cy="384775"/>
          </a:xfrm>
        </p:grpSpPr>
        <p:sp>
          <p:nvSpPr>
            <p:cNvPr id="283" name="Google Shape;283;p10"/>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0"/>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5" name="Google Shape;285;p10"/>
          <p:cNvSpPr txBox="1"/>
          <p:nvPr/>
        </p:nvSpPr>
        <p:spPr>
          <a:xfrm>
            <a:off x="2557377" y="1932576"/>
            <a:ext cx="13582349" cy="7994586"/>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Imagine you are at a restaurant called Clyde’s in Washington D.C. You look at the menu and see the prices listed for each dish. But when you get your bill, you are surprised by the total amount. That is because Clyde’s adds a special fee to each item on your bill. This fee is called the “2023 surcharge,” and it is an extra 3.75% that you must pay. </a:t>
            </a:r>
            <a:endParaRPr/>
          </a:p>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The restaurant does mention the fee at the bottom of the menu, but many people do not read the entire menu carefully. Some people quickly look at the menu online to decide if they can afford to eat at the restaurant, but the price they see is not the actual price they will pay. </a:t>
            </a:r>
            <a:endParaRPr/>
          </a:p>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A group called Traveler’s United sued Clyde’s. The group says that restaurants should list the full price of each dish, including any fees, so that people know what they are going to pay before they order.</a:t>
            </a:r>
            <a:endParaRPr/>
          </a:p>
          <a:p>
            <a:pPr indent="0" lvl="0" marL="0" marR="0" rtl="0" algn="ctr">
              <a:lnSpc>
                <a:spcPct val="107001"/>
              </a:lnSpc>
              <a:spcBef>
                <a:spcPts val="0"/>
              </a:spcBef>
              <a:spcAft>
                <a:spcPts val="0"/>
              </a:spcAft>
              <a:buNone/>
            </a:pPr>
            <a:r>
              <a:rPr b="1" lang="en-US" sz="4099">
                <a:solidFill>
                  <a:srgbClr val="004E82"/>
                </a:solidFill>
                <a:latin typeface="Century Gothic"/>
                <a:ea typeface="Century Gothic"/>
                <a:cs typeface="Century Gothic"/>
                <a:sym typeface="Century Gothic"/>
              </a:rPr>
              <a:t> </a:t>
            </a:r>
            <a:endParaRPr/>
          </a:p>
          <a:p>
            <a:pPr indent="0" lvl="0" marL="0" marR="0" rtl="0" algn="ctr">
              <a:lnSpc>
                <a:spcPct val="107001"/>
              </a:lnSpc>
              <a:spcBef>
                <a:spcPts val="0"/>
              </a:spcBef>
              <a:spcAft>
                <a:spcPts val="0"/>
              </a:spcAft>
              <a:buNone/>
            </a:pPr>
            <a:r>
              <a:t/>
            </a:r>
            <a:endParaRPr b="1" sz="4099">
              <a:solidFill>
                <a:srgbClr val="004E82"/>
              </a:solidFill>
              <a:latin typeface="Century Gothic"/>
              <a:ea typeface="Century Gothic"/>
              <a:cs typeface="Century Gothic"/>
              <a:sym typeface="Century Gothic"/>
            </a:endParaRPr>
          </a:p>
        </p:txBody>
      </p:sp>
      <p:sp>
        <p:nvSpPr>
          <p:cNvPr id="286" name="Google Shape;286;p10"/>
          <p:cNvSpPr/>
          <p:nvPr/>
        </p:nvSpPr>
        <p:spPr>
          <a:xfrm>
            <a:off x="-1067582" y="6181725"/>
            <a:ext cx="3847338" cy="4114800"/>
          </a:xfrm>
          <a:custGeom>
            <a:rect b="b" l="l" r="r" t="t"/>
            <a:pathLst>
              <a:path extrusionOk="0" h="4114800" w="3847338">
                <a:moveTo>
                  <a:pt x="0" y="0"/>
                </a:moveTo>
                <a:lnTo>
                  <a:pt x="3847338" y="0"/>
                </a:lnTo>
                <a:lnTo>
                  <a:pt x="3847338"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0"/>
          <p:cNvSpPr txBox="1"/>
          <p:nvPr/>
        </p:nvSpPr>
        <p:spPr>
          <a:xfrm>
            <a:off x="190500" y="423860"/>
            <a:ext cx="15787301" cy="119761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500">
                <a:solidFill>
                  <a:srgbClr val="D6EFFF"/>
                </a:solidFill>
                <a:latin typeface="Century Gothic"/>
                <a:ea typeface="Century Gothic"/>
                <a:cs typeface="Century Gothic"/>
                <a:sym typeface="Century Gothic"/>
              </a:rPr>
              <a:t>Junk Fee 2: Restaurant Fees </a:t>
            </a:r>
            <a:endParaRPr/>
          </a:p>
          <a:p>
            <a:pPr indent="0" lvl="0" marL="0" marR="0" rtl="0" algn="l">
              <a:lnSpc>
                <a:spcPct val="110003"/>
              </a:lnSpc>
              <a:spcBef>
                <a:spcPts val="0"/>
              </a:spcBef>
              <a:spcAft>
                <a:spcPts val="0"/>
              </a:spcAft>
              <a:buNone/>
            </a:pPr>
            <a:r>
              <a:rPr lang="en-US" sz="3099">
                <a:solidFill>
                  <a:srgbClr val="D6EFFF"/>
                </a:solidFill>
                <a:latin typeface="Century Gothic"/>
                <a:ea typeface="Century Gothic"/>
                <a:cs typeface="Century Gothic"/>
                <a:sym typeface="Century Gothic"/>
              </a:rPr>
              <a:t>(Traveler’s United v. Clyde’s Restaurant Group, Washington D.C., 2023)</a:t>
            </a:r>
            <a:endParaRPr/>
          </a:p>
        </p:txBody>
      </p:sp>
      <p:sp>
        <p:nvSpPr>
          <p:cNvPr id="288" name="Google Shape;288;p10"/>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11"/>
          <p:cNvGrpSpPr/>
          <p:nvPr/>
        </p:nvGrpSpPr>
        <p:grpSpPr>
          <a:xfrm>
            <a:off x="-2608268" y="0"/>
            <a:ext cx="20896267" cy="10448134"/>
            <a:chOff x="0" y="0"/>
            <a:chExt cx="27861690" cy="13930845"/>
          </a:xfrm>
        </p:grpSpPr>
        <p:sp>
          <p:nvSpPr>
            <p:cNvPr id="294" name="Google Shape;294;p11"/>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1"/>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6" name="Google Shape;296;p11"/>
          <p:cNvGrpSpPr/>
          <p:nvPr/>
        </p:nvGrpSpPr>
        <p:grpSpPr>
          <a:xfrm>
            <a:off x="0" y="8007148"/>
            <a:ext cx="18288000" cy="2289377"/>
            <a:chOff x="0" y="-47625"/>
            <a:chExt cx="4816593" cy="602964"/>
          </a:xfrm>
        </p:grpSpPr>
        <p:sp>
          <p:nvSpPr>
            <p:cNvPr id="297" name="Google Shape;297;p11"/>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1"/>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9" name="Google Shape;299;p11"/>
          <p:cNvGrpSpPr/>
          <p:nvPr/>
        </p:nvGrpSpPr>
        <p:grpSpPr>
          <a:xfrm>
            <a:off x="1570302" y="0"/>
            <a:ext cx="15147397" cy="9940479"/>
            <a:chOff x="0" y="0"/>
            <a:chExt cx="20196529" cy="13253972"/>
          </a:xfrm>
        </p:grpSpPr>
        <p:sp>
          <p:nvSpPr>
            <p:cNvPr id="300" name="Google Shape;300;p11"/>
            <p:cNvSpPr/>
            <p:nvPr/>
          </p:nvSpPr>
          <p:spPr>
            <a:xfrm>
              <a:off x="0" y="0"/>
              <a:ext cx="20196529" cy="13253972"/>
            </a:xfrm>
            <a:custGeom>
              <a:rect b="b" l="l" r="r" t="t"/>
              <a:pathLst>
                <a:path extrusionOk="0" h="13253972" w="20196529">
                  <a:moveTo>
                    <a:pt x="0" y="0"/>
                  </a:moveTo>
                  <a:lnTo>
                    <a:pt x="20196529" y="0"/>
                  </a:lnTo>
                  <a:lnTo>
                    <a:pt x="20196529" y="13253972"/>
                  </a:lnTo>
                  <a:lnTo>
                    <a:pt x="0" y="132539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1"/>
            <p:cNvSpPr/>
            <p:nvPr/>
          </p:nvSpPr>
          <p:spPr>
            <a:xfrm>
              <a:off x="296369" y="194492"/>
              <a:ext cx="19603791" cy="12864988"/>
            </a:xfrm>
            <a:custGeom>
              <a:rect b="b" l="l" r="r" t="t"/>
              <a:pathLst>
                <a:path extrusionOk="0" h="12864988" w="19603791">
                  <a:moveTo>
                    <a:pt x="0" y="0"/>
                  </a:moveTo>
                  <a:lnTo>
                    <a:pt x="19603791" y="0"/>
                  </a:lnTo>
                  <a:lnTo>
                    <a:pt x="19603791" y="12864988"/>
                  </a:lnTo>
                  <a:lnTo>
                    <a:pt x="0" y="1286498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2" name="Google Shape;302;p11"/>
          <p:cNvGrpSpPr/>
          <p:nvPr/>
        </p:nvGrpSpPr>
        <p:grpSpPr>
          <a:xfrm>
            <a:off x="0" y="195409"/>
            <a:ext cx="18288000" cy="1460942"/>
            <a:chOff x="0" y="-47625"/>
            <a:chExt cx="4816593" cy="384775"/>
          </a:xfrm>
        </p:grpSpPr>
        <p:sp>
          <p:nvSpPr>
            <p:cNvPr id="303" name="Google Shape;303;p11"/>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1"/>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05" name="Google Shape;305;p11"/>
          <p:cNvGraphicFramePr/>
          <p:nvPr/>
        </p:nvGraphicFramePr>
        <p:xfrm>
          <a:off x="3575713" y="1960838"/>
          <a:ext cx="3000000" cy="3000000"/>
        </p:xfrm>
        <a:graphic>
          <a:graphicData uri="http://schemas.openxmlformats.org/drawingml/2006/table">
            <a:tbl>
              <a:tblPr>
                <a:noFill/>
                <a:tableStyleId>{0F08EE7B-F8AF-4F8A-B5DE-5E10B41AE9DE}</a:tableStyleId>
              </a:tblPr>
              <a:tblGrid>
                <a:gridCol w="3861075"/>
                <a:gridCol w="3861075"/>
                <a:gridCol w="3861075"/>
              </a:tblGrid>
              <a:tr h="2121775">
                <a:tc>
                  <a:txBody>
                    <a:bodyPr/>
                    <a:lstStyle/>
                    <a:p>
                      <a:pPr indent="0" lvl="0" marL="0" marR="0" rtl="0" algn="ctr">
                        <a:lnSpc>
                          <a:spcPct val="140019"/>
                        </a:lnSpc>
                        <a:spcBef>
                          <a:spcPts val="0"/>
                        </a:spcBef>
                        <a:spcAft>
                          <a:spcPts val="0"/>
                        </a:spcAft>
                        <a:buNone/>
                      </a:pPr>
                      <a:r>
                        <a:rPr b="1" lang="en-US" sz="2099" u="none" cap="none" strike="noStrike">
                          <a:solidFill>
                            <a:srgbClr val="004E82"/>
                          </a:solidFill>
                          <a:latin typeface="Century Gothic"/>
                          <a:ea typeface="Century Gothic"/>
                          <a:cs typeface="Century Gothic"/>
                          <a:sym typeface="Century Gothic"/>
                        </a:rPr>
                        <a:t>Clam Chowder</a:t>
                      </a:r>
                      <a:endParaRPr sz="1100" u="none" cap="none" strike="noStrike"/>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Menu Price: $8.99 </a:t>
                      </a:r>
                      <a:endParaRPr/>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Fee: $0.34 </a:t>
                      </a:r>
                      <a:endParaRPr/>
                    </a:p>
                    <a:p>
                      <a:pPr indent="0" lvl="0" marL="0" marR="0" rtl="0" algn="ctr">
                        <a:lnSpc>
                          <a:spcPct val="140019"/>
                        </a:lnSpc>
                        <a:spcBef>
                          <a:spcPts val="0"/>
                        </a:spcBef>
                        <a:spcAft>
                          <a:spcPts val="0"/>
                        </a:spcAft>
                        <a:buNone/>
                      </a:pPr>
                      <a:r>
                        <a:t/>
                      </a:r>
                      <a:endParaRPr sz="2099" u="none" cap="none" strike="noStrike">
                        <a:solidFill>
                          <a:srgbClr val="004E82"/>
                        </a:solidFill>
                        <a:latin typeface="Century Gothic"/>
                        <a:ea typeface="Century Gothic"/>
                        <a:cs typeface="Century Gothic"/>
                        <a:sym typeface="Century Gothic"/>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9"/>
                        </a:lnSpc>
                        <a:spcBef>
                          <a:spcPts val="0"/>
                        </a:spcBef>
                        <a:spcAft>
                          <a:spcPts val="0"/>
                        </a:spcAft>
                        <a:buNone/>
                      </a:pPr>
                      <a:r>
                        <a:rPr b="1" lang="en-US" sz="2099" u="none" cap="none" strike="noStrike">
                          <a:solidFill>
                            <a:srgbClr val="004E82"/>
                          </a:solidFill>
                          <a:latin typeface="Century Gothic"/>
                          <a:ea typeface="Century Gothic"/>
                          <a:cs typeface="Century Gothic"/>
                          <a:sym typeface="Century Gothic"/>
                        </a:rPr>
                        <a:t>Cheeseburger </a:t>
                      </a:r>
                      <a:endParaRPr sz="1100" u="none" cap="none" strike="noStrike"/>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Menu Price: $16.99 </a:t>
                      </a:r>
                      <a:endParaRPr/>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Fee: $0.64 </a:t>
                      </a:r>
                      <a:endParaRPr/>
                    </a:p>
                    <a:p>
                      <a:pPr indent="0" lvl="0" marL="0" marR="0" rtl="0" algn="ctr">
                        <a:lnSpc>
                          <a:spcPct val="140019"/>
                        </a:lnSpc>
                        <a:spcBef>
                          <a:spcPts val="0"/>
                        </a:spcBef>
                        <a:spcAft>
                          <a:spcPts val="0"/>
                        </a:spcAft>
                        <a:buNone/>
                      </a:pPr>
                      <a:r>
                        <a:t/>
                      </a:r>
                      <a:endParaRPr sz="2099" u="none" cap="none" strike="noStrike">
                        <a:solidFill>
                          <a:srgbClr val="004E82"/>
                        </a:solidFill>
                        <a:latin typeface="Century Gothic"/>
                        <a:ea typeface="Century Gothic"/>
                        <a:cs typeface="Century Gothic"/>
                        <a:sym typeface="Century Gothic"/>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9"/>
                        </a:lnSpc>
                        <a:spcBef>
                          <a:spcPts val="0"/>
                        </a:spcBef>
                        <a:spcAft>
                          <a:spcPts val="0"/>
                        </a:spcAft>
                        <a:buNone/>
                      </a:pPr>
                      <a:r>
                        <a:rPr b="1" lang="en-US" sz="2099" u="none" cap="none" strike="noStrike">
                          <a:solidFill>
                            <a:srgbClr val="004E82"/>
                          </a:solidFill>
                          <a:latin typeface="Century Gothic"/>
                          <a:ea typeface="Century Gothic"/>
                          <a:cs typeface="Century Gothic"/>
                          <a:sym typeface="Century Gothic"/>
                        </a:rPr>
                        <a:t>Shrimp and Grits </a:t>
                      </a:r>
                      <a:endParaRPr sz="1100" u="none" cap="none" strike="noStrike"/>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Menu Price: $22.99 </a:t>
                      </a:r>
                      <a:endParaRPr/>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Fee: $0.86 </a:t>
                      </a:r>
                      <a:endParaRPr/>
                    </a:p>
                    <a:p>
                      <a:pPr indent="0" lvl="0" marL="0" marR="0" rtl="0" algn="ctr">
                        <a:lnSpc>
                          <a:spcPct val="140019"/>
                        </a:lnSpc>
                        <a:spcBef>
                          <a:spcPts val="0"/>
                        </a:spcBef>
                        <a:spcAft>
                          <a:spcPts val="0"/>
                        </a:spcAft>
                        <a:buNone/>
                      </a:pPr>
                      <a:r>
                        <a:t/>
                      </a:r>
                      <a:endParaRPr sz="2099" u="none" cap="none" strike="noStrike">
                        <a:solidFill>
                          <a:srgbClr val="004E82"/>
                        </a:solidFill>
                        <a:latin typeface="Century Gothic"/>
                        <a:ea typeface="Century Gothic"/>
                        <a:cs typeface="Century Gothic"/>
                        <a:sym typeface="Century Gothic"/>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r>
              <a:tr h="2121775">
                <a:tc>
                  <a:txBody>
                    <a:bodyPr/>
                    <a:lstStyle/>
                    <a:p>
                      <a:pPr indent="0" lvl="0" marL="0" marR="0" rtl="0" algn="ctr">
                        <a:lnSpc>
                          <a:spcPct val="140019"/>
                        </a:lnSpc>
                        <a:spcBef>
                          <a:spcPts val="0"/>
                        </a:spcBef>
                        <a:spcAft>
                          <a:spcPts val="0"/>
                        </a:spcAft>
                        <a:buNone/>
                      </a:pPr>
                      <a:r>
                        <a:rPr b="1" lang="en-US" sz="2099" u="none" cap="none" strike="noStrike">
                          <a:solidFill>
                            <a:srgbClr val="004E82"/>
                          </a:solidFill>
                          <a:latin typeface="Century Gothic"/>
                          <a:ea typeface="Century Gothic"/>
                          <a:cs typeface="Century Gothic"/>
                          <a:sym typeface="Century Gothic"/>
                        </a:rPr>
                        <a:t>Jumbo Lump Crab Cakes</a:t>
                      </a:r>
                      <a:r>
                        <a:rPr lang="en-US" sz="2099" u="none" cap="none" strike="noStrike">
                          <a:solidFill>
                            <a:srgbClr val="004E82"/>
                          </a:solidFill>
                          <a:latin typeface="Century Gothic"/>
                          <a:ea typeface="Century Gothic"/>
                          <a:cs typeface="Century Gothic"/>
                          <a:sym typeface="Century Gothic"/>
                        </a:rPr>
                        <a:t> </a:t>
                      </a:r>
                      <a:endParaRPr sz="1100" u="none" cap="none" strike="noStrike"/>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Menu Price: $25.99 </a:t>
                      </a:r>
                      <a:endParaRPr/>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Fee: $0.97 </a:t>
                      </a:r>
                      <a:endParaRPr/>
                    </a:p>
                    <a:p>
                      <a:pPr indent="0" lvl="0" marL="0" marR="0" rtl="0" algn="ctr">
                        <a:lnSpc>
                          <a:spcPct val="140019"/>
                        </a:lnSpc>
                        <a:spcBef>
                          <a:spcPts val="0"/>
                        </a:spcBef>
                        <a:spcAft>
                          <a:spcPts val="0"/>
                        </a:spcAft>
                        <a:buNone/>
                      </a:pPr>
                      <a:r>
                        <a:t/>
                      </a:r>
                      <a:endParaRPr sz="2099" u="none" cap="none" strike="noStrike">
                        <a:solidFill>
                          <a:srgbClr val="004E82"/>
                        </a:solidFill>
                        <a:latin typeface="Century Gothic"/>
                        <a:ea typeface="Century Gothic"/>
                        <a:cs typeface="Century Gothic"/>
                        <a:sym typeface="Century Gothic"/>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9"/>
                        </a:lnSpc>
                        <a:spcBef>
                          <a:spcPts val="0"/>
                        </a:spcBef>
                        <a:spcAft>
                          <a:spcPts val="0"/>
                        </a:spcAft>
                        <a:buNone/>
                      </a:pPr>
                      <a:r>
                        <a:rPr b="1" lang="en-US" sz="2099" u="none" cap="none" strike="noStrike">
                          <a:solidFill>
                            <a:srgbClr val="004E82"/>
                          </a:solidFill>
                          <a:latin typeface="Century Gothic"/>
                          <a:ea typeface="Century Gothic"/>
                          <a:cs typeface="Century Gothic"/>
                          <a:sym typeface="Century Gothic"/>
                        </a:rPr>
                        <a:t>Braised Short Ribs</a:t>
                      </a:r>
                      <a:r>
                        <a:rPr lang="en-US" sz="2099" u="none" cap="none" strike="noStrike">
                          <a:solidFill>
                            <a:srgbClr val="004E82"/>
                          </a:solidFill>
                          <a:latin typeface="Century Gothic"/>
                          <a:ea typeface="Century Gothic"/>
                          <a:cs typeface="Century Gothic"/>
                          <a:sym typeface="Century Gothic"/>
                        </a:rPr>
                        <a:t> </a:t>
                      </a:r>
                      <a:endParaRPr sz="1100" u="none" cap="none" strike="noStrike"/>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Menu Price: $36.99 </a:t>
                      </a:r>
                      <a:endParaRPr/>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Fee: $1.39 </a:t>
                      </a:r>
                      <a:endParaRPr/>
                    </a:p>
                    <a:p>
                      <a:pPr indent="0" lvl="0" marL="0" marR="0" rtl="0" algn="ctr">
                        <a:lnSpc>
                          <a:spcPct val="140019"/>
                        </a:lnSpc>
                        <a:spcBef>
                          <a:spcPts val="0"/>
                        </a:spcBef>
                        <a:spcAft>
                          <a:spcPts val="0"/>
                        </a:spcAft>
                        <a:buNone/>
                      </a:pPr>
                      <a:r>
                        <a:t/>
                      </a:r>
                      <a:endParaRPr sz="2099" u="none" cap="none" strike="noStrike">
                        <a:solidFill>
                          <a:srgbClr val="004E82"/>
                        </a:solidFill>
                        <a:latin typeface="Century Gothic"/>
                        <a:ea typeface="Century Gothic"/>
                        <a:cs typeface="Century Gothic"/>
                        <a:sym typeface="Century Gothic"/>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9"/>
                        </a:lnSpc>
                        <a:spcBef>
                          <a:spcPts val="0"/>
                        </a:spcBef>
                        <a:spcAft>
                          <a:spcPts val="0"/>
                        </a:spcAft>
                        <a:buNone/>
                      </a:pPr>
                      <a:r>
                        <a:rPr b="1" lang="en-US" sz="2099" u="none" cap="none" strike="noStrike">
                          <a:solidFill>
                            <a:srgbClr val="004E82"/>
                          </a:solidFill>
                          <a:latin typeface="Century Gothic"/>
                          <a:ea typeface="Century Gothic"/>
                          <a:cs typeface="Century Gothic"/>
                          <a:sym typeface="Century Gothic"/>
                        </a:rPr>
                        <a:t>Fllet Mignon</a:t>
                      </a:r>
                      <a:r>
                        <a:rPr lang="en-US" sz="2099" u="none" cap="none" strike="noStrike">
                          <a:solidFill>
                            <a:srgbClr val="004E82"/>
                          </a:solidFill>
                          <a:latin typeface="Century Gothic"/>
                          <a:ea typeface="Century Gothic"/>
                          <a:cs typeface="Century Gothic"/>
                          <a:sym typeface="Century Gothic"/>
                        </a:rPr>
                        <a:t> </a:t>
                      </a:r>
                      <a:endParaRPr sz="1100" u="none" cap="none" strike="noStrike"/>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Menu Price: $41.99 </a:t>
                      </a:r>
                      <a:endParaRPr/>
                    </a:p>
                    <a:p>
                      <a:pPr indent="0" lvl="0" marL="0" marR="0" rtl="0" algn="ctr">
                        <a:lnSpc>
                          <a:spcPct val="140019"/>
                        </a:lnSpc>
                        <a:spcBef>
                          <a:spcPts val="0"/>
                        </a:spcBef>
                        <a:spcAft>
                          <a:spcPts val="0"/>
                        </a:spcAft>
                        <a:buNone/>
                      </a:pPr>
                      <a:r>
                        <a:rPr lang="en-US" sz="2099" u="none" cap="none" strike="noStrike">
                          <a:solidFill>
                            <a:srgbClr val="004E82"/>
                          </a:solidFill>
                          <a:latin typeface="Century Gothic"/>
                          <a:ea typeface="Century Gothic"/>
                          <a:cs typeface="Century Gothic"/>
                          <a:sym typeface="Century Gothic"/>
                        </a:rPr>
                        <a:t>Fee: $1.57 </a:t>
                      </a:r>
                      <a:endParaRPr/>
                    </a:p>
                    <a:p>
                      <a:pPr indent="0" lvl="0" marL="0" marR="0" rtl="0" algn="ctr">
                        <a:lnSpc>
                          <a:spcPct val="140019"/>
                        </a:lnSpc>
                        <a:spcBef>
                          <a:spcPts val="0"/>
                        </a:spcBef>
                        <a:spcAft>
                          <a:spcPts val="0"/>
                        </a:spcAft>
                        <a:buNone/>
                      </a:pPr>
                      <a:r>
                        <a:t/>
                      </a:r>
                      <a:endParaRPr sz="2099" u="none" cap="none" strike="noStrike">
                        <a:solidFill>
                          <a:srgbClr val="004E82"/>
                        </a:solidFill>
                        <a:latin typeface="Century Gothic"/>
                        <a:ea typeface="Century Gothic"/>
                        <a:cs typeface="Century Gothic"/>
                        <a:sym typeface="Century Gothic"/>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r>
              <a:tr h="2121775">
                <a:tc gridSpan="3">
                  <a:txBody>
                    <a:bodyPr/>
                    <a:lstStyle/>
                    <a:p>
                      <a:pPr indent="0" lvl="0" marL="0" marR="0" rtl="0" algn="ctr">
                        <a:lnSpc>
                          <a:spcPct val="140015"/>
                        </a:lnSpc>
                        <a:spcBef>
                          <a:spcPts val="0"/>
                        </a:spcBef>
                        <a:spcAft>
                          <a:spcPts val="0"/>
                        </a:spcAft>
                        <a:buNone/>
                      </a:pPr>
                      <a:r>
                        <a:rPr lang="en-US" sz="2599" u="none" cap="none" strike="noStrike">
                          <a:solidFill>
                            <a:srgbClr val="004E82"/>
                          </a:solidFill>
                          <a:latin typeface="Century Gothic"/>
                          <a:ea typeface="Century Gothic"/>
                          <a:cs typeface="Century Gothic"/>
                          <a:sym typeface="Century Gothic"/>
                        </a:rPr>
                        <a:t>How much would you pay in fees if you ordered all these items?</a:t>
                      </a:r>
                      <a:endParaRPr sz="1100" u="none" cap="none" strike="noStrike"/>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c hMerge="1"/>
                <a:tc hMerge="1"/>
              </a:tr>
            </a:tbl>
          </a:graphicData>
        </a:graphic>
      </p:graphicFrame>
      <p:sp>
        <p:nvSpPr>
          <p:cNvPr id="306" name="Google Shape;306;p11"/>
          <p:cNvSpPr/>
          <p:nvPr/>
        </p:nvSpPr>
        <p:spPr>
          <a:xfrm>
            <a:off x="-543429" y="7018491"/>
            <a:ext cx="7315200" cy="4041648"/>
          </a:xfrm>
          <a:custGeom>
            <a:rect b="b" l="l" r="r" t="t"/>
            <a:pathLst>
              <a:path extrusionOk="0" h="4041648" w="7315200">
                <a:moveTo>
                  <a:pt x="0" y="0"/>
                </a:moveTo>
                <a:lnTo>
                  <a:pt x="7315200" y="0"/>
                </a:lnTo>
                <a:lnTo>
                  <a:pt x="7315200" y="4041648"/>
                </a:lnTo>
                <a:lnTo>
                  <a:pt x="0" y="404164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1"/>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1"/>
          <p:cNvSpPr/>
          <p:nvPr/>
        </p:nvSpPr>
        <p:spPr>
          <a:xfrm>
            <a:off x="12598046" y="7516038"/>
            <a:ext cx="3474561" cy="2770962"/>
          </a:xfrm>
          <a:custGeom>
            <a:rect b="b" l="l" r="r" t="t"/>
            <a:pathLst>
              <a:path extrusionOk="0" h="2770962" w="3474561">
                <a:moveTo>
                  <a:pt x="0" y="0"/>
                </a:moveTo>
                <a:lnTo>
                  <a:pt x="3474561" y="0"/>
                </a:lnTo>
                <a:lnTo>
                  <a:pt x="3474561" y="2770962"/>
                </a:lnTo>
                <a:lnTo>
                  <a:pt x="0" y="2770962"/>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1"/>
          <p:cNvSpPr txBox="1"/>
          <p:nvPr/>
        </p:nvSpPr>
        <p:spPr>
          <a:xfrm>
            <a:off x="190500" y="423860"/>
            <a:ext cx="15787301" cy="119761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500">
                <a:solidFill>
                  <a:srgbClr val="D6EFFF"/>
                </a:solidFill>
                <a:latin typeface="Century Gothic"/>
                <a:ea typeface="Century Gothic"/>
                <a:cs typeface="Century Gothic"/>
                <a:sym typeface="Century Gothic"/>
              </a:rPr>
              <a:t>Junk Fee 2: Restaurant Fees </a:t>
            </a:r>
            <a:endParaRPr/>
          </a:p>
          <a:p>
            <a:pPr indent="0" lvl="0" marL="0" marR="0" rtl="0" algn="l">
              <a:lnSpc>
                <a:spcPct val="110003"/>
              </a:lnSpc>
              <a:spcBef>
                <a:spcPts val="0"/>
              </a:spcBef>
              <a:spcAft>
                <a:spcPts val="0"/>
              </a:spcAft>
              <a:buNone/>
            </a:pPr>
            <a:r>
              <a:rPr lang="en-US" sz="3099">
                <a:solidFill>
                  <a:srgbClr val="D6EFFF"/>
                </a:solidFill>
                <a:latin typeface="Century Gothic"/>
                <a:ea typeface="Century Gothic"/>
                <a:cs typeface="Century Gothic"/>
                <a:sym typeface="Century Gothic"/>
              </a:rPr>
              <a:t>(Traveler’s United v. Clyde’s Restaurant Group, Washington D.C., 2023)</a:t>
            </a:r>
            <a:endParaRPr/>
          </a:p>
        </p:txBody>
      </p:sp>
      <p:sp>
        <p:nvSpPr>
          <p:cNvPr id="310" name="Google Shape;310;p11"/>
          <p:cNvSpPr txBox="1"/>
          <p:nvPr/>
        </p:nvSpPr>
        <p:spPr>
          <a:xfrm>
            <a:off x="-3677004" y="7047066"/>
            <a:ext cx="13582349" cy="2719769"/>
          </a:xfrm>
          <a:prstGeom prst="rect">
            <a:avLst/>
          </a:prstGeom>
          <a:noFill/>
          <a:ln>
            <a:noFill/>
          </a:ln>
        </p:spPr>
        <p:txBody>
          <a:bodyPr anchorCtr="0" anchor="t" bIns="0" lIns="0" spcFirstLastPara="1" rIns="0" wrap="square" tIns="0">
            <a:spAutoFit/>
          </a:bodyPr>
          <a:lstStyle/>
          <a:p>
            <a:pPr indent="0" lvl="0" marL="0" marR="0" rtl="0" algn="ctr">
              <a:lnSpc>
                <a:spcPct val="184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56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b="1" lang="en-US" sz="5600">
                <a:solidFill>
                  <a:srgbClr val="004E82"/>
                </a:solidFill>
                <a:latin typeface="Century Gothic"/>
                <a:ea typeface="Century Gothic"/>
                <a:cs typeface="Century Gothic"/>
                <a:sym typeface="Century Gothic"/>
              </a:rPr>
              <a:t>Who should win?</a:t>
            </a:r>
            <a:endParaRPr/>
          </a:p>
          <a:p>
            <a:pPr indent="0" lvl="0" marL="0" marR="0" rtl="0" algn="ctr">
              <a:lnSpc>
                <a:spcPct val="107000"/>
              </a:lnSpc>
              <a:spcBef>
                <a:spcPts val="0"/>
              </a:spcBef>
              <a:spcAft>
                <a:spcPts val="0"/>
              </a:spcAft>
              <a:buNone/>
            </a:pPr>
            <a:r>
              <a:rPr b="1" lang="en-US" sz="5600">
                <a:solidFill>
                  <a:srgbClr val="004E82"/>
                </a:solidFill>
                <a:latin typeface="Century Gothic"/>
                <a:ea typeface="Century Gothic"/>
                <a:cs typeface="Century Gothic"/>
                <a:sym typeface="Century Gothic"/>
              </a:rPr>
              <a:t>Why?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pSp>
        <p:nvGrpSpPr>
          <p:cNvPr id="315" name="Google Shape;315;p12"/>
          <p:cNvGrpSpPr/>
          <p:nvPr/>
        </p:nvGrpSpPr>
        <p:grpSpPr>
          <a:xfrm>
            <a:off x="-2608268" y="0"/>
            <a:ext cx="20896267" cy="10448134"/>
            <a:chOff x="0" y="0"/>
            <a:chExt cx="27861690" cy="13930845"/>
          </a:xfrm>
        </p:grpSpPr>
        <p:sp>
          <p:nvSpPr>
            <p:cNvPr id="316" name="Google Shape;316;p12"/>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2"/>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8" name="Google Shape;318;p12"/>
          <p:cNvGrpSpPr/>
          <p:nvPr/>
        </p:nvGrpSpPr>
        <p:grpSpPr>
          <a:xfrm>
            <a:off x="0" y="8007148"/>
            <a:ext cx="18288000" cy="2289377"/>
            <a:chOff x="0" y="-47625"/>
            <a:chExt cx="4816593" cy="602964"/>
          </a:xfrm>
        </p:grpSpPr>
        <p:sp>
          <p:nvSpPr>
            <p:cNvPr id="319" name="Google Shape;319;p12"/>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2"/>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1" name="Google Shape;321;p12"/>
          <p:cNvGrpSpPr/>
          <p:nvPr/>
        </p:nvGrpSpPr>
        <p:grpSpPr>
          <a:xfrm>
            <a:off x="1570302" y="0"/>
            <a:ext cx="15147397" cy="9940479"/>
            <a:chOff x="0" y="0"/>
            <a:chExt cx="20196529" cy="13253972"/>
          </a:xfrm>
        </p:grpSpPr>
        <p:sp>
          <p:nvSpPr>
            <p:cNvPr id="322" name="Google Shape;322;p12"/>
            <p:cNvSpPr/>
            <p:nvPr/>
          </p:nvSpPr>
          <p:spPr>
            <a:xfrm>
              <a:off x="0" y="0"/>
              <a:ext cx="20196529" cy="13253972"/>
            </a:xfrm>
            <a:custGeom>
              <a:rect b="b" l="l" r="r" t="t"/>
              <a:pathLst>
                <a:path extrusionOk="0" h="13253972" w="20196529">
                  <a:moveTo>
                    <a:pt x="0" y="0"/>
                  </a:moveTo>
                  <a:lnTo>
                    <a:pt x="20196529" y="0"/>
                  </a:lnTo>
                  <a:lnTo>
                    <a:pt x="20196529" y="13253972"/>
                  </a:lnTo>
                  <a:lnTo>
                    <a:pt x="0" y="132539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2"/>
            <p:cNvSpPr/>
            <p:nvPr/>
          </p:nvSpPr>
          <p:spPr>
            <a:xfrm>
              <a:off x="296369" y="194492"/>
              <a:ext cx="19603791" cy="12864988"/>
            </a:xfrm>
            <a:custGeom>
              <a:rect b="b" l="l" r="r" t="t"/>
              <a:pathLst>
                <a:path extrusionOk="0" h="12864988" w="19603791">
                  <a:moveTo>
                    <a:pt x="0" y="0"/>
                  </a:moveTo>
                  <a:lnTo>
                    <a:pt x="19603791" y="0"/>
                  </a:lnTo>
                  <a:lnTo>
                    <a:pt x="19603791" y="12864988"/>
                  </a:lnTo>
                  <a:lnTo>
                    <a:pt x="0" y="1286498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4" name="Google Shape;324;p12"/>
          <p:cNvGrpSpPr/>
          <p:nvPr/>
        </p:nvGrpSpPr>
        <p:grpSpPr>
          <a:xfrm>
            <a:off x="0" y="195409"/>
            <a:ext cx="18288000" cy="1460942"/>
            <a:chOff x="0" y="-47625"/>
            <a:chExt cx="4816593" cy="384775"/>
          </a:xfrm>
        </p:grpSpPr>
        <p:sp>
          <p:nvSpPr>
            <p:cNvPr id="325" name="Google Shape;325;p12"/>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2"/>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7" name="Google Shape;327;p12"/>
          <p:cNvSpPr txBox="1"/>
          <p:nvPr/>
        </p:nvSpPr>
        <p:spPr>
          <a:xfrm>
            <a:off x="2557377" y="1932576"/>
            <a:ext cx="13582349" cy="8423211"/>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Sonesta Hotels owns hotels throughout the United States. Customers can go to their website to look for hotel rooms. The listing shows a description of the room and the price to stay in the room for one night. However, when customers reach the final check out page, many fees have been added. </a:t>
            </a:r>
            <a:endParaRPr/>
          </a:p>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This type of pricing is called </a:t>
            </a:r>
            <a:r>
              <a:rPr b="1" lang="en-US" sz="3200">
                <a:solidFill>
                  <a:srgbClr val="004E82"/>
                </a:solidFill>
                <a:latin typeface="Century Gothic"/>
                <a:ea typeface="Century Gothic"/>
                <a:cs typeface="Century Gothic"/>
                <a:sym typeface="Century Gothic"/>
              </a:rPr>
              <a:t>drip pricing</a:t>
            </a:r>
            <a:r>
              <a:rPr lang="en-US" sz="3200">
                <a:solidFill>
                  <a:srgbClr val="004E82"/>
                </a:solidFill>
                <a:latin typeface="Century Gothic"/>
                <a:ea typeface="Century Gothic"/>
                <a:cs typeface="Century Gothic"/>
                <a:sym typeface="Century Gothic"/>
              </a:rPr>
              <a:t>. Drip pricing means that the company does not show you the full price upfront. Instead, they wait until you have invested time and effort into selecting the room and then add on fees at the end. </a:t>
            </a:r>
            <a:endParaRPr/>
          </a:p>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lang="en-US" sz="3200">
                <a:solidFill>
                  <a:srgbClr val="004E82"/>
                </a:solidFill>
                <a:latin typeface="Century Gothic"/>
                <a:ea typeface="Century Gothic"/>
                <a:cs typeface="Century Gothic"/>
                <a:sym typeface="Century Gothic"/>
              </a:rPr>
              <a:t>Traveler's United, a group that helps people who travel, thinks that drip pricing is unfair. They say that hotels and other companies should always show the full price of a product or service upfront, so that people know exactly how much they are going to pay before they book or buy anything. Traveler’s United sued Sonesta Hotels. They claim the hotel’s drip pricing is unfair to travelers. </a:t>
            </a:r>
            <a:endParaRPr/>
          </a:p>
          <a:p>
            <a:pPr indent="0" lvl="0" marL="0" marR="0" rtl="0" algn="ctr">
              <a:lnSpc>
                <a:spcPct val="137062"/>
              </a:lnSpc>
              <a:spcBef>
                <a:spcPts val="0"/>
              </a:spcBef>
              <a:spcAft>
                <a:spcPts val="0"/>
              </a:spcAft>
              <a:buNone/>
            </a:pPr>
            <a:r>
              <a:t/>
            </a:r>
            <a:endParaRPr sz="3200">
              <a:solidFill>
                <a:srgbClr val="004E82"/>
              </a:solidFill>
              <a:latin typeface="Century Gothic"/>
              <a:ea typeface="Century Gothic"/>
              <a:cs typeface="Century Gothic"/>
              <a:sym typeface="Century Gothic"/>
            </a:endParaRPr>
          </a:p>
          <a:p>
            <a:pPr indent="0" lvl="0" marL="0" marR="0" rtl="0" algn="ctr">
              <a:lnSpc>
                <a:spcPct val="137062"/>
              </a:lnSpc>
              <a:spcBef>
                <a:spcPts val="0"/>
              </a:spcBef>
              <a:spcAft>
                <a:spcPts val="0"/>
              </a:spcAft>
              <a:buNone/>
            </a:pPr>
            <a:r>
              <a:t/>
            </a:r>
            <a:endParaRPr sz="3200">
              <a:solidFill>
                <a:srgbClr val="004E82"/>
              </a:solidFill>
              <a:latin typeface="Century Gothic"/>
              <a:ea typeface="Century Gothic"/>
              <a:cs typeface="Century Gothic"/>
              <a:sym typeface="Century Gothic"/>
            </a:endParaRPr>
          </a:p>
        </p:txBody>
      </p:sp>
      <p:sp>
        <p:nvSpPr>
          <p:cNvPr id="328" name="Google Shape;328;p12"/>
          <p:cNvSpPr/>
          <p:nvPr/>
        </p:nvSpPr>
        <p:spPr>
          <a:xfrm>
            <a:off x="15701125" y="5465040"/>
            <a:ext cx="3116349" cy="4642606"/>
          </a:xfrm>
          <a:custGeom>
            <a:rect b="b" l="l" r="r" t="t"/>
            <a:pathLst>
              <a:path extrusionOk="0" h="4642606" w="3116349">
                <a:moveTo>
                  <a:pt x="0" y="0"/>
                </a:moveTo>
                <a:lnTo>
                  <a:pt x="3116350" y="0"/>
                </a:lnTo>
                <a:lnTo>
                  <a:pt x="3116350" y="4642606"/>
                </a:lnTo>
                <a:lnTo>
                  <a:pt x="0" y="46426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2"/>
          <p:cNvSpPr txBox="1"/>
          <p:nvPr/>
        </p:nvSpPr>
        <p:spPr>
          <a:xfrm>
            <a:off x="190500" y="423860"/>
            <a:ext cx="15787301" cy="119761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500">
                <a:solidFill>
                  <a:srgbClr val="D6EFFF"/>
                </a:solidFill>
                <a:latin typeface="Century Gothic"/>
                <a:ea typeface="Century Gothic"/>
                <a:cs typeface="Century Gothic"/>
                <a:sym typeface="Century Gothic"/>
              </a:rPr>
              <a:t>Junk Fee 3: Traveler’s Fees </a:t>
            </a:r>
            <a:endParaRPr/>
          </a:p>
          <a:p>
            <a:pPr indent="0" lvl="0" marL="0" marR="0" rtl="0" algn="l">
              <a:lnSpc>
                <a:spcPct val="110003"/>
              </a:lnSpc>
              <a:spcBef>
                <a:spcPts val="0"/>
              </a:spcBef>
              <a:spcAft>
                <a:spcPts val="0"/>
              </a:spcAft>
              <a:buNone/>
            </a:pPr>
            <a:r>
              <a:rPr lang="en-US" sz="3099">
                <a:solidFill>
                  <a:srgbClr val="D6EFFF"/>
                </a:solidFill>
                <a:latin typeface="Century Gothic"/>
                <a:ea typeface="Century Gothic"/>
                <a:cs typeface="Century Gothic"/>
                <a:sym typeface="Century Gothic"/>
              </a:rPr>
              <a:t>(Traveler’s United v Sonesta International Hotels, Washington D.C., 2023)</a:t>
            </a:r>
            <a:endParaRPr/>
          </a:p>
        </p:txBody>
      </p:sp>
      <p:sp>
        <p:nvSpPr>
          <p:cNvPr id="330" name="Google Shape;330;p12"/>
          <p:cNvSpPr/>
          <p:nvPr/>
        </p:nvSpPr>
        <p:spPr>
          <a:xfrm>
            <a:off x="0" y="8471216"/>
            <a:ext cx="2166806" cy="1815784"/>
          </a:xfrm>
          <a:custGeom>
            <a:rect b="b" l="l" r="r" t="t"/>
            <a:pathLst>
              <a:path extrusionOk="0" h="1815784" w="2166806">
                <a:moveTo>
                  <a:pt x="0" y="0"/>
                </a:moveTo>
                <a:lnTo>
                  <a:pt x="2166806" y="0"/>
                </a:lnTo>
                <a:lnTo>
                  <a:pt x="2166806" y="1815784"/>
                </a:lnTo>
                <a:lnTo>
                  <a:pt x="0" y="181578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13"/>
          <p:cNvGrpSpPr/>
          <p:nvPr/>
        </p:nvGrpSpPr>
        <p:grpSpPr>
          <a:xfrm>
            <a:off x="-2608268" y="0"/>
            <a:ext cx="20896267" cy="10448134"/>
            <a:chOff x="0" y="0"/>
            <a:chExt cx="27861690" cy="13930845"/>
          </a:xfrm>
        </p:grpSpPr>
        <p:sp>
          <p:nvSpPr>
            <p:cNvPr id="336" name="Google Shape;336;p13"/>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3"/>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8" name="Google Shape;338;p13"/>
          <p:cNvGrpSpPr/>
          <p:nvPr/>
        </p:nvGrpSpPr>
        <p:grpSpPr>
          <a:xfrm>
            <a:off x="0" y="8007148"/>
            <a:ext cx="18288000" cy="2289377"/>
            <a:chOff x="0" y="-47625"/>
            <a:chExt cx="4816593" cy="602964"/>
          </a:xfrm>
        </p:grpSpPr>
        <p:sp>
          <p:nvSpPr>
            <p:cNvPr id="339" name="Google Shape;339;p13"/>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3"/>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1" name="Google Shape;341;p13"/>
          <p:cNvGrpSpPr/>
          <p:nvPr/>
        </p:nvGrpSpPr>
        <p:grpSpPr>
          <a:xfrm>
            <a:off x="0" y="195409"/>
            <a:ext cx="18288000" cy="1460942"/>
            <a:chOff x="0" y="-47625"/>
            <a:chExt cx="4816593" cy="384775"/>
          </a:xfrm>
        </p:grpSpPr>
        <p:sp>
          <p:nvSpPr>
            <p:cNvPr id="342" name="Google Shape;342;p13"/>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3"/>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44" name="Google Shape;344;p13"/>
          <p:cNvGraphicFramePr/>
          <p:nvPr/>
        </p:nvGraphicFramePr>
        <p:xfrm>
          <a:off x="609600" y="2165673"/>
          <a:ext cx="3000000" cy="3000000"/>
        </p:xfrm>
        <a:graphic>
          <a:graphicData uri="http://schemas.openxmlformats.org/drawingml/2006/table">
            <a:tbl>
              <a:tblPr>
                <a:noFill/>
                <a:tableStyleId>{0F08EE7B-F8AF-4F8A-B5DE-5E10B41AE9DE}</a:tableStyleId>
              </a:tblPr>
              <a:tblGrid>
                <a:gridCol w="11632450"/>
                <a:gridCol w="5436350"/>
              </a:tblGrid>
              <a:tr h="3524250">
                <a:tc>
                  <a:txBody>
                    <a:bodyPr/>
                    <a:lstStyle/>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The Royal Sonesta Boston lists a hotel room with a king bed and view of the city for $309 a night.  </a:t>
                      </a:r>
                      <a:endParaRPr sz="1100" u="none" cap="none" strike="noStrike"/>
                    </a:p>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Three additional fees are added: </a:t>
                      </a:r>
                      <a:endParaRPr/>
                    </a:p>
                    <a:p>
                      <a:pPr indent="-302255" lvl="1" marL="604513"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Hotel Tax $44.65 </a:t>
                      </a:r>
                      <a:endParaRPr/>
                    </a:p>
                    <a:p>
                      <a:pPr indent="-302255" lvl="1" marL="604513"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Assessment Tax $4.64 </a:t>
                      </a:r>
                      <a:endParaRPr/>
                    </a:p>
                    <a:p>
                      <a:pPr indent="-302255" lvl="1" marL="604513"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Destination Fee $22.03 </a:t>
                      </a:r>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How much will you pay for one night?</a:t>
                      </a:r>
                      <a:endParaRPr sz="1100" u="none" cap="none" strike="noStrike"/>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r>
              <a:tr h="3524250">
                <a:tc>
                  <a:txBody>
                    <a:bodyPr/>
                    <a:lstStyle/>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The Alexis Royal Sonesta Hotel Seattle lists a deluxe room with a king bed for $1,099 a night.  </a:t>
                      </a:r>
                      <a:endParaRPr sz="1100" u="none" cap="none" strike="noStrike"/>
                    </a:p>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Three additional fees are added: </a:t>
                      </a:r>
                      <a:endParaRPr/>
                    </a:p>
                    <a:p>
                      <a:pPr indent="-302260" lvl="1" marL="604519"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Occupancy Tax $29.67 </a:t>
                      </a:r>
                      <a:endParaRPr/>
                    </a:p>
                    <a:p>
                      <a:pPr indent="-302260" lvl="1" marL="604519"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Fee $4.00 </a:t>
                      </a:r>
                      <a:endParaRPr/>
                    </a:p>
                    <a:p>
                      <a:pPr indent="-302260" lvl="1" marL="604519"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Destination Fee $21.98 </a:t>
                      </a:r>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How much will you pay for one night?</a:t>
                      </a:r>
                      <a:endParaRPr sz="1100" u="none" cap="none" strike="noStrike"/>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r>
            </a:tbl>
          </a:graphicData>
        </a:graphic>
      </p:graphicFrame>
      <p:sp>
        <p:nvSpPr>
          <p:cNvPr id="345" name="Google Shape;345;p13"/>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3"/>
          <p:cNvSpPr/>
          <p:nvPr/>
        </p:nvSpPr>
        <p:spPr>
          <a:xfrm>
            <a:off x="10722390" y="7682498"/>
            <a:ext cx="3707477" cy="2604502"/>
          </a:xfrm>
          <a:custGeom>
            <a:rect b="b" l="l" r="r" t="t"/>
            <a:pathLst>
              <a:path extrusionOk="0" h="2604502" w="3707477">
                <a:moveTo>
                  <a:pt x="0" y="0"/>
                </a:moveTo>
                <a:lnTo>
                  <a:pt x="3707477" y="0"/>
                </a:lnTo>
                <a:lnTo>
                  <a:pt x="3707477" y="2604502"/>
                </a:lnTo>
                <a:lnTo>
                  <a:pt x="0" y="260450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3"/>
          <p:cNvSpPr txBox="1"/>
          <p:nvPr/>
        </p:nvSpPr>
        <p:spPr>
          <a:xfrm>
            <a:off x="190500" y="423860"/>
            <a:ext cx="15787301" cy="119761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500">
                <a:solidFill>
                  <a:srgbClr val="D6EFFF"/>
                </a:solidFill>
                <a:latin typeface="Century Gothic"/>
                <a:ea typeface="Century Gothic"/>
                <a:cs typeface="Century Gothic"/>
                <a:sym typeface="Century Gothic"/>
              </a:rPr>
              <a:t>Junk Fee 3: Traveler’s Fees </a:t>
            </a:r>
            <a:endParaRPr/>
          </a:p>
          <a:p>
            <a:pPr indent="0" lvl="0" marL="0" marR="0" rtl="0" algn="l">
              <a:lnSpc>
                <a:spcPct val="110003"/>
              </a:lnSpc>
              <a:spcBef>
                <a:spcPts val="0"/>
              </a:spcBef>
              <a:spcAft>
                <a:spcPts val="0"/>
              </a:spcAft>
              <a:buNone/>
            </a:pPr>
            <a:r>
              <a:rPr lang="en-US" sz="3099">
                <a:solidFill>
                  <a:srgbClr val="D6EFFF"/>
                </a:solidFill>
                <a:latin typeface="Century Gothic"/>
                <a:ea typeface="Century Gothic"/>
                <a:cs typeface="Century Gothic"/>
                <a:sym typeface="Century Gothic"/>
              </a:rPr>
              <a:t>(Traveler’s United v Sonesta International Hotels, Washington D.C., 2023)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pSp>
        <p:nvGrpSpPr>
          <p:cNvPr id="352" name="Google Shape;352;p14"/>
          <p:cNvGrpSpPr/>
          <p:nvPr/>
        </p:nvGrpSpPr>
        <p:grpSpPr>
          <a:xfrm>
            <a:off x="-2608268" y="0"/>
            <a:ext cx="20896267" cy="10448134"/>
            <a:chOff x="0" y="0"/>
            <a:chExt cx="27861690" cy="13930845"/>
          </a:xfrm>
        </p:grpSpPr>
        <p:sp>
          <p:nvSpPr>
            <p:cNvPr id="353" name="Google Shape;353;p14"/>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14"/>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5" name="Google Shape;355;p14"/>
          <p:cNvGrpSpPr/>
          <p:nvPr/>
        </p:nvGrpSpPr>
        <p:grpSpPr>
          <a:xfrm>
            <a:off x="0" y="8007148"/>
            <a:ext cx="18288000" cy="2289377"/>
            <a:chOff x="0" y="-47625"/>
            <a:chExt cx="4816593" cy="602964"/>
          </a:xfrm>
        </p:grpSpPr>
        <p:sp>
          <p:nvSpPr>
            <p:cNvPr id="356" name="Google Shape;356;p14"/>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14"/>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8" name="Google Shape;358;p14"/>
          <p:cNvGrpSpPr/>
          <p:nvPr/>
        </p:nvGrpSpPr>
        <p:grpSpPr>
          <a:xfrm>
            <a:off x="0" y="195409"/>
            <a:ext cx="18288000" cy="1460942"/>
            <a:chOff x="0" y="-47625"/>
            <a:chExt cx="4816593" cy="384775"/>
          </a:xfrm>
        </p:grpSpPr>
        <p:sp>
          <p:nvSpPr>
            <p:cNvPr id="359" name="Google Shape;359;p14"/>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14"/>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361" name="Google Shape;361;p14"/>
          <p:cNvGraphicFramePr/>
          <p:nvPr/>
        </p:nvGraphicFramePr>
        <p:xfrm>
          <a:off x="1555276" y="1892718"/>
          <a:ext cx="3000000" cy="3000000"/>
        </p:xfrm>
        <a:graphic>
          <a:graphicData uri="http://schemas.openxmlformats.org/drawingml/2006/table">
            <a:tbl>
              <a:tblPr>
                <a:noFill/>
                <a:tableStyleId>{0F08EE7B-F8AF-4F8A-B5DE-5E10B41AE9DE}</a:tableStyleId>
              </a:tblPr>
              <a:tblGrid>
                <a:gridCol w="10060775"/>
                <a:gridCol w="4701825"/>
              </a:tblGrid>
              <a:tr h="4543425">
                <a:tc>
                  <a:txBody>
                    <a:bodyPr/>
                    <a:lstStyle/>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The Benjamin Royal Sonesta Hotel New York lists a deluxe room with a king bed for $189 a night.  </a:t>
                      </a:r>
                      <a:endParaRPr sz="1100" u="none" cap="none" strike="noStrike"/>
                    </a:p>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Three additional fees are added: </a:t>
                      </a:r>
                      <a:endParaRPr/>
                    </a:p>
                    <a:p>
                      <a:pPr indent="-302260" lvl="1" marL="604519"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State Occupancy Tax $97.54 </a:t>
                      </a:r>
                      <a:endParaRPr/>
                    </a:p>
                    <a:p>
                      <a:pPr indent="-302260" lvl="1" marL="604519"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Development Tax $1.50 </a:t>
                      </a:r>
                      <a:endParaRPr/>
                    </a:p>
                    <a:p>
                      <a:pPr indent="-302260" lvl="1" marL="604519"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NYC Occupancy Tax $64.57 </a:t>
                      </a:r>
                      <a:endParaRPr/>
                    </a:p>
                    <a:p>
                      <a:pPr indent="-302260" lvl="1" marL="604519"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Hotels Facilities Fee $48.20 </a:t>
                      </a:r>
                      <a:endParaRPr/>
                    </a:p>
                    <a:p>
                      <a:pPr indent="-302260" lvl="1" marL="604519" marR="0" rtl="0" algn="l">
                        <a:lnSpc>
                          <a:spcPct val="140014"/>
                        </a:lnSpc>
                        <a:spcBef>
                          <a:spcPts val="0"/>
                        </a:spcBef>
                        <a:spcAft>
                          <a:spcPts val="0"/>
                        </a:spcAft>
                        <a:buClr>
                          <a:srgbClr val="004E82"/>
                        </a:buClr>
                        <a:buSzPts val="2799"/>
                        <a:buFont typeface="Arial"/>
                        <a:buChar char="•"/>
                      </a:pPr>
                      <a:r>
                        <a:rPr lang="en-US" sz="2799" u="none" cap="none" strike="noStrike">
                          <a:solidFill>
                            <a:srgbClr val="004E82"/>
                          </a:solidFill>
                          <a:latin typeface="Century Gothic"/>
                          <a:ea typeface="Century Gothic"/>
                          <a:cs typeface="Century Gothic"/>
                          <a:sym typeface="Century Gothic"/>
                        </a:rPr>
                        <a:t>Room Tax $4.00 </a:t>
                      </a:r>
                      <a:endParaRPr/>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4"/>
                        </a:lnSpc>
                        <a:spcBef>
                          <a:spcPts val="0"/>
                        </a:spcBef>
                        <a:spcAft>
                          <a:spcPts val="0"/>
                        </a:spcAft>
                        <a:buNone/>
                      </a:pPr>
                      <a:r>
                        <a:rPr lang="en-US" sz="2799" u="none" cap="none" strike="noStrike">
                          <a:solidFill>
                            <a:srgbClr val="004E82"/>
                          </a:solidFill>
                          <a:latin typeface="Century Gothic"/>
                          <a:ea typeface="Century Gothic"/>
                          <a:cs typeface="Century Gothic"/>
                          <a:sym typeface="Century Gothic"/>
                        </a:rPr>
                        <a:t>How much will you pay for one night?</a:t>
                      </a:r>
                      <a:endParaRPr sz="1100" u="none" cap="none" strike="noStrike"/>
                    </a:p>
                  </a:txBody>
                  <a:tcPr marT="190500" marB="190500" marR="190500" marL="190500">
                    <a:lnL cap="flat" cmpd="sng" w="57150">
                      <a:solidFill>
                        <a:srgbClr val="004E82"/>
                      </a:solidFill>
                      <a:prstDash val="solid"/>
                      <a:round/>
                      <a:headEnd len="sm" w="sm" type="none"/>
                      <a:tailEnd len="sm" w="sm" type="none"/>
                    </a:lnL>
                    <a:lnR cap="flat" cmpd="sng" w="57150">
                      <a:solidFill>
                        <a:srgbClr val="004E82"/>
                      </a:solidFill>
                      <a:prstDash val="solid"/>
                      <a:round/>
                      <a:headEnd len="sm" w="sm" type="none"/>
                      <a:tailEnd len="sm" w="sm" type="none"/>
                    </a:lnR>
                    <a:lnT cap="flat" cmpd="sng" w="57150">
                      <a:solidFill>
                        <a:srgbClr val="004E82"/>
                      </a:solidFill>
                      <a:prstDash val="solid"/>
                      <a:round/>
                      <a:headEnd len="sm" w="sm" type="none"/>
                      <a:tailEnd len="sm" w="sm" type="none"/>
                    </a:lnT>
                    <a:lnB cap="flat" cmpd="sng" w="57150">
                      <a:solidFill>
                        <a:srgbClr val="004E82"/>
                      </a:solidFill>
                      <a:prstDash val="solid"/>
                      <a:round/>
                      <a:headEnd len="sm" w="sm" type="none"/>
                      <a:tailEnd len="sm" w="sm" type="none"/>
                    </a:lnB>
                    <a:solidFill>
                      <a:srgbClr val="D6EFFF"/>
                    </a:solidFill>
                  </a:tcPr>
                </a:tc>
              </a:tr>
            </a:tbl>
          </a:graphicData>
        </a:graphic>
      </p:graphicFrame>
      <p:grpSp>
        <p:nvGrpSpPr>
          <p:cNvPr id="362" name="Google Shape;362;p14"/>
          <p:cNvGrpSpPr/>
          <p:nvPr/>
        </p:nvGrpSpPr>
        <p:grpSpPr>
          <a:xfrm>
            <a:off x="0" y="8007148"/>
            <a:ext cx="18288000" cy="2289377"/>
            <a:chOff x="0" y="-47625"/>
            <a:chExt cx="4816593" cy="602964"/>
          </a:xfrm>
        </p:grpSpPr>
        <p:sp>
          <p:nvSpPr>
            <p:cNvPr id="363" name="Google Shape;363;p14"/>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4"/>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5" name="Google Shape;365;p14"/>
          <p:cNvSpPr/>
          <p:nvPr/>
        </p:nvSpPr>
        <p:spPr>
          <a:xfrm>
            <a:off x="250623" y="6406486"/>
            <a:ext cx="7315200" cy="4041648"/>
          </a:xfrm>
          <a:custGeom>
            <a:rect b="b" l="l" r="r" t="t"/>
            <a:pathLst>
              <a:path extrusionOk="0" h="4041648" w="7315200">
                <a:moveTo>
                  <a:pt x="0" y="0"/>
                </a:moveTo>
                <a:lnTo>
                  <a:pt x="7315200" y="0"/>
                </a:lnTo>
                <a:lnTo>
                  <a:pt x="7315200" y="4041648"/>
                </a:lnTo>
                <a:lnTo>
                  <a:pt x="0" y="404164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4"/>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4"/>
          <p:cNvSpPr/>
          <p:nvPr/>
        </p:nvSpPr>
        <p:spPr>
          <a:xfrm>
            <a:off x="10136165" y="4849692"/>
            <a:ext cx="5208535" cy="5446833"/>
          </a:xfrm>
          <a:custGeom>
            <a:rect b="b" l="l" r="r" t="t"/>
            <a:pathLst>
              <a:path extrusionOk="0" h="5446833" w="5208535">
                <a:moveTo>
                  <a:pt x="0" y="0"/>
                </a:moveTo>
                <a:lnTo>
                  <a:pt x="5208534" y="0"/>
                </a:lnTo>
                <a:lnTo>
                  <a:pt x="5208534" y="5446833"/>
                </a:lnTo>
                <a:lnTo>
                  <a:pt x="0" y="544683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4"/>
          <p:cNvSpPr txBox="1"/>
          <p:nvPr/>
        </p:nvSpPr>
        <p:spPr>
          <a:xfrm>
            <a:off x="190500" y="423860"/>
            <a:ext cx="15787301" cy="119761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500">
                <a:solidFill>
                  <a:srgbClr val="D6EFFF"/>
                </a:solidFill>
                <a:latin typeface="Century Gothic"/>
                <a:ea typeface="Century Gothic"/>
                <a:cs typeface="Century Gothic"/>
                <a:sym typeface="Century Gothic"/>
              </a:rPr>
              <a:t>Junk Fee 3: Traveler’s Fees </a:t>
            </a:r>
            <a:endParaRPr/>
          </a:p>
          <a:p>
            <a:pPr indent="0" lvl="0" marL="0" marR="0" rtl="0" algn="l">
              <a:lnSpc>
                <a:spcPct val="110003"/>
              </a:lnSpc>
              <a:spcBef>
                <a:spcPts val="0"/>
              </a:spcBef>
              <a:spcAft>
                <a:spcPts val="0"/>
              </a:spcAft>
              <a:buNone/>
            </a:pPr>
            <a:r>
              <a:rPr lang="en-US" sz="3099">
                <a:solidFill>
                  <a:srgbClr val="D6EFFF"/>
                </a:solidFill>
                <a:latin typeface="Century Gothic"/>
                <a:ea typeface="Century Gothic"/>
                <a:cs typeface="Century Gothic"/>
                <a:sym typeface="Century Gothic"/>
              </a:rPr>
              <a:t>(Traveler’s United v Sonesta International Hotels, Washington D.C., 2023)</a:t>
            </a:r>
            <a:endParaRPr/>
          </a:p>
        </p:txBody>
      </p:sp>
      <p:sp>
        <p:nvSpPr>
          <p:cNvPr id="369" name="Google Shape;369;p14"/>
          <p:cNvSpPr txBox="1"/>
          <p:nvPr/>
        </p:nvSpPr>
        <p:spPr>
          <a:xfrm>
            <a:off x="-2882952" y="6538531"/>
            <a:ext cx="13582349" cy="2719769"/>
          </a:xfrm>
          <a:prstGeom prst="rect">
            <a:avLst/>
          </a:prstGeom>
          <a:noFill/>
          <a:ln>
            <a:noFill/>
          </a:ln>
        </p:spPr>
        <p:txBody>
          <a:bodyPr anchorCtr="0" anchor="t" bIns="0" lIns="0" spcFirstLastPara="1" rIns="0" wrap="square" tIns="0">
            <a:spAutoFit/>
          </a:bodyPr>
          <a:lstStyle/>
          <a:p>
            <a:pPr indent="0" lvl="0" marL="0" marR="0" rtl="0" algn="ctr">
              <a:lnSpc>
                <a:spcPct val="184277"/>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56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b="1" lang="en-US" sz="5600">
                <a:solidFill>
                  <a:srgbClr val="004E82"/>
                </a:solidFill>
                <a:latin typeface="Century Gothic"/>
                <a:ea typeface="Century Gothic"/>
                <a:cs typeface="Century Gothic"/>
                <a:sym typeface="Century Gothic"/>
              </a:rPr>
              <a:t>Who should win?</a:t>
            </a:r>
            <a:endParaRPr/>
          </a:p>
          <a:p>
            <a:pPr indent="0" lvl="0" marL="0" marR="0" rtl="0" algn="ctr">
              <a:lnSpc>
                <a:spcPct val="107000"/>
              </a:lnSpc>
              <a:spcBef>
                <a:spcPts val="0"/>
              </a:spcBef>
              <a:spcAft>
                <a:spcPts val="0"/>
              </a:spcAft>
              <a:buNone/>
            </a:pPr>
            <a:r>
              <a:rPr b="1" lang="en-US" sz="5600">
                <a:solidFill>
                  <a:srgbClr val="004E82"/>
                </a:solidFill>
                <a:latin typeface="Century Gothic"/>
                <a:ea typeface="Century Gothic"/>
                <a:cs typeface="Century Gothic"/>
                <a:sym typeface="Century Gothic"/>
              </a:rPr>
              <a:t>Why?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grpSp>
        <p:nvGrpSpPr>
          <p:cNvPr id="374" name="Google Shape;374;p15"/>
          <p:cNvGrpSpPr/>
          <p:nvPr/>
        </p:nvGrpSpPr>
        <p:grpSpPr>
          <a:xfrm>
            <a:off x="-2608268" y="0"/>
            <a:ext cx="20896267" cy="10448134"/>
            <a:chOff x="0" y="0"/>
            <a:chExt cx="27861690" cy="13930845"/>
          </a:xfrm>
        </p:grpSpPr>
        <p:sp>
          <p:nvSpPr>
            <p:cNvPr id="375" name="Google Shape;375;p15"/>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5"/>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7" name="Google Shape;377;p15"/>
          <p:cNvGrpSpPr/>
          <p:nvPr/>
        </p:nvGrpSpPr>
        <p:grpSpPr>
          <a:xfrm>
            <a:off x="0" y="8007148"/>
            <a:ext cx="18288000" cy="2289377"/>
            <a:chOff x="0" y="-47625"/>
            <a:chExt cx="4816593" cy="602964"/>
          </a:xfrm>
        </p:grpSpPr>
        <p:sp>
          <p:nvSpPr>
            <p:cNvPr id="378" name="Google Shape;378;p15"/>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5"/>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0" name="Google Shape;380;p15"/>
          <p:cNvGrpSpPr/>
          <p:nvPr/>
        </p:nvGrpSpPr>
        <p:grpSpPr>
          <a:xfrm>
            <a:off x="1466554" y="360537"/>
            <a:ext cx="14822188" cy="9727061"/>
            <a:chOff x="0" y="0"/>
            <a:chExt cx="19762917" cy="12969415"/>
          </a:xfrm>
        </p:grpSpPr>
        <p:sp>
          <p:nvSpPr>
            <p:cNvPr id="381" name="Google Shape;381;p15"/>
            <p:cNvSpPr/>
            <p:nvPr/>
          </p:nvSpPr>
          <p:spPr>
            <a:xfrm>
              <a:off x="0" y="0"/>
              <a:ext cx="19762917" cy="12969415"/>
            </a:xfrm>
            <a:custGeom>
              <a:rect b="b" l="l" r="r" t="t"/>
              <a:pathLst>
                <a:path extrusionOk="0" h="12969415" w="19762917">
                  <a:moveTo>
                    <a:pt x="0" y="0"/>
                  </a:moveTo>
                  <a:lnTo>
                    <a:pt x="19762917" y="0"/>
                  </a:lnTo>
                  <a:lnTo>
                    <a:pt x="19762917" y="12969415"/>
                  </a:lnTo>
                  <a:lnTo>
                    <a:pt x="0" y="129694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5"/>
            <p:cNvSpPr/>
            <p:nvPr/>
          </p:nvSpPr>
          <p:spPr>
            <a:xfrm>
              <a:off x="290006" y="190316"/>
              <a:ext cx="19182905" cy="12588782"/>
            </a:xfrm>
            <a:custGeom>
              <a:rect b="b" l="l" r="r" t="t"/>
              <a:pathLst>
                <a:path extrusionOk="0" h="12588782" w="19182905">
                  <a:moveTo>
                    <a:pt x="0" y="0"/>
                  </a:moveTo>
                  <a:lnTo>
                    <a:pt x="19182905" y="0"/>
                  </a:lnTo>
                  <a:lnTo>
                    <a:pt x="19182905" y="12588782"/>
                  </a:lnTo>
                  <a:lnTo>
                    <a:pt x="0" y="1258878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3" name="Google Shape;383;p15"/>
          <p:cNvGrpSpPr/>
          <p:nvPr/>
        </p:nvGrpSpPr>
        <p:grpSpPr>
          <a:xfrm>
            <a:off x="0" y="195409"/>
            <a:ext cx="18288000" cy="1460942"/>
            <a:chOff x="0" y="-47625"/>
            <a:chExt cx="4816593" cy="384775"/>
          </a:xfrm>
        </p:grpSpPr>
        <p:sp>
          <p:nvSpPr>
            <p:cNvPr id="384" name="Google Shape;384;p15"/>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5"/>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6" name="Google Shape;386;p15"/>
          <p:cNvSpPr txBox="1"/>
          <p:nvPr/>
        </p:nvSpPr>
        <p:spPr>
          <a:xfrm>
            <a:off x="2625781" y="1899815"/>
            <a:ext cx="13036439" cy="72910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200">
                <a:solidFill>
                  <a:srgbClr val="004E82"/>
                </a:solidFill>
                <a:latin typeface="Century Gothic"/>
                <a:ea typeface="Century Gothic"/>
                <a:cs typeface="Century Gothic"/>
                <a:sym typeface="Century Gothic"/>
              </a:rPr>
              <a:t>The</a:t>
            </a:r>
            <a:r>
              <a:rPr b="1" lang="en-US" sz="3200">
                <a:solidFill>
                  <a:srgbClr val="004E82"/>
                </a:solidFill>
                <a:latin typeface="Century Gothic"/>
                <a:ea typeface="Century Gothic"/>
                <a:cs typeface="Century Gothic"/>
                <a:sym typeface="Century Gothic"/>
              </a:rPr>
              <a:t> Federal Trade Commission</a:t>
            </a:r>
            <a:r>
              <a:rPr lang="en-US" sz="3200">
                <a:solidFill>
                  <a:srgbClr val="004E82"/>
                </a:solidFill>
                <a:latin typeface="Century Gothic"/>
                <a:ea typeface="Century Gothic"/>
                <a:cs typeface="Century Gothic"/>
                <a:sym typeface="Century Gothic"/>
              </a:rPr>
              <a:t>, or FTC, is a government agency that works to protect consumers from unfair business practices, like when companies try to hide extra charges until the very end. The FTC wants to make a new rule that says companies must show you the total price of something right from the start, no surprises!  </a:t>
            </a:r>
            <a:endParaRPr/>
          </a:p>
          <a:p>
            <a:pPr indent="0" lvl="0" marL="0" marR="0" rtl="0" algn="ctr">
              <a:lnSpc>
                <a:spcPct val="140000"/>
              </a:lnSpc>
              <a:spcBef>
                <a:spcPts val="0"/>
              </a:spcBef>
              <a:spcAft>
                <a:spcPts val="0"/>
              </a:spcAft>
              <a:buNone/>
            </a:pPr>
            <a:r>
              <a:rPr lang="en-US" sz="3200">
                <a:solidFill>
                  <a:srgbClr val="004E82"/>
                </a:solidFill>
                <a:latin typeface="Century Gothic"/>
                <a:ea typeface="Century Gothic"/>
                <a:cs typeface="Century Gothic"/>
                <a:sym typeface="Century Gothic"/>
              </a:rPr>
              <a:t>Not everyone agrees with this rule. When a lawyer works to create a solid case, he or she must consider every side of the issue. It is important to be aware of the arguments both sides will present so that the lawyer is prepared. </a:t>
            </a:r>
            <a:r>
              <a:rPr b="1" lang="en-US" sz="3200">
                <a:solidFill>
                  <a:srgbClr val="004E82"/>
                </a:solidFill>
                <a:latin typeface="Century Gothic"/>
                <a:ea typeface="Century Gothic"/>
                <a:cs typeface="Century Gothic"/>
                <a:sym typeface="Century Gothic"/>
              </a:rPr>
              <a:t>EVEN IF YOU DON’T AGREE</a:t>
            </a:r>
            <a:r>
              <a:rPr lang="en-US" sz="3200">
                <a:solidFill>
                  <a:srgbClr val="004E82"/>
                </a:solidFill>
                <a:latin typeface="Century Gothic"/>
                <a:ea typeface="Century Gothic"/>
                <a:cs typeface="Century Gothic"/>
                <a:sym typeface="Century Gothic"/>
              </a:rPr>
              <a:t> with what the other side is arguing, it is important to understand how they view the issue. </a:t>
            </a:r>
            <a:endParaRPr/>
          </a:p>
          <a:p>
            <a:pPr indent="0" lvl="0" marL="0" marR="0" rtl="0" algn="ctr">
              <a:lnSpc>
                <a:spcPct val="140000"/>
              </a:lnSpc>
              <a:spcBef>
                <a:spcPts val="0"/>
              </a:spcBef>
              <a:spcAft>
                <a:spcPts val="0"/>
              </a:spcAft>
              <a:buNone/>
            </a:pPr>
            <a:r>
              <a:t/>
            </a:r>
            <a:endParaRPr sz="3200">
              <a:solidFill>
                <a:srgbClr val="004E82"/>
              </a:solidFill>
              <a:latin typeface="Century Gothic"/>
              <a:ea typeface="Century Gothic"/>
              <a:cs typeface="Century Gothic"/>
              <a:sym typeface="Century Gothic"/>
            </a:endParaRPr>
          </a:p>
        </p:txBody>
      </p:sp>
      <p:sp>
        <p:nvSpPr>
          <p:cNvPr id="387" name="Google Shape;387;p15"/>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5"/>
          <p:cNvSpPr/>
          <p:nvPr/>
        </p:nvSpPr>
        <p:spPr>
          <a:xfrm>
            <a:off x="0" y="7850037"/>
            <a:ext cx="3028524" cy="2816527"/>
          </a:xfrm>
          <a:custGeom>
            <a:rect b="b" l="l" r="r" t="t"/>
            <a:pathLst>
              <a:path extrusionOk="0" h="2816527" w="3028524">
                <a:moveTo>
                  <a:pt x="0" y="0"/>
                </a:moveTo>
                <a:lnTo>
                  <a:pt x="3028524" y="0"/>
                </a:lnTo>
                <a:lnTo>
                  <a:pt x="3028524" y="2816526"/>
                </a:lnTo>
                <a:lnTo>
                  <a:pt x="0" y="281652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5"/>
          <p:cNvSpPr txBox="1"/>
          <p:nvPr/>
        </p:nvSpPr>
        <p:spPr>
          <a:xfrm>
            <a:off x="6144048" y="372059"/>
            <a:ext cx="5467201" cy="1108709"/>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lang="en-US" sz="7799">
                <a:solidFill>
                  <a:srgbClr val="D6EFFF"/>
                </a:solidFill>
                <a:latin typeface="Century Gothic"/>
                <a:ea typeface="Century Gothic"/>
                <a:cs typeface="Century Gothic"/>
                <a:sym typeface="Century Gothic"/>
              </a:rPr>
              <a:t>thinkBigger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pSp>
        <p:nvGrpSpPr>
          <p:cNvPr id="394" name="Google Shape;394;p16"/>
          <p:cNvGrpSpPr/>
          <p:nvPr/>
        </p:nvGrpSpPr>
        <p:grpSpPr>
          <a:xfrm>
            <a:off x="-2608268" y="0"/>
            <a:ext cx="20896267" cy="10448134"/>
            <a:chOff x="0" y="0"/>
            <a:chExt cx="27861690" cy="13930845"/>
          </a:xfrm>
        </p:grpSpPr>
        <p:sp>
          <p:nvSpPr>
            <p:cNvPr id="395" name="Google Shape;395;p16"/>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6"/>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7" name="Google Shape;397;p16"/>
          <p:cNvGrpSpPr/>
          <p:nvPr/>
        </p:nvGrpSpPr>
        <p:grpSpPr>
          <a:xfrm>
            <a:off x="0" y="7970983"/>
            <a:ext cx="18288000" cy="2325542"/>
            <a:chOff x="0" y="-57150"/>
            <a:chExt cx="4816593" cy="612489"/>
          </a:xfrm>
        </p:grpSpPr>
        <p:sp>
          <p:nvSpPr>
            <p:cNvPr id="398" name="Google Shape;398;p16"/>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6"/>
            <p:cNvSpPr txBox="1"/>
            <p:nvPr/>
          </p:nvSpPr>
          <p:spPr>
            <a:xfrm>
              <a:off x="0" y="-57150"/>
              <a:ext cx="4816593" cy="612489"/>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0" name="Google Shape;400;p16"/>
          <p:cNvGrpSpPr/>
          <p:nvPr/>
        </p:nvGrpSpPr>
        <p:grpSpPr>
          <a:xfrm>
            <a:off x="1466554" y="360537"/>
            <a:ext cx="14822188" cy="9727061"/>
            <a:chOff x="0" y="0"/>
            <a:chExt cx="19762917" cy="12969415"/>
          </a:xfrm>
        </p:grpSpPr>
        <p:sp>
          <p:nvSpPr>
            <p:cNvPr id="401" name="Google Shape;401;p16"/>
            <p:cNvSpPr/>
            <p:nvPr/>
          </p:nvSpPr>
          <p:spPr>
            <a:xfrm>
              <a:off x="0" y="0"/>
              <a:ext cx="19762917" cy="12969415"/>
            </a:xfrm>
            <a:custGeom>
              <a:rect b="b" l="l" r="r" t="t"/>
              <a:pathLst>
                <a:path extrusionOk="0" h="12969415" w="19762917">
                  <a:moveTo>
                    <a:pt x="0" y="0"/>
                  </a:moveTo>
                  <a:lnTo>
                    <a:pt x="19762917" y="0"/>
                  </a:lnTo>
                  <a:lnTo>
                    <a:pt x="19762917" y="12969415"/>
                  </a:lnTo>
                  <a:lnTo>
                    <a:pt x="0" y="129694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6"/>
            <p:cNvSpPr/>
            <p:nvPr/>
          </p:nvSpPr>
          <p:spPr>
            <a:xfrm>
              <a:off x="290006" y="190316"/>
              <a:ext cx="19182905" cy="12588782"/>
            </a:xfrm>
            <a:custGeom>
              <a:rect b="b" l="l" r="r" t="t"/>
              <a:pathLst>
                <a:path extrusionOk="0" h="12588782" w="19182905">
                  <a:moveTo>
                    <a:pt x="0" y="0"/>
                  </a:moveTo>
                  <a:lnTo>
                    <a:pt x="19182905" y="0"/>
                  </a:lnTo>
                  <a:lnTo>
                    <a:pt x="19182905" y="12588782"/>
                  </a:lnTo>
                  <a:lnTo>
                    <a:pt x="0" y="1258878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403" name="Google Shape;403;p16"/>
          <p:cNvGraphicFramePr/>
          <p:nvPr/>
        </p:nvGraphicFramePr>
        <p:xfrm>
          <a:off x="2992272" y="2689812"/>
          <a:ext cx="3000000" cy="3000000"/>
        </p:xfrm>
        <a:graphic>
          <a:graphicData uri="http://schemas.openxmlformats.org/drawingml/2006/table">
            <a:tbl>
              <a:tblPr>
                <a:noFill/>
                <a:tableStyleId>{0F08EE7B-F8AF-4F8A-B5DE-5E10B41AE9DE}</a:tableStyleId>
              </a:tblPr>
              <a:tblGrid>
                <a:gridCol w="3650375"/>
                <a:gridCol w="8122525"/>
              </a:tblGrid>
              <a:tr h="1082450">
                <a:tc>
                  <a:txBody>
                    <a:bodyPr/>
                    <a:lstStyle/>
                    <a:p>
                      <a:pPr indent="0" lvl="0" marL="0" marR="0" rtl="0" algn="ctr">
                        <a:lnSpc>
                          <a:spcPct val="140012"/>
                        </a:lnSpc>
                        <a:spcBef>
                          <a:spcPts val="0"/>
                        </a:spcBef>
                        <a:spcAft>
                          <a:spcPts val="0"/>
                        </a:spcAft>
                        <a:buNone/>
                      </a:pPr>
                      <a:r>
                        <a:rPr b="1" lang="en-US" sz="3199" u="none" cap="none" strike="noStrike">
                          <a:solidFill>
                            <a:srgbClr val="004E82"/>
                          </a:solidFill>
                          <a:latin typeface="Century Gothic"/>
                          <a:ea typeface="Century Gothic"/>
                          <a:cs typeface="Century Gothic"/>
                          <a:sym typeface="Century Gothic"/>
                        </a:rPr>
                        <a:t>Argument</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2"/>
                        </a:lnSpc>
                        <a:spcBef>
                          <a:spcPts val="0"/>
                        </a:spcBef>
                        <a:spcAft>
                          <a:spcPts val="0"/>
                        </a:spcAft>
                        <a:buNone/>
                      </a:pPr>
                      <a:r>
                        <a:rPr b="1" lang="en-US" sz="3199" u="none" cap="none" strike="noStrike">
                          <a:solidFill>
                            <a:srgbClr val="004E82"/>
                          </a:solidFill>
                          <a:latin typeface="Century Gothic"/>
                          <a:ea typeface="Century Gothic"/>
                          <a:cs typeface="Century Gothic"/>
                          <a:sym typeface="Century Gothic"/>
                        </a:rPr>
                        <a:t>Counterargument</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r>
              <a:tr h="2819650">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r>
              <a:tr h="2819650">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r>
            </a:tbl>
          </a:graphicData>
        </a:graphic>
      </p:graphicFrame>
      <p:grpSp>
        <p:nvGrpSpPr>
          <p:cNvPr id="404" name="Google Shape;404;p16"/>
          <p:cNvGrpSpPr/>
          <p:nvPr/>
        </p:nvGrpSpPr>
        <p:grpSpPr>
          <a:xfrm>
            <a:off x="0" y="195409"/>
            <a:ext cx="18288000" cy="1460942"/>
            <a:chOff x="0" y="-47625"/>
            <a:chExt cx="4816593" cy="384775"/>
          </a:xfrm>
        </p:grpSpPr>
        <p:sp>
          <p:nvSpPr>
            <p:cNvPr id="405" name="Google Shape;405;p16"/>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6"/>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7" name="Google Shape;407;p16"/>
          <p:cNvSpPr/>
          <p:nvPr/>
        </p:nvSpPr>
        <p:spPr>
          <a:xfrm>
            <a:off x="3662253" y="3987582"/>
            <a:ext cx="2179299" cy="2179299"/>
          </a:xfrm>
          <a:custGeom>
            <a:rect b="b" l="l" r="r" t="t"/>
            <a:pathLst>
              <a:path extrusionOk="0" h="2179299" w="2179299">
                <a:moveTo>
                  <a:pt x="0" y="0"/>
                </a:moveTo>
                <a:lnTo>
                  <a:pt x="2179299" y="0"/>
                </a:lnTo>
                <a:lnTo>
                  <a:pt x="2179299" y="2179300"/>
                </a:lnTo>
                <a:lnTo>
                  <a:pt x="0" y="21793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6"/>
          <p:cNvSpPr/>
          <p:nvPr/>
        </p:nvSpPr>
        <p:spPr>
          <a:xfrm>
            <a:off x="3662253" y="6802706"/>
            <a:ext cx="2179320" cy="2179320"/>
          </a:xfrm>
          <a:custGeom>
            <a:rect b="b" l="l" r="r" t="t"/>
            <a:pathLst>
              <a:path extrusionOk="0" h="2179320" w="2179320">
                <a:moveTo>
                  <a:pt x="0" y="0"/>
                </a:moveTo>
                <a:lnTo>
                  <a:pt x="2179320" y="0"/>
                </a:lnTo>
                <a:lnTo>
                  <a:pt x="2179320" y="2179320"/>
                </a:lnTo>
                <a:lnTo>
                  <a:pt x="0" y="217932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6"/>
          <p:cNvSpPr/>
          <p:nvPr/>
        </p:nvSpPr>
        <p:spPr>
          <a:xfrm>
            <a:off x="5560842" y="3999010"/>
            <a:ext cx="5091146" cy="2450114"/>
          </a:xfrm>
          <a:custGeom>
            <a:rect b="b" l="l" r="r" t="t"/>
            <a:pathLst>
              <a:path extrusionOk="0" h="2450114" w="5091146">
                <a:moveTo>
                  <a:pt x="0" y="0"/>
                </a:moveTo>
                <a:lnTo>
                  <a:pt x="5091146" y="0"/>
                </a:lnTo>
                <a:lnTo>
                  <a:pt x="5091146" y="2450114"/>
                </a:lnTo>
                <a:lnTo>
                  <a:pt x="0" y="245011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6"/>
          <p:cNvSpPr txBox="1"/>
          <p:nvPr/>
        </p:nvSpPr>
        <p:spPr>
          <a:xfrm>
            <a:off x="0" y="500275"/>
            <a:ext cx="17755297" cy="14662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5200">
                <a:solidFill>
                  <a:srgbClr val="D6EFFF"/>
                </a:solidFill>
                <a:latin typeface="Century Gothic"/>
                <a:ea typeface="Century Gothic"/>
                <a:cs typeface="Century Gothic"/>
                <a:sym typeface="Century Gothic"/>
              </a:rPr>
              <a:t> Arguments that the FTC should pass the junk fees rule. </a:t>
            </a:r>
            <a:endParaRPr/>
          </a:p>
        </p:txBody>
      </p:sp>
      <p:sp>
        <p:nvSpPr>
          <p:cNvPr id="411" name="Google Shape;411;p16"/>
          <p:cNvSpPr txBox="1"/>
          <p:nvPr/>
        </p:nvSpPr>
        <p:spPr>
          <a:xfrm>
            <a:off x="6117048" y="3319478"/>
            <a:ext cx="4378534" cy="2847403"/>
          </a:xfrm>
          <a:prstGeom prst="rect">
            <a:avLst/>
          </a:prstGeom>
          <a:noFill/>
          <a:ln>
            <a:noFill/>
          </a:ln>
        </p:spPr>
        <p:txBody>
          <a:bodyPr anchorCtr="0" anchor="t" bIns="0" lIns="0" spcFirstLastPara="1" rIns="0" wrap="square" tIns="0">
            <a:spAutoFit/>
          </a:bodyPr>
          <a:lstStyle/>
          <a:p>
            <a:pPr indent="0" lvl="0" marL="0" marR="0" rtl="0" algn="ctr">
              <a:lnSpc>
                <a:spcPct val="1902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3000">
                <a:solidFill>
                  <a:srgbClr val="004E82"/>
                </a:solidFill>
                <a:latin typeface="Century Gothic"/>
                <a:ea typeface="Century Gothic"/>
                <a:cs typeface="Century Gothic"/>
                <a:sym typeface="Century Gothic"/>
              </a:rPr>
              <a:t> </a:t>
            </a:r>
            <a:endParaRPr/>
          </a:p>
          <a:p>
            <a:pPr indent="0" lvl="0" marL="0" marR="0" rtl="0" algn="ctr">
              <a:lnSpc>
                <a:spcPct val="107002"/>
              </a:lnSpc>
              <a:spcBef>
                <a:spcPts val="0"/>
              </a:spcBef>
              <a:spcAft>
                <a:spcPts val="0"/>
              </a:spcAft>
              <a:buNone/>
            </a:pPr>
            <a:r>
              <a:rPr b="1" lang="en-US" sz="2499">
                <a:solidFill>
                  <a:srgbClr val="004E82"/>
                </a:solidFill>
                <a:latin typeface="Century Gothic"/>
                <a:ea typeface="Century Gothic"/>
                <a:cs typeface="Century Gothic"/>
                <a:sym typeface="Century Gothic"/>
              </a:rPr>
              <a:t>Junk fees are unfair to consumers. They can be hard to understand. Information about junk fees is often hidden in fine print at the bottom of contracts</a:t>
            </a:r>
            <a:endParaRPr/>
          </a:p>
        </p:txBody>
      </p:sp>
      <p:sp>
        <p:nvSpPr>
          <p:cNvPr id="412" name="Google Shape;412;p16"/>
          <p:cNvSpPr/>
          <p:nvPr/>
        </p:nvSpPr>
        <p:spPr>
          <a:xfrm>
            <a:off x="5560842" y="6667309"/>
            <a:ext cx="5091146" cy="2450114"/>
          </a:xfrm>
          <a:custGeom>
            <a:rect b="b" l="l" r="r" t="t"/>
            <a:pathLst>
              <a:path extrusionOk="0" h="2450114" w="5091146">
                <a:moveTo>
                  <a:pt x="0" y="0"/>
                </a:moveTo>
                <a:lnTo>
                  <a:pt x="5091146" y="0"/>
                </a:lnTo>
                <a:lnTo>
                  <a:pt x="5091146" y="2450114"/>
                </a:lnTo>
                <a:lnTo>
                  <a:pt x="0" y="2450114"/>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6"/>
          <p:cNvSpPr txBox="1"/>
          <p:nvPr/>
        </p:nvSpPr>
        <p:spPr>
          <a:xfrm>
            <a:off x="6117048" y="6031646"/>
            <a:ext cx="4378534" cy="2979102"/>
          </a:xfrm>
          <a:prstGeom prst="rect">
            <a:avLst/>
          </a:prstGeom>
          <a:noFill/>
          <a:ln>
            <a:noFill/>
          </a:ln>
        </p:spPr>
        <p:txBody>
          <a:bodyPr anchorCtr="0" anchor="t" bIns="0" lIns="0" spcFirstLastPara="1" rIns="0" wrap="square" tIns="0">
            <a:spAutoFit/>
          </a:bodyPr>
          <a:lstStyle/>
          <a:p>
            <a:pPr indent="0" lvl="0" marL="0" marR="0" rtl="0" algn="ctr">
              <a:lnSpc>
                <a:spcPct val="1902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3000">
                <a:solidFill>
                  <a:srgbClr val="004E82"/>
                </a:solidFill>
                <a:latin typeface="Century Gothic"/>
                <a:ea typeface="Century Gothic"/>
                <a:cs typeface="Century Gothic"/>
                <a:sym typeface="Century Gothic"/>
              </a:rPr>
              <a:t> </a:t>
            </a:r>
            <a:endParaRPr/>
          </a:p>
          <a:p>
            <a:pPr indent="0" lvl="0" marL="0" marR="0" rtl="0" algn="ctr">
              <a:lnSpc>
                <a:spcPct val="107003"/>
              </a:lnSpc>
              <a:spcBef>
                <a:spcPts val="0"/>
              </a:spcBef>
              <a:spcAft>
                <a:spcPts val="0"/>
              </a:spcAft>
              <a:buNone/>
            </a:pPr>
            <a:r>
              <a:rPr b="1" lang="en-US" sz="2299">
                <a:solidFill>
                  <a:srgbClr val="004E82"/>
                </a:solidFill>
                <a:latin typeface="Century Gothic"/>
                <a:ea typeface="Century Gothic"/>
                <a:cs typeface="Century Gothic"/>
                <a:sym typeface="Century Gothic"/>
              </a:rPr>
              <a:t>Junk fees hurt low-income consumers more than any other group. They hurt young people and senior citizens. The White House says Americans pay $65 billion in junk fees each year. </a:t>
            </a:r>
            <a:endParaRPr/>
          </a:p>
        </p:txBody>
      </p:sp>
      <p:sp>
        <p:nvSpPr>
          <p:cNvPr id="414" name="Google Shape;414;p16"/>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p17"/>
          <p:cNvGrpSpPr/>
          <p:nvPr/>
        </p:nvGrpSpPr>
        <p:grpSpPr>
          <a:xfrm>
            <a:off x="-2608268" y="0"/>
            <a:ext cx="20896267" cy="10448134"/>
            <a:chOff x="0" y="0"/>
            <a:chExt cx="27861690" cy="13930845"/>
          </a:xfrm>
        </p:grpSpPr>
        <p:sp>
          <p:nvSpPr>
            <p:cNvPr id="420" name="Google Shape;420;p17"/>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7"/>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2" name="Google Shape;422;p17"/>
          <p:cNvGrpSpPr/>
          <p:nvPr/>
        </p:nvGrpSpPr>
        <p:grpSpPr>
          <a:xfrm>
            <a:off x="0" y="7970983"/>
            <a:ext cx="18288000" cy="2325542"/>
            <a:chOff x="0" y="-57150"/>
            <a:chExt cx="4816593" cy="612489"/>
          </a:xfrm>
        </p:grpSpPr>
        <p:sp>
          <p:nvSpPr>
            <p:cNvPr id="423" name="Google Shape;423;p17"/>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17"/>
            <p:cNvSpPr txBox="1"/>
            <p:nvPr/>
          </p:nvSpPr>
          <p:spPr>
            <a:xfrm>
              <a:off x="0" y="-57150"/>
              <a:ext cx="4816593" cy="612489"/>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5" name="Google Shape;425;p17"/>
          <p:cNvGrpSpPr/>
          <p:nvPr/>
        </p:nvGrpSpPr>
        <p:grpSpPr>
          <a:xfrm>
            <a:off x="1466554" y="360537"/>
            <a:ext cx="14822188" cy="9727061"/>
            <a:chOff x="0" y="0"/>
            <a:chExt cx="19762917" cy="12969415"/>
          </a:xfrm>
        </p:grpSpPr>
        <p:sp>
          <p:nvSpPr>
            <p:cNvPr id="426" name="Google Shape;426;p17"/>
            <p:cNvSpPr/>
            <p:nvPr/>
          </p:nvSpPr>
          <p:spPr>
            <a:xfrm>
              <a:off x="0" y="0"/>
              <a:ext cx="19762917" cy="12969415"/>
            </a:xfrm>
            <a:custGeom>
              <a:rect b="b" l="l" r="r" t="t"/>
              <a:pathLst>
                <a:path extrusionOk="0" h="12969415" w="19762917">
                  <a:moveTo>
                    <a:pt x="0" y="0"/>
                  </a:moveTo>
                  <a:lnTo>
                    <a:pt x="19762917" y="0"/>
                  </a:lnTo>
                  <a:lnTo>
                    <a:pt x="19762917" y="12969415"/>
                  </a:lnTo>
                  <a:lnTo>
                    <a:pt x="0" y="129694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7"/>
            <p:cNvSpPr/>
            <p:nvPr/>
          </p:nvSpPr>
          <p:spPr>
            <a:xfrm>
              <a:off x="290006" y="190316"/>
              <a:ext cx="19182905" cy="12588782"/>
            </a:xfrm>
            <a:custGeom>
              <a:rect b="b" l="l" r="r" t="t"/>
              <a:pathLst>
                <a:path extrusionOk="0" h="12588782" w="19182905">
                  <a:moveTo>
                    <a:pt x="0" y="0"/>
                  </a:moveTo>
                  <a:lnTo>
                    <a:pt x="19182905" y="0"/>
                  </a:lnTo>
                  <a:lnTo>
                    <a:pt x="19182905" y="12588782"/>
                  </a:lnTo>
                  <a:lnTo>
                    <a:pt x="0" y="1258878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428" name="Google Shape;428;p17"/>
          <p:cNvGraphicFramePr/>
          <p:nvPr/>
        </p:nvGraphicFramePr>
        <p:xfrm>
          <a:off x="2992272" y="2689812"/>
          <a:ext cx="3000000" cy="3000000"/>
        </p:xfrm>
        <a:graphic>
          <a:graphicData uri="http://schemas.openxmlformats.org/drawingml/2006/table">
            <a:tbl>
              <a:tblPr>
                <a:noFill/>
                <a:tableStyleId>{0F08EE7B-F8AF-4F8A-B5DE-5E10B41AE9DE}</a:tableStyleId>
              </a:tblPr>
              <a:tblGrid>
                <a:gridCol w="3650375"/>
                <a:gridCol w="8122525"/>
              </a:tblGrid>
              <a:tr h="1082450">
                <a:tc>
                  <a:txBody>
                    <a:bodyPr/>
                    <a:lstStyle/>
                    <a:p>
                      <a:pPr indent="0" lvl="0" marL="0" marR="0" rtl="0" algn="ctr">
                        <a:lnSpc>
                          <a:spcPct val="140012"/>
                        </a:lnSpc>
                        <a:spcBef>
                          <a:spcPts val="0"/>
                        </a:spcBef>
                        <a:spcAft>
                          <a:spcPts val="0"/>
                        </a:spcAft>
                        <a:buNone/>
                      </a:pPr>
                      <a:r>
                        <a:rPr b="1" lang="en-US" sz="3199" u="none" cap="none" strike="noStrike">
                          <a:solidFill>
                            <a:srgbClr val="004E82"/>
                          </a:solidFill>
                          <a:latin typeface="Century Gothic"/>
                          <a:ea typeface="Century Gothic"/>
                          <a:cs typeface="Century Gothic"/>
                          <a:sym typeface="Century Gothic"/>
                        </a:rPr>
                        <a:t>Argument</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c>
                  <a:txBody>
                    <a:bodyPr/>
                    <a:lstStyle/>
                    <a:p>
                      <a:pPr indent="0" lvl="0" marL="0" marR="0" rtl="0" algn="ctr">
                        <a:lnSpc>
                          <a:spcPct val="140012"/>
                        </a:lnSpc>
                        <a:spcBef>
                          <a:spcPts val="0"/>
                        </a:spcBef>
                        <a:spcAft>
                          <a:spcPts val="0"/>
                        </a:spcAft>
                        <a:buNone/>
                      </a:pPr>
                      <a:r>
                        <a:rPr b="1" lang="en-US" sz="3199" u="none" cap="none" strike="noStrike">
                          <a:solidFill>
                            <a:srgbClr val="004E82"/>
                          </a:solidFill>
                          <a:latin typeface="Century Gothic"/>
                          <a:ea typeface="Century Gothic"/>
                          <a:cs typeface="Century Gothic"/>
                          <a:sym typeface="Century Gothic"/>
                        </a:rPr>
                        <a:t>Counterargument</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r>
              <a:tr h="2819650">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r>
              <a:tr h="2819650">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38100">
                      <a:solidFill>
                        <a:srgbClr val="004E82"/>
                      </a:solidFill>
                      <a:prstDash val="solid"/>
                      <a:round/>
                      <a:headEnd len="sm" w="sm" type="none"/>
                      <a:tailEnd len="sm" w="sm" type="none"/>
                    </a:lnL>
                    <a:lnR cap="flat" cmpd="sng" w="38100">
                      <a:solidFill>
                        <a:srgbClr val="004E82"/>
                      </a:solidFill>
                      <a:prstDash val="solid"/>
                      <a:round/>
                      <a:headEnd len="sm" w="sm" type="none"/>
                      <a:tailEnd len="sm" w="sm" type="none"/>
                    </a:lnR>
                    <a:lnT cap="flat" cmpd="sng" w="38100">
                      <a:solidFill>
                        <a:srgbClr val="004E82"/>
                      </a:solidFill>
                      <a:prstDash val="solid"/>
                      <a:round/>
                      <a:headEnd len="sm" w="sm" type="none"/>
                      <a:tailEnd len="sm" w="sm" type="none"/>
                    </a:lnT>
                    <a:lnB cap="flat" cmpd="sng" w="38100">
                      <a:solidFill>
                        <a:srgbClr val="004E82"/>
                      </a:solidFill>
                      <a:prstDash val="solid"/>
                      <a:round/>
                      <a:headEnd len="sm" w="sm" type="none"/>
                      <a:tailEnd len="sm" w="sm" type="none"/>
                    </a:lnB>
                    <a:solidFill>
                      <a:srgbClr val="D6EFFF"/>
                    </a:solidFill>
                  </a:tcPr>
                </a:tc>
              </a:tr>
            </a:tbl>
          </a:graphicData>
        </a:graphic>
      </p:graphicFrame>
      <p:grpSp>
        <p:nvGrpSpPr>
          <p:cNvPr id="429" name="Google Shape;429;p17"/>
          <p:cNvGrpSpPr/>
          <p:nvPr/>
        </p:nvGrpSpPr>
        <p:grpSpPr>
          <a:xfrm>
            <a:off x="0" y="195409"/>
            <a:ext cx="18288000" cy="1460942"/>
            <a:chOff x="0" y="-47625"/>
            <a:chExt cx="4816593" cy="384775"/>
          </a:xfrm>
        </p:grpSpPr>
        <p:sp>
          <p:nvSpPr>
            <p:cNvPr id="430" name="Google Shape;430;p17"/>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7"/>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2" name="Google Shape;432;p17"/>
          <p:cNvSpPr/>
          <p:nvPr/>
        </p:nvSpPr>
        <p:spPr>
          <a:xfrm>
            <a:off x="3662253" y="4134407"/>
            <a:ext cx="2179320" cy="2179320"/>
          </a:xfrm>
          <a:custGeom>
            <a:rect b="b" l="l" r="r" t="t"/>
            <a:pathLst>
              <a:path extrusionOk="0" h="2179320" w="2179320">
                <a:moveTo>
                  <a:pt x="0" y="0"/>
                </a:moveTo>
                <a:lnTo>
                  <a:pt x="2179320" y="0"/>
                </a:lnTo>
                <a:lnTo>
                  <a:pt x="2179320" y="2179320"/>
                </a:lnTo>
                <a:lnTo>
                  <a:pt x="0" y="217932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7"/>
          <p:cNvSpPr/>
          <p:nvPr/>
        </p:nvSpPr>
        <p:spPr>
          <a:xfrm>
            <a:off x="5560842" y="3999010"/>
            <a:ext cx="5091146" cy="2450114"/>
          </a:xfrm>
          <a:custGeom>
            <a:rect b="b" l="l" r="r" t="t"/>
            <a:pathLst>
              <a:path extrusionOk="0" h="2450114" w="5091146">
                <a:moveTo>
                  <a:pt x="0" y="0"/>
                </a:moveTo>
                <a:lnTo>
                  <a:pt x="5091146" y="0"/>
                </a:lnTo>
                <a:lnTo>
                  <a:pt x="5091146" y="2450114"/>
                </a:lnTo>
                <a:lnTo>
                  <a:pt x="0" y="245011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17"/>
          <p:cNvSpPr/>
          <p:nvPr/>
        </p:nvSpPr>
        <p:spPr>
          <a:xfrm>
            <a:off x="3662253" y="6802706"/>
            <a:ext cx="2179320" cy="2179320"/>
          </a:xfrm>
          <a:custGeom>
            <a:rect b="b" l="l" r="r" t="t"/>
            <a:pathLst>
              <a:path extrusionOk="0" h="2179320" w="2179320">
                <a:moveTo>
                  <a:pt x="0" y="0"/>
                </a:moveTo>
                <a:lnTo>
                  <a:pt x="2179320" y="0"/>
                </a:lnTo>
                <a:lnTo>
                  <a:pt x="2179320" y="2179320"/>
                </a:lnTo>
                <a:lnTo>
                  <a:pt x="0" y="2179320"/>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7"/>
          <p:cNvSpPr/>
          <p:nvPr/>
        </p:nvSpPr>
        <p:spPr>
          <a:xfrm>
            <a:off x="5560842" y="6667309"/>
            <a:ext cx="5091146" cy="2450114"/>
          </a:xfrm>
          <a:custGeom>
            <a:rect b="b" l="l" r="r" t="t"/>
            <a:pathLst>
              <a:path extrusionOk="0" h="2450114" w="5091146">
                <a:moveTo>
                  <a:pt x="0" y="0"/>
                </a:moveTo>
                <a:lnTo>
                  <a:pt x="5091146" y="0"/>
                </a:lnTo>
                <a:lnTo>
                  <a:pt x="5091146" y="2450114"/>
                </a:lnTo>
                <a:lnTo>
                  <a:pt x="0" y="245011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7"/>
          <p:cNvSpPr txBox="1"/>
          <p:nvPr/>
        </p:nvSpPr>
        <p:spPr>
          <a:xfrm>
            <a:off x="6117048" y="3319478"/>
            <a:ext cx="4378534" cy="2847403"/>
          </a:xfrm>
          <a:prstGeom prst="rect">
            <a:avLst/>
          </a:prstGeom>
          <a:noFill/>
          <a:ln>
            <a:noFill/>
          </a:ln>
        </p:spPr>
        <p:txBody>
          <a:bodyPr anchorCtr="0" anchor="t" bIns="0" lIns="0" spcFirstLastPara="1" rIns="0" wrap="square" tIns="0">
            <a:spAutoFit/>
          </a:bodyPr>
          <a:lstStyle/>
          <a:p>
            <a:pPr indent="0" lvl="0" marL="0" marR="0" rtl="0" algn="ctr">
              <a:lnSpc>
                <a:spcPct val="1902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3000">
                <a:solidFill>
                  <a:srgbClr val="004E82"/>
                </a:solidFill>
                <a:latin typeface="Century Gothic"/>
                <a:ea typeface="Century Gothic"/>
                <a:cs typeface="Century Gothic"/>
                <a:sym typeface="Century Gothic"/>
              </a:rPr>
              <a:t> </a:t>
            </a:r>
            <a:endParaRPr/>
          </a:p>
          <a:p>
            <a:pPr indent="0" lvl="0" marL="0" marR="0" rtl="0" algn="ctr">
              <a:lnSpc>
                <a:spcPct val="107002"/>
              </a:lnSpc>
              <a:spcBef>
                <a:spcPts val="0"/>
              </a:spcBef>
              <a:spcAft>
                <a:spcPts val="0"/>
              </a:spcAft>
              <a:buNone/>
            </a:pPr>
            <a:r>
              <a:rPr b="1" lang="en-US" sz="2499">
                <a:solidFill>
                  <a:srgbClr val="004E82"/>
                </a:solidFill>
                <a:latin typeface="Century Gothic"/>
                <a:ea typeface="Century Gothic"/>
                <a:cs typeface="Century Gothic"/>
                <a:sym typeface="Century Gothic"/>
              </a:rPr>
              <a:t>Businesses must pay more for things they need, like food, cleaning supplies, and other materials. Junk fees can help businesses pay for these higher costs. </a:t>
            </a:r>
            <a:endParaRPr/>
          </a:p>
        </p:txBody>
      </p:sp>
      <p:sp>
        <p:nvSpPr>
          <p:cNvPr id="437" name="Google Shape;437;p17"/>
          <p:cNvSpPr txBox="1"/>
          <p:nvPr/>
        </p:nvSpPr>
        <p:spPr>
          <a:xfrm>
            <a:off x="0" y="500275"/>
            <a:ext cx="17755297" cy="134683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4800">
                <a:solidFill>
                  <a:srgbClr val="D6EFFF"/>
                </a:solidFill>
                <a:latin typeface="Century Gothic"/>
                <a:ea typeface="Century Gothic"/>
                <a:cs typeface="Century Gothic"/>
                <a:sym typeface="Century Gothic"/>
              </a:rPr>
              <a:t> Arguments that the FTC should NOT pass the junk fees rule. </a:t>
            </a:r>
            <a:endParaRPr/>
          </a:p>
        </p:txBody>
      </p:sp>
      <p:sp>
        <p:nvSpPr>
          <p:cNvPr id="438" name="Google Shape;438;p17"/>
          <p:cNvSpPr txBox="1"/>
          <p:nvPr/>
        </p:nvSpPr>
        <p:spPr>
          <a:xfrm>
            <a:off x="6117048" y="5993546"/>
            <a:ext cx="4378534" cy="3053652"/>
          </a:xfrm>
          <a:prstGeom prst="rect">
            <a:avLst/>
          </a:prstGeom>
          <a:noFill/>
          <a:ln>
            <a:noFill/>
          </a:ln>
        </p:spPr>
        <p:txBody>
          <a:bodyPr anchorCtr="0" anchor="t" bIns="0" lIns="0" spcFirstLastPara="1" rIns="0" wrap="square" tIns="0">
            <a:spAutoFit/>
          </a:bodyPr>
          <a:lstStyle/>
          <a:p>
            <a:pPr indent="0" lvl="0" marL="0" marR="0" rtl="0" algn="ctr">
              <a:lnSpc>
                <a:spcPct val="1902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30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b="1" lang="en-US" sz="2100">
                <a:solidFill>
                  <a:srgbClr val="004E82"/>
                </a:solidFill>
                <a:latin typeface="Century Gothic"/>
                <a:ea typeface="Century Gothic"/>
                <a:cs typeface="Century Gothic"/>
                <a:sym typeface="Century Gothic"/>
              </a:rPr>
              <a:t>Junk fees, like late fees or fees you need to pay when you cancel a hotel room, protect businesses. They help businesses from being taken advantage of by customers who might not pay on time or cancel their plans last minute.  </a:t>
            </a:r>
            <a:endParaRPr/>
          </a:p>
        </p:txBody>
      </p:sp>
      <p:sp>
        <p:nvSpPr>
          <p:cNvPr id="439" name="Google Shape;439;p17"/>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pSp>
        <p:nvGrpSpPr>
          <p:cNvPr id="444" name="Google Shape;444;p18"/>
          <p:cNvGrpSpPr/>
          <p:nvPr/>
        </p:nvGrpSpPr>
        <p:grpSpPr>
          <a:xfrm>
            <a:off x="-2608268" y="0"/>
            <a:ext cx="20896267" cy="10448134"/>
            <a:chOff x="0" y="0"/>
            <a:chExt cx="27861690" cy="13930845"/>
          </a:xfrm>
        </p:grpSpPr>
        <p:sp>
          <p:nvSpPr>
            <p:cNvPr id="445" name="Google Shape;445;p18"/>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8"/>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7" name="Google Shape;447;p18"/>
          <p:cNvGrpSpPr/>
          <p:nvPr/>
        </p:nvGrpSpPr>
        <p:grpSpPr>
          <a:xfrm>
            <a:off x="0" y="7970983"/>
            <a:ext cx="18288000" cy="2325542"/>
            <a:chOff x="0" y="-57150"/>
            <a:chExt cx="4816593" cy="612489"/>
          </a:xfrm>
        </p:grpSpPr>
        <p:sp>
          <p:nvSpPr>
            <p:cNvPr id="448" name="Google Shape;448;p18"/>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8"/>
            <p:cNvSpPr txBox="1"/>
            <p:nvPr/>
          </p:nvSpPr>
          <p:spPr>
            <a:xfrm>
              <a:off x="0" y="-57150"/>
              <a:ext cx="4816593" cy="612489"/>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0" name="Google Shape;450;p18"/>
          <p:cNvGrpSpPr/>
          <p:nvPr/>
        </p:nvGrpSpPr>
        <p:grpSpPr>
          <a:xfrm>
            <a:off x="0" y="195409"/>
            <a:ext cx="18288000" cy="5629712"/>
            <a:chOff x="0" y="-47625"/>
            <a:chExt cx="4816593" cy="1482723"/>
          </a:xfrm>
        </p:grpSpPr>
        <p:sp>
          <p:nvSpPr>
            <p:cNvPr id="451" name="Google Shape;451;p18"/>
            <p:cNvSpPr/>
            <p:nvPr/>
          </p:nvSpPr>
          <p:spPr>
            <a:xfrm>
              <a:off x="0" y="0"/>
              <a:ext cx="4816592" cy="1435098"/>
            </a:xfrm>
            <a:custGeom>
              <a:rect b="b" l="l" r="r" t="t"/>
              <a:pathLst>
                <a:path extrusionOk="0" h="1435098" w="4816592">
                  <a:moveTo>
                    <a:pt x="0" y="0"/>
                  </a:moveTo>
                  <a:lnTo>
                    <a:pt x="4816592" y="0"/>
                  </a:lnTo>
                  <a:lnTo>
                    <a:pt x="4816592" y="1435098"/>
                  </a:lnTo>
                  <a:lnTo>
                    <a:pt x="0" y="1435098"/>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18"/>
            <p:cNvSpPr txBox="1"/>
            <p:nvPr/>
          </p:nvSpPr>
          <p:spPr>
            <a:xfrm>
              <a:off x="0" y="-47625"/>
              <a:ext cx="4816593" cy="1482723"/>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3" name="Google Shape;453;p18"/>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18"/>
          <p:cNvSpPr/>
          <p:nvPr/>
        </p:nvSpPr>
        <p:spPr>
          <a:xfrm>
            <a:off x="2701588" y="4909830"/>
            <a:ext cx="12352120" cy="8229600"/>
          </a:xfrm>
          <a:custGeom>
            <a:rect b="b" l="l" r="r" t="t"/>
            <a:pathLst>
              <a:path extrusionOk="0" h="8229600" w="12352120">
                <a:moveTo>
                  <a:pt x="0" y="0"/>
                </a:moveTo>
                <a:lnTo>
                  <a:pt x="12352121" y="0"/>
                </a:lnTo>
                <a:lnTo>
                  <a:pt x="12352121" y="8229600"/>
                </a:lnTo>
                <a:lnTo>
                  <a:pt x="0" y="82296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8"/>
          <p:cNvSpPr txBox="1"/>
          <p:nvPr/>
        </p:nvSpPr>
        <p:spPr>
          <a:xfrm>
            <a:off x="0" y="1466022"/>
            <a:ext cx="17755297" cy="293243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10400">
                <a:solidFill>
                  <a:srgbClr val="D6EFFF"/>
                </a:solidFill>
                <a:latin typeface="Century Gothic"/>
                <a:ea typeface="Century Gothic"/>
                <a:cs typeface="Century Gothic"/>
                <a:sym typeface="Century Gothic"/>
              </a:rPr>
              <a:t>Should the FTC pass the rule? Why or why not?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pSp>
        <p:nvGrpSpPr>
          <p:cNvPr id="460" name="Google Shape;460;p19"/>
          <p:cNvGrpSpPr/>
          <p:nvPr/>
        </p:nvGrpSpPr>
        <p:grpSpPr>
          <a:xfrm>
            <a:off x="-2608268" y="0"/>
            <a:ext cx="20896267" cy="10448134"/>
            <a:chOff x="0" y="0"/>
            <a:chExt cx="27861690" cy="13930845"/>
          </a:xfrm>
        </p:grpSpPr>
        <p:sp>
          <p:nvSpPr>
            <p:cNvPr id="461" name="Google Shape;461;p19"/>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2" name="Google Shape;462;p19"/>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63" name="Google Shape;463;p19"/>
          <p:cNvGrpSpPr/>
          <p:nvPr/>
        </p:nvGrpSpPr>
        <p:grpSpPr>
          <a:xfrm>
            <a:off x="0" y="8007148"/>
            <a:ext cx="18288000" cy="2289377"/>
            <a:chOff x="0" y="-47625"/>
            <a:chExt cx="4816593" cy="602964"/>
          </a:xfrm>
        </p:grpSpPr>
        <p:sp>
          <p:nvSpPr>
            <p:cNvPr id="464" name="Google Shape;464;p19"/>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5" name="Google Shape;465;p19"/>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66" name="Google Shape;466;p19"/>
          <p:cNvGrpSpPr/>
          <p:nvPr/>
        </p:nvGrpSpPr>
        <p:grpSpPr>
          <a:xfrm>
            <a:off x="1466554" y="360537"/>
            <a:ext cx="14822188" cy="9727061"/>
            <a:chOff x="0" y="0"/>
            <a:chExt cx="19762917" cy="12969415"/>
          </a:xfrm>
        </p:grpSpPr>
        <p:sp>
          <p:nvSpPr>
            <p:cNvPr id="467" name="Google Shape;467;p19"/>
            <p:cNvSpPr/>
            <p:nvPr/>
          </p:nvSpPr>
          <p:spPr>
            <a:xfrm>
              <a:off x="0" y="0"/>
              <a:ext cx="19762917" cy="12969415"/>
            </a:xfrm>
            <a:custGeom>
              <a:rect b="b" l="l" r="r" t="t"/>
              <a:pathLst>
                <a:path extrusionOk="0" h="12969415" w="19762917">
                  <a:moveTo>
                    <a:pt x="0" y="0"/>
                  </a:moveTo>
                  <a:lnTo>
                    <a:pt x="19762917" y="0"/>
                  </a:lnTo>
                  <a:lnTo>
                    <a:pt x="19762917" y="12969415"/>
                  </a:lnTo>
                  <a:lnTo>
                    <a:pt x="0" y="129694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8" name="Google Shape;468;p19"/>
            <p:cNvSpPr/>
            <p:nvPr/>
          </p:nvSpPr>
          <p:spPr>
            <a:xfrm>
              <a:off x="290006" y="190316"/>
              <a:ext cx="19182905" cy="12588782"/>
            </a:xfrm>
            <a:custGeom>
              <a:rect b="b" l="l" r="r" t="t"/>
              <a:pathLst>
                <a:path extrusionOk="0" h="12588782" w="19182905">
                  <a:moveTo>
                    <a:pt x="0" y="0"/>
                  </a:moveTo>
                  <a:lnTo>
                    <a:pt x="19182905" y="0"/>
                  </a:lnTo>
                  <a:lnTo>
                    <a:pt x="19182905" y="12588782"/>
                  </a:lnTo>
                  <a:lnTo>
                    <a:pt x="0" y="1258878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69" name="Google Shape;469;p19"/>
          <p:cNvGrpSpPr/>
          <p:nvPr/>
        </p:nvGrpSpPr>
        <p:grpSpPr>
          <a:xfrm>
            <a:off x="0" y="195409"/>
            <a:ext cx="18288000" cy="1460942"/>
            <a:chOff x="0" y="-47625"/>
            <a:chExt cx="4816593" cy="384775"/>
          </a:xfrm>
        </p:grpSpPr>
        <p:sp>
          <p:nvSpPr>
            <p:cNvPr id="470" name="Google Shape;470;p19"/>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1" name="Google Shape;471;p19"/>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72" name="Google Shape;472;p19"/>
          <p:cNvSpPr txBox="1"/>
          <p:nvPr/>
        </p:nvSpPr>
        <p:spPr>
          <a:xfrm>
            <a:off x="3338984" y="3243557"/>
            <a:ext cx="3546419" cy="379988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4E82"/>
              </a:buClr>
              <a:buSzPts val="7199"/>
              <a:buFont typeface="Century Gothic"/>
              <a:buNone/>
            </a:pPr>
            <a:r>
              <a:rPr b="0" i="0" lang="en-US" sz="7199" u="none" cap="none" strike="noStrike">
                <a:solidFill>
                  <a:srgbClr val="004E82"/>
                </a:solidFill>
                <a:latin typeface="Century Gothic"/>
                <a:ea typeface="Century Gothic"/>
                <a:cs typeface="Century Gothic"/>
                <a:sym typeface="Century Gothic"/>
              </a:rPr>
              <a:t>Before we finish…</a:t>
            </a:r>
            <a:endParaRPr/>
          </a:p>
        </p:txBody>
      </p:sp>
      <p:sp>
        <p:nvSpPr>
          <p:cNvPr id="473" name="Google Shape;473;p19"/>
          <p:cNvSpPr txBox="1"/>
          <p:nvPr/>
        </p:nvSpPr>
        <p:spPr>
          <a:xfrm>
            <a:off x="3414911" y="545499"/>
            <a:ext cx="10925473" cy="1108709"/>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Clr>
                <a:srgbClr val="D6EFFF"/>
              </a:buClr>
              <a:buSzPts val="7799"/>
              <a:buFont typeface="Century Gothic"/>
              <a:buNone/>
            </a:pPr>
            <a:r>
              <a:rPr b="0" i="0" lang="en-US" sz="7799" u="none" cap="none" strike="noStrike">
                <a:solidFill>
                  <a:srgbClr val="D6EFFF"/>
                </a:solidFill>
                <a:latin typeface="Century Gothic"/>
                <a:ea typeface="Century Gothic"/>
                <a:cs typeface="Century Gothic"/>
                <a:sym typeface="Century Gothic"/>
              </a:rPr>
              <a:t>thinkCool-down</a:t>
            </a:r>
            <a:endParaRPr/>
          </a:p>
        </p:txBody>
      </p:sp>
      <p:sp>
        <p:nvSpPr>
          <p:cNvPr id="474" name="Google Shape;474;p19"/>
          <p:cNvSpPr/>
          <p:nvPr/>
        </p:nvSpPr>
        <p:spPr>
          <a:xfrm>
            <a:off x="0" y="833435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475" name="Google Shape;475;p19"/>
          <p:cNvPicPr preferRelativeResize="0"/>
          <p:nvPr/>
        </p:nvPicPr>
        <p:blipFill rotWithShape="1">
          <a:blip r:embed="rId7">
            <a:alphaModFix/>
          </a:blip>
          <a:srcRect b="0" l="0" r="0" t="0"/>
          <a:stretch/>
        </p:blipFill>
        <p:spPr>
          <a:xfrm>
            <a:off x="8484828" y="1872561"/>
            <a:ext cx="6164925" cy="75570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pSp>
        <p:nvGrpSpPr>
          <p:cNvPr id="106" name="Google Shape;106;p2"/>
          <p:cNvGrpSpPr/>
          <p:nvPr/>
        </p:nvGrpSpPr>
        <p:grpSpPr>
          <a:xfrm>
            <a:off x="-2608268" y="0"/>
            <a:ext cx="20896267" cy="10448134"/>
            <a:chOff x="0" y="0"/>
            <a:chExt cx="27861690" cy="13930845"/>
          </a:xfrm>
        </p:grpSpPr>
        <p:sp>
          <p:nvSpPr>
            <p:cNvPr id="107" name="Google Shape;107;p2"/>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8" name="Google Shape;108;p2"/>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109" name="Google Shape;109;p2"/>
          <p:cNvGrpSpPr/>
          <p:nvPr/>
        </p:nvGrpSpPr>
        <p:grpSpPr>
          <a:xfrm>
            <a:off x="0" y="8007148"/>
            <a:ext cx="18288000" cy="2289377"/>
            <a:chOff x="0" y="-47625"/>
            <a:chExt cx="4816593" cy="602964"/>
          </a:xfrm>
        </p:grpSpPr>
        <p:sp>
          <p:nvSpPr>
            <p:cNvPr id="110" name="Google Shape;110;p2"/>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1" name="Google Shape;111;p2"/>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112" name="Google Shape;112;p2"/>
          <p:cNvGrpSpPr/>
          <p:nvPr/>
        </p:nvGrpSpPr>
        <p:grpSpPr>
          <a:xfrm>
            <a:off x="1466554" y="360537"/>
            <a:ext cx="14822188" cy="9727061"/>
            <a:chOff x="0" y="0"/>
            <a:chExt cx="19762917" cy="12969415"/>
          </a:xfrm>
        </p:grpSpPr>
        <p:sp>
          <p:nvSpPr>
            <p:cNvPr id="113" name="Google Shape;113;p2"/>
            <p:cNvSpPr/>
            <p:nvPr/>
          </p:nvSpPr>
          <p:spPr>
            <a:xfrm>
              <a:off x="0" y="0"/>
              <a:ext cx="19762917" cy="12969415"/>
            </a:xfrm>
            <a:custGeom>
              <a:rect b="b" l="l" r="r" t="t"/>
              <a:pathLst>
                <a:path extrusionOk="0" h="12969415" w="19762917">
                  <a:moveTo>
                    <a:pt x="0" y="0"/>
                  </a:moveTo>
                  <a:lnTo>
                    <a:pt x="19762917" y="0"/>
                  </a:lnTo>
                  <a:lnTo>
                    <a:pt x="19762917" y="12969415"/>
                  </a:lnTo>
                  <a:lnTo>
                    <a:pt x="0" y="129694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4" name="Google Shape;114;p2"/>
            <p:cNvSpPr/>
            <p:nvPr/>
          </p:nvSpPr>
          <p:spPr>
            <a:xfrm>
              <a:off x="290006" y="190316"/>
              <a:ext cx="19182905" cy="12588782"/>
            </a:xfrm>
            <a:custGeom>
              <a:rect b="b" l="l" r="r" t="t"/>
              <a:pathLst>
                <a:path extrusionOk="0" h="12588782" w="19182905">
                  <a:moveTo>
                    <a:pt x="0" y="0"/>
                  </a:moveTo>
                  <a:lnTo>
                    <a:pt x="19182905" y="0"/>
                  </a:lnTo>
                  <a:lnTo>
                    <a:pt x="19182905" y="12588782"/>
                  </a:lnTo>
                  <a:lnTo>
                    <a:pt x="0" y="1258878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115" name="Google Shape;115;p2"/>
          <p:cNvGrpSpPr/>
          <p:nvPr/>
        </p:nvGrpSpPr>
        <p:grpSpPr>
          <a:xfrm>
            <a:off x="0" y="195409"/>
            <a:ext cx="18288000" cy="1460942"/>
            <a:chOff x="0" y="-47625"/>
            <a:chExt cx="4816593" cy="384775"/>
          </a:xfrm>
        </p:grpSpPr>
        <p:sp>
          <p:nvSpPr>
            <p:cNvPr id="116" name="Google Shape;116;p2"/>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7" name="Google Shape;117;p2"/>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18" name="Google Shape;118;p2"/>
          <p:cNvSpPr txBox="1"/>
          <p:nvPr/>
        </p:nvSpPr>
        <p:spPr>
          <a:xfrm>
            <a:off x="3338984" y="3243557"/>
            <a:ext cx="3546419" cy="379988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4E82"/>
              </a:buClr>
              <a:buSzPts val="7199"/>
              <a:buFont typeface="Century Gothic"/>
              <a:buNone/>
            </a:pPr>
            <a:r>
              <a:rPr b="0" i="0" lang="en-US" sz="7199" u="none" cap="none" strike="noStrike">
                <a:solidFill>
                  <a:srgbClr val="004E82"/>
                </a:solidFill>
                <a:latin typeface="Century Gothic"/>
                <a:ea typeface="Century Gothic"/>
                <a:cs typeface="Century Gothic"/>
                <a:sym typeface="Century Gothic"/>
              </a:rPr>
              <a:t>Before we begin…</a:t>
            </a:r>
            <a:endParaRPr/>
          </a:p>
        </p:txBody>
      </p:sp>
      <p:sp>
        <p:nvSpPr>
          <p:cNvPr id="119" name="Google Shape;119;p2"/>
          <p:cNvSpPr txBox="1"/>
          <p:nvPr/>
        </p:nvSpPr>
        <p:spPr>
          <a:xfrm>
            <a:off x="3414911" y="545499"/>
            <a:ext cx="10925473" cy="1108709"/>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Clr>
                <a:srgbClr val="D6EFFF"/>
              </a:buClr>
              <a:buSzPts val="7799"/>
              <a:buFont typeface="Century Gothic"/>
              <a:buNone/>
            </a:pPr>
            <a:r>
              <a:rPr b="0" i="0" lang="en-US" sz="7799" u="none" cap="none" strike="noStrike">
                <a:solidFill>
                  <a:srgbClr val="D6EFFF"/>
                </a:solidFill>
                <a:latin typeface="Century Gothic"/>
                <a:ea typeface="Century Gothic"/>
                <a:cs typeface="Century Gothic"/>
                <a:sym typeface="Century Gothic"/>
              </a:rPr>
              <a:t>thinkWarm-up</a:t>
            </a:r>
            <a:endParaRPr/>
          </a:p>
        </p:txBody>
      </p:sp>
      <p:sp>
        <p:nvSpPr>
          <p:cNvPr id="120" name="Google Shape;120;p2"/>
          <p:cNvSpPr/>
          <p:nvPr/>
        </p:nvSpPr>
        <p:spPr>
          <a:xfrm>
            <a:off x="0" y="833435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21" name="Google Shape;121;p2"/>
          <p:cNvPicPr preferRelativeResize="0"/>
          <p:nvPr/>
        </p:nvPicPr>
        <p:blipFill rotWithShape="1">
          <a:blip r:embed="rId7">
            <a:alphaModFix/>
          </a:blip>
          <a:srcRect b="0" l="0" r="0" t="0"/>
          <a:stretch/>
        </p:blipFill>
        <p:spPr>
          <a:xfrm>
            <a:off x="8409313" y="1954043"/>
            <a:ext cx="6315956" cy="73940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3"/>
          <p:cNvGrpSpPr/>
          <p:nvPr/>
        </p:nvGrpSpPr>
        <p:grpSpPr>
          <a:xfrm>
            <a:off x="-2608268" y="0"/>
            <a:ext cx="20896267" cy="10448134"/>
            <a:chOff x="0" y="0"/>
            <a:chExt cx="27861690" cy="13930845"/>
          </a:xfrm>
        </p:grpSpPr>
        <p:sp>
          <p:nvSpPr>
            <p:cNvPr id="127" name="Google Shape;127;p3"/>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3"/>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9" name="Google Shape;129;p3"/>
          <p:cNvGrpSpPr/>
          <p:nvPr/>
        </p:nvGrpSpPr>
        <p:grpSpPr>
          <a:xfrm>
            <a:off x="0" y="8023199"/>
            <a:ext cx="18288000" cy="2289377"/>
            <a:chOff x="0" y="-47625"/>
            <a:chExt cx="4816593" cy="602964"/>
          </a:xfrm>
        </p:grpSpPr>
        <p:sp>
          <p:nvSpPr>
            <p:cNvPr id="130" name="Google Shape;130;p3"/>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3"/>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2" name="Google Shape;132;p3"/>
          <p:cNvGrpSpPr/>
          <p:nvPr/>
        </p:nvGrpSpPr>
        <p:grpSpPr>
          <a:xfrm>
            <a:off x="0" y="195409"/>
            <a:ext cx="18288000" cy="1460942"/>
            <a:chOff x="0" y="-47625"/>
            <a:chExt cx="4816593" cy="384775"/>
          </a:xfrm>
        </p:grpSpPr>
        <p:sp>
          <p:nvSpPr>
            <p:cNvPr id="133" name="Google Shape;133;p3"/>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3"/>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5" name="Google Shape;135;p3"/>
          <p:cNvSpPr txBox="1"/>
          <p:nvPr/>
        </p:nvSpPr>
        <p:spPr>
          <a:xfrm>
            <a:off x="5835974" y="372059"/>
            <a:ext cx="6083350" cy="1108709"/>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lang="en-US" sz="7799">
                <a:solidFill>
                  <a:srgbClr val="D6EFFF"/>
                </a:solidFill>
                <a:latin typeface="Century Gothic"/>
                <a:ea typeface="Century Gothic"/>
                <a:cs typeface="Century Gothic"/>
                <a:sym typeface="Century Gothic"/>
              </a:rPr>
              <a:t>thinkStarter  </a:t>
            </a:r>
            <a:endParaRPr/>
          </a:p>
        </p:txBody>
      </p:sp>
      <p:sp>
        <p:nvSpPr>
          <p:cNvPr id="136" name="Google Shape;136;p3"/>
          <p:cNvSpPr/>
          <p:nvPr/>
        </p:nvSpPr>
        <p:spPr>
          <a:xfrm>
            <a:off x="3496132" y="1951129"/>
            <a:ext cx="11295737" cy="5379595"/>
          </a:xfrm>
          <a:custGeom>
            <a:rect b="b" l="l" r="r" t="t"/>
            <a:pathLst>
              <a:path extrusionOk="0" h="5379595" w="11295737">
                <a:moveTo>
                  <a:pt x="0" y="0"/>
                </a:moveTo>
                <a:lnTo>
                  <a:pt x="11295736" y="0"/>
                </a:lnTo>
                <a:lnTo>
                  <a:pt x="11295736" y="5379595"/>
                </a:lnTo>
                <a:lnTo>
                  <a:pt x="0" y="537959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3"/>
          <p:cNvSpPr txBox="1"/>
          <p:nvPr/>
        </p:nvSpPr>
        <p:spPr>
          <a:xfrm>
            <a:off x="4281949" y="2325029"/>
            <a:ext cx="10117382"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lang="en-US" sz="9999">
                <a:solidFill>
                  <a:srgbClr val="000000"/>
                </a:solidFill>
                <a:latin typeface="Arial"/>
                <a:ea typeface="Arial"/>
                <a:cs typeface="Arial"/>
                <a:sym typeface="Arial"/>
              </a:rPr>
              <a:t>Field Trip </a:t>
            </a:r>
            <a:endParaRPr/>
          </a:p>
        </p:txBody>
      </p:sp>
      <p:sp>
        <p:nvSpPr>
          <p:cNvPr id="138" name="Google Shape;138;p3"/>
          <p:cNvSpPr txBox="1"/>
          <p:nvPr/>
        </p:nvSpPr>
        <p:spPr>
          <a:xfrm>
            <a:off x="5995130" y="3814104"/>
            <a:ext cx="6297739" cy="179323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0400">
                <a:solidFill>
                  <a:srgbClr val="000000"/>
                </a:solidFill>
                <a:latin typeface="Arial"/>
                <a:ea typeface="Arial"/>
                <a:cs typeface="Arial"/>
                <a:sym typeface="Arial"/>
              </a:rPr>
              <a:t>Visit a Farm!</a:t>
            </a:r>
            <a:endParaRPr/>
          </a:p>
        </p:txBody>
      </p:sp>
      <p:sp>
        <p:nvSpPr>
          <p:cNvPr id="139" name="Google Shape;139;p3"/>
          <p:cNvSpPr txBox="1"/>
          <p:nvPr/>
        </p:nvSpPr>
        <p:spPr>
          <a:xfrm>
            <a:off x="5053299" y="5272316"/>
            <a:ext cx="8181403" cy="1661160"/>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None/>
            </a:pPr>
            <a:r>
              <a:rPr lang="en-US" sz="9600">
                <a:solidFill>
                  <a:srgbClr val="000000"/>
                </a:solidFill>
                <a:latin typeface="Arial"/>
                <a:ea typeface="Arial"/>
                <a:cs typeface="Arial"/>
                <a:sym typeface="Arial"/>
              </a:rPr>
              <a:t>$5.00</a:t>
            </a:r>
            <a:endParaRPr/>
          </a:p>
        </p:txBody>
      </p:sp>
      <p:sp>
        <p:nvSpPr>
          <p:cNvPr id="140" name="Google Shape;140;p3"/>
          <p:cNvSpPr txBox="1"/>
          <p:nvPr/>
        </p:nvSpPr>
        <p:spPr>
          <a:xfrm>
            <a:off x="109389" y="8371214"/>
            <a:ext cx="18069223" cy="88708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200">
                <a:solidFill>
                  <a:srgbClr val="B5B412"/>
                </a:solidFill>
                <a:latin typeface="Century Gothic"/>
                <a:ea typeface="Century Gothic"/>
                <a:cs typeface="Century Gothic"/>
                <a:sym typeface="Century Gothic"/>
              </a:rPr>
              <a:t>Imagine that your teacher had a sign in your classroom. </a:t>
            </a:r>
            <a:endParaRPr/>
          </a:p>
        </p:txBody>
      </p:sp>
      <p:sp>
        <p:nvSpPr>
          <p:cNvPr id="141" name="Google Shape;141;p3"/>
          <p:cNvSpPr/>
          <p:nvPr/>
        </p:nvSpPr>
        <p:spPr>
          <a:xfrm>
            <a:off x="16121194" y="108401"/>
            <a:ext cx="2166806" cy="1815784"/>
          </a:xfrm>
          <a:custGeom>
            <a:rect b="b" l="l" r="r" t="t"/>
            <a:pathLst>
              <a:path extrusionOk="0" h="1815784" w="2166806">
                <a:moveTo>
                  <a:pt x="0" y="0"/>
                </a:moveTo>
                <a:lnTo>
                  <a:pt x="2166806" y="0"/>
                </a:lnTo>
                <a:lnTo>
                  <a:pt x="2166806" y="1815784"/>
                </a:lnTo>
                <a:lnTo>
                  <a:pt x="0" y="181578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pSp>
        <p:nvGrpSpPr>
          <p:cNvPr id="146" name="Google Shape;146;p4"/>
          <p:cNvGrpSpPr/>
          <p:nvPr/>
        </p:nvGrpSpPr>
        <p:grpSpPr>
          <a:xfrm>
            <a:off x="-2608268" y="0"/>
            <a:ext cx="20896267" cy="10448134"/>
            <a:chOff x="0" y="0"/>
            <a:chExt cx="27861690" cy="13930845"/>
          </a:xfrm>
        </p:grpSpPr>
        <p:sp>
          <p:nvSpPr>
            <p:cNvPr id="147" name="Google Shape;147;p4"/>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4"/>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9" name="Google Shape;149;p4"/>
          <p:cNvGrpSpPr/>
          <p:nvPr/>
        </p:nvGrpSpPr>
        <p:grpSpPr>
          <a:xfrm>
            <a:off x="0" y="6608736"/>
            <a:ext cx="18288000" cy="3839398"/>
            <a:chOff x="0" y="-47625"/>
            <a:chExt cx="4816593" cy="1011200"/>
          </a:xfrm>
        </p:grpSpPr>
        <p:sp>
          <p:nvSpPr>
            <p:cNvPr id="150" name="Google Shape;150;p4"/>
            <p:cNvSpPr/>
            <p:nvPr/>
          </p:nvSpPr>
          <p:spPr>
            <a:xfrm>
              <a:off x="0" y="0"/>
              <a:ext cx="4816592" cy="963575"/>
            </a:xfrm>
            <a:custGeom>
              <a:rect b="b" l="l" r="r" t="t"/>
              <a:pathLst>
                <a:path extrusionOk="0" h="963575" w="4816592">
                  <a:moveTo>
                    <a:pt x="0" y="0"/>
                  </a:moveTo>
                  <a:lnTo>
                    <a:pt x="4816592" y="0"/>
                  </a:lnTo>
                  <a:lnTo>
                    <a:pt x="4816592" y="963575"/>
                  </a:lnTo>
                  <a:lnTo>
                    <a:pt x="0" y="963575"/>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4"/>
            <p:cNvSpPr txBox="1"/>
            <p:nvPr/>
          </p:nvSpPr>
          <p:spPr>
            <a:xfrm>
              <a:off x="0" y="-47625"/>
              <a:ext cx="4816593" cy="1011200"/>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2" name="Google Shape;152;p4"/>
          <p:cNvGrpSpPr/>
          <p:nvPr/>
        </p:nvGrpSpPr>
        <p:grpSpPr>
          <a:xfrm>
            <a:off x="0" y="195409"/>
            <a:ext cx="18288000" cy="1460942"/>
            <a:chOff x="0" y="-47625"/>
            <a:chExt cx="4816593" cy="384775"/>
          </a:xfrm>
        </p:grpSpPr>
        <p:sp>
          <p:nvSpPr>
            <p:cNvPr id="153" name="Google Shape;153;p4"/>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4"/>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5" name="Google Shape;155;p4"/>
          <p:cNvSpPr/>
          <p:nvPr/>
        </p:nvSpPr>
        <p:spPr>
          <a:xfrm>
            <a:off x="4001326" y="1814965"/>
            <a:ext cx="10285349" cy="4898397"/>
          </a:xfrm>
          <a:custGeom>
            <a:rect b="b" l="l" r="r" t="t"/>
            <a:pathLst>
              <a:path extrusionOk="0" h="4898397" w="10285349">
                <a:moveTo>
                  <a:pt x="0" y="0"/>
                </a:moveTo>
                <a:lnTo>
                  <a:pt x="10285348" y="0"/>
                </a:lnTo>
                <a:lnTo>
                  <a:pt x="10285348" y="4898397"/>
                </a:lnTo>
                <a:lnTo>
                  <a:pt x="0" y="489839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6" name="Google Shape;156;p4"/>
          <p:cNvGrpSpPr/>
          <p:nvPr/>
        </p:nvGrpSpPr>
        <p:grpSpPr>
          <a:xfrm>
            <a:off x="7112526" y="4617025"/>
            <a:ext cx="4304972" cy="1772354"/>
            <a:chOff x="0" y="-47625"/>
            <a:chExt cx="1494241" cy="615178"/>
          </a:xfrm>
        </p:grpSpPr>
        <p:sp>
          <p:nvSpPr>
            <p:cNvPr id="157" name="Google Shape;157;p4"/>
            <p:cNvSpPr/>
            <p:nvPr/>
          </p:nvSpPr>
          <p:spPr>
            <a:xfrm>
              <a:off x="0" y="0"/>
              <a:ext cx="1494241" cy="567553"/>
            </a:xfrm>
            <a:custGeom>
              <a:rect b="b" l="l" r="r" t="t"/>
              <a:pathLst>
                <a:path extrusionOk="0" h="567553" w="1494241">
                  <a:moveTo>
                    <a:pt x="0" y="0"/>
                  </a:moveTo>
                  <a:lnTo>
                    <a:pt x="1494241" y="0"/>
                  </a:lnTo>
                  <a:lnTo>
                    <a:pt x="1494241" y="567553"/>
                  </a:lnTo>
                  <a:lnTo>
                    <a:pt x="0" y="567553"/>
                  </a:lnTo>
                  <a:close/>
                </a:path>
              </a:pathLst>
            </a:custGeom>
            <a:solidFill>
              <a:srgbClr val="B8B8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4"/>
            <p:cNvSpPr txBox="1"/>
            <p:nvPr/>
          </p:nvSpPr>
          <p:spPr>
            <a:xfrm>
              <a:off x="0" y="-47625"/>
              <a:ext cx="1494241" cy="615178"/>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159" name="Google Shape;159;p4"/>
          <p:cNvGraphicFramePr/>
          <p:nvPr/>
        </p:nvGraphicFramePr>
        <p:xfrm>
          <a:off x="3532830" y="7227712"/>
          <a:ext cx="3000000" cy="3000000"/>
        </p:xfrm>
        <a:graphic>
          <a:graphicData uri="http://schemas.openxmlformats.org/drawingml/2006/table">
            <a:tbl>
              <a:tblPr>
                <a:noFill/>
                <a:tableStyleId>{0F08EE7B-F8AF-4F8A-B5DE-5E10B41AE9DE}</a:tableStyleId>
              </a:tblPr>
              <a:tblGrid>
                <a:gridCol w="5667725"/>
                <a:gridCol w="5554600"/>
              </a:tblGrid>
              <a:tr h="1219475">
                <a:tc>
                  <a:txBody>
                    <a:bodyPr/>
                    <a:lstStyle/>
                    <a:p>
                      <a:pPr indent="0" lvl="0" marL="0" marR="0" rtl="0" algn="ctr">
                        <a:lnSpc>
                          <a:spcPct val="140020"/>
                        </a:lnSpc>
                        <a:spcBef>
                          <a:spcPts val="0"/>
                        </a:spcBef>
                        <a:spcAft>
                          <a:spcPts val="0"/>
                        </a:spcAft>
                        <a:buNone/>
                      </a:pPr>
                      <a:r>
                        <a:rPr b="1" lang="en-US" sz="1999" u="none" cap="none" strike="noStrike">
                          <a:solidFill>
                            <a:srgbClr val="004E82"/>
                          </a:solidFill>
                          <a:latin typeface="Century Gothic"/>
                          <a:ea typeface="Century Gothic"/>
                          <a:cs typeface="Century Gothic"/>
                          <a:sym typeface="Century Gothic"/>
                        </a:rPr>
                        <a:t>What is the total cost of the field trip?</a:t>
                      </a:r>
                      <a:endParaRPr sz="1100" u="none" cap="none" strike="noStrike"/>
                    </a:p>
                  </a:txBody>
                  <a:tcPr marT="190500" marB="190500" marR="190500" marL="190500" anchor="ctr">
                    <a:lnL cap="flat" cmpd="sng" w="47625">
                      <a:solidFill>
                        <a:srgbClr val="004E82"/>
                      </a:solidFill>
                      <a:prstDash val="solid"/>
                      <a:round/>
                      <a:headEnd len="sm" w="sm" type="none"/>
                      <a:tailEnd len="sm" w="sm" type="none"/>
                    </a:lnL>
                    <a:lnR cap="flat" cmpd="sng" w="47625">
                      <a:solidFill>
                        <a:srgbClr val="004E82"/>
                      </a:solidFill>
                      <a:prstDash val="solid"/>
                      <a:round/>
                      <a:headEnd len="sm" w="sm" type="none"/>
                      <a:tailEnd len="sm" w="sm" type="none"/>
                    </a:lnR>
                    <a:lnT cap="flat" cmpd="sng" w="47625">
                      <a:solidFill>
                        <a:srgbClr val="004E82"/>
                      </a:solidFill>
                      <a:prstDash val="solid"/>
                      <a:round/>
                      <a:headEnd len="sm" w="sm" type="none"/>
                      <a:tailEnd len="sm" w="sm" type="none"/>
                    </a:lnT>
                    <a:lnB cap="flat" cmpd="sng" w="47625">
                      <a:solidFill>
                        <a:srgbClr val="004E82"/>
                      </a:solidFill>
                      <a:prstDash val="solid"/>
                      <a:round/>
                      <a:headEnd len="sm" w="sm" type="none"/>
                      <a:tailEnd len="sm" w="sm" type="none"/>
                    </a:lnB>
                    <a:solidFill>
                      <a:srgbClr val="D6EFFF"/>
                    </a:solidFill>
                  </a:tcPr>
                </a:tc>
                <a:tc>
                  <a:txBody>
                    <a:bodyPr/>
                    <a:lstStyle/>
                    <a:p>
                      <a:pPr indent="0" lvl="0" marL="0" marR="0" rtl="0" algn="ctr">
                        <a:lnSpc>
                          <a:spcPct val="140000"/>
                        </a:lnSpc>
                        <a:spcBef>
                          <a:spcPts val="0"/>
                        </a:spcBef>
                        <a:spcAft>
                          <a:spcPts val="0"/>
                        </a:spcAft>
                        <a:buNone/>
                      </a:pPr>
                      <a:r>
                        <a:rPr b="1" lang="en-US" sz="2000" u="none" cap="none" strike="noStrike">
                          <a:solidFill>
                            <a:srgbClr val="004E82"/>
                          </a:solidFill>
                          <a:latin typeface="Century Gothic"/>
                          <a:ea typeface="Century Gothic"/>
                          <a:cs typeface="Century Gothic"/>
                          <a:sym typeface="Century Gothic"/>
                        </a:rPr>
                        <a:t>What problems would the surprise fees create?</a:t>
                      </a:r>
                      <a:endParaRPr sz="1100" u="none" cap="none" strike="noStrike"/>
                    </a:p>
                  </a:txBody>
                  <a:tcPr marT="190500" marB="190500" marR="190500" marL="190500" anchor="ctr">
                    <a:lnL cap="flat" cmpd="sng" w="47625">
                      <a:solidFill>
                        <a:srgbClr val="004E82"/>
                      </a:solidFill>
                      <a:prstDash val="solid"/>
                      <a:round/>
                      <a:headEnd len="sm" w="sm" type="none"/>
                      <a:tailEnd len="sm" w="sm" type="none"/>
                    </a:lnL>
                    <a:lnR cap="flat" cmpd="sng" w="47625">
                      <a:solidFill>
                        <a:srgbClr val="004E82"/>
                      </a:solidFill>
                      <a:prstDash val="solid"/>
                      <a:round/>
                      <a:headEnd len="sm" w="sm" type="none"/>
                      <a:tailEnd len="sm" w="sm" type="none"/>
                    </a:lnR>
                    <a:lnT cap="flat" cmpd="sng" w="47625">
                      <a:solidFill>
                        <a:srgbClr val="004E82"/>
                      </a:solidFill>
                      <a:prstDash val="solid"/>
                      <a:round/>
                      <a:headEnd len="sm" w="sm" type="none"/>
                      <a:tailEnd len="sm" w="sm" type="none"/>
                    </a:lnT>
                    <a:lnB cap="flat" cmpd="sng" w="47625">
                      <a:solidFill>
                        <a:srgbClr val="004E82"/>
                      </a:solidFill>
                      <a:prstDash val="solid"/>
                      <a:round/>
                      <a:headEnd len="sm" w="sm" type="none"/>
                      <a:tailEnd len="sm" w="sm" type="none"/>
                    </a:lnB>
                    <a:solidFill>
                      <a:srgbClr val="D6EFFF"/>
                    </a:solidFill>
                  </a:tcPr>
                </a:tc>
              </a:tr>
              <a:tr h="1786575">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47625">
                      <a:solidFill>
                        <a:srgbClr val="004E82"/>
                      </a:solidFill>
                      <a:prstDash val="solid"/>
                      <a:round/>
                      <a:headEnd len="sm" w="sm" type="none"/>
                      <a:tailEnd len="sm" w="sm" type="none"/>
                    </a:lnL>
                    <a:lnR cap="flat" cmpd="sng" w="47625">
                      <a:solidFill>
                        <a:srgbClr val="004E82"/>
                      </a:solidFill>
                      <a:prstDash val="solid"/>
                      <a:round/>
                      <a:headEnd len="sm" w="sm" type="none"/>
                      <a:tailEnd len="sm" w="sm" type="none"/>
                    </a:lnR>
                    <a:lnT cap="flat" cmpd="sng" w="47625">
                      <a:solidFill>
                        <a:srgbClr val="004E82"/>
                      </a:solidFill>
                      <a:prstDash val="solid"/>
                      <a:round/>
                      <a:headEnd len="sm" w="sm" type="none"/>
                      <a:tailEnd len="sm" w="sm" type="none"/>
                    </a:lnT>
                    <a:lnB cap="flat" cmpd="sng" w="47625">
                      <a:solidFill>
                        <a:srgbClr val="004E82"/>
                      </a:solidFill>
                      <a:prstDash val="solid"/>
                      <a:round/>
                      <a:headEnd len="sm" w="sm" type="none"/>
                      <a:tailEnd len="sm" w="sm" type="none"/>
                    </a:lnB>
                    <a:solidFill>
                      <a:srgbClr val="D6EFFF"/>
                    </a:solidFill>
                  </a:tcPr>
                </a:tc>
                <a:tc>
                  <a:txBody>
                    <a:bodyPr/>
                    <a:lstStyle/>
                    <a:p>
                      <a:pPr indent="0" lvl="0" marL="0" marR="0" rtl="0" algn="ctr">
                        <a:lnSpc>
                          <a:spcPct val="203545"/>
                        </a:lnSpc>
                        <a:spcBef>
                          <a:spcPts val="0"/>
                        </a:spcBef>
                        <a:spcAft>
                          <a:spcPts val="0"/>
                        </a:spcAft>
                        <a:buNone/>
                      </a:pPr>
                      <a:r>
                        <a:t/>
                      </a:r>
                      <a:endParaRPr sz="1100" u="none" cap="none" strike="noStrike"/>
                    </a:p>
                  </a:txBody>
                  <a:tcPr marT="190500" marB="190500" marR="190500" marL="190500" anchor="ctr">
                    <a:lnL cap="flat" cmpd="sng" w="47625">
                      <a:solidFill>
                        <a:srgbClr val="004E82"/>
                      </a:solidFill>
                      <a:prstDash val="solid"/>
                      <a:round/>
                      <a:headEnd len="sm" w="sm" type="none"/>
                      <a:tailEnd len="sm" w="sm" type="none"/>
                    </a:lnL>
                    <a:lnR cap="flat" cmpd="sng" w="47625">
                      <a:solidFill>
                        <a:srgbClr val="004E82"/>
                      </a:solidFill>
                      <a:prstDash val="solid"/>
                      <a:round/>
                      <a:headEnd len="sm" w="sm" type="none"/>
                      <a:tailEnd len="sm" w="sm" type="none"/>
                    </a:lnR>
                    <a:lnT cap="flat" cmpd="sng" w="47625">
                      <a:solidFill>
                        <a:srgbClr val="004E82"/>
                      </a:solidFill>
                      <a:prstDash val="solid"/>
                      <a:round/>
                      <a:headEnd len="sm" w="sm" type="none"/>
                      <a:tailEnd len="sm" w="sm" type="none"/>
                    </a:lnT>
                    <a:lnB cap="flat" cmpd="sng" w="47625">
                      <a:solidFill>
                        <a:srgbClr val="004E82"/>
                      </a:solidFill>
                      <a:prstDash val="solid"/>
                      <a:round/>
                      <a:headEnd len="sm" w="sm" type="none"/>
                      <a:tailEnd len="sm" w="sm" type="none"/>
                    </a:lnB>
                    <a:solidFill>
                      <a:srgbClr val="D6EFFF"/>
                    </a:solidFill>
                  </a:tcPr>
                </a:tc>
              </a:tr>
            </a:tbl>
          </a:graphicData>
        </a:graphic>
      </p:graphicFrame>
      <p:sp>
        <p:nvSpPr>
          <p:cNvPr id="160" name="Google Shape;160;p4"/>
          <p:cNvSpPr txBox="1"/>
          <p:nvPr/>
        </p:nvSpPr>
        <p:spPr>
          <a:xfrm>
            <a:off x="4716853" y="2139231"/>
            <a:ext cx="9212396" cy="156287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9105">
                <a:solidFill>
                  <a:srgbClr val="000000"/>
                </a:solidFill>
                <a:latin typeface="Arial"/>
                <a:ea typeface="Arial"/>
                <a:cs typeface="Arial"/>
                <a:sym typeface="Arial"/>
              </a:rPr>
              <a:t>Field Trip </a:t>
            </a:r>
            <a:endParaRPr/>
          </a:p>
        </p:txBody>
      </p:sp>
      <p:sp>
        <p:nvSpPr>
          <p:cNvPr id="161" name="Google Shape;161;p4"/>
          <p:cNvSpPr txBox="1"/>
          <p:nvPr/>
        </p:nvSpPr>
        <p:spPr>
          <a:xfrm>
            <a:off x="7698542" y="3477235"/>
            <a:ext cx="3249018" cy="690215"/>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3982">
                <a:solidFill>
                  <a:srgbClr val="000000"/>
                </a:solidFill>
                <a:latin typeface="Arial"/>
                <a:ea typeface="Arial"/>
                <a:cs typeface="Arial"/>
                <a:sym typeface="Arial"/>
              </a:rPr>
              <a:t>Visit a Farm!</a:t>
            </a:r>
            <a:endParaRPr/>
          </a:p>
        </p:txBody>
      </p:sp>
      <p:sp>
        <p:nvSpPr>
          <p:cNvPr id="162" name="Google Shape;162;p4"/>
          <p:cNvSpPr txBox="1"/>
          <p:nvPr/>
        </p:nvSpPr>
        <p:spPr>
          <a:xfrm>
            <a:off x="5598257" y="4091250"/>
            <a:ext cx="7449588" cy="587796"/>
          </a:xfrm>
          <a:prstGeom prst="rect">
            <a:avLst/>
          </a:prstGeom>
          <a:noFill/>
          <a:ln>
            <a:noFill/>
          </a:ln>
        </p:spPr>
        <p:txBody>
          <a:bodyPr anchorCtr="0" anchor="t" bIns="0" lIns="0" spcFirstLastPara="1" rIns="0" wrap="square" tIns="0">
            <a:spAutoFit/>
          </a:bodyPr>
          <a:lstStyle/>
          <a:p>
            <a:pPr indent="0" lvl="0" marL="0" marR="0" rtl="0" algn="ctr">
              <a:lnSpc>
                <a:spcPct val="140029"/>
              </a:lnSpc>
              <a:spcBef>
                <a:spcPts val="0"/>
              </a:spcBef>
              <a:spcAft>
                <a:spcPts val="0"/>
              </a:spcAft>
              <a:buNone/>
            </a:pPr>
            <a:r>
              <a:rPr lang="en-US" sz="3370">
                <a:solidFill>
                  <a:srgbClr val="000000"/>
                </a:solidFill>
                <a:latin typeface="Arial"/>
                <a:ea typeface="Arial"/>
                <a:cs typeface="Arial"/>
                <a:sym typeface="Arial"/>
              </a:rPr>
              <a:t>$5.00* Additional Fees </a:t>
            </a:r>
            <a:endParaRPr/>
          </a:p>
        </p:txBody>
      </p:sp>
      <p:sp>
        <p:nvSpPr>
          <p:cNvPr id="163" name="Google Shape;163;p4"/>
          <p:cNvSpPr txBox="1"/>
          <p:nvPr/>
        </p:nvSpPr>
        <p:spPr>
          <a:xfrm>
            <a:off x="5419206" y="5801583"/>
            <a:ext cx="7449588" cy="587796"/>
          </a:xfrm>
          <a:prstGeom prst="rect">
            <a:avLst/>
          </a:prstGeom>
          <a:noFill/>
          <a:ln>
            <a:noFill/>
          </a:ln>
        </p:spPr>
        <p:txBody>
          <a:bodyPr anchorCtr="0" anchor="t" bIns="0" lIns="0" spcFirstLastPara="1" rIns="0" wrap="square" tIns="0">
            <a:spAutoFit/>
          </a:bodyPr>
          <a:lstStyle/>
          <a:p>
            <a:pPr indent="0" lvl="0" marL="0" marR="0" rtl="0" algn="ctr">
              <a:lnSpc>
                <a:spcPct val="140029"/>
              </a:lnSpc>
              <a:spcBef>
                <a:spcPts val="0"/>
              </a:spcBef>
              <a:spcAft>
                <a:spcPts val="0"/>
              </a:spcAft>
              <a:buNone/>
            </a:pPr>
            <a:r>
              <a:rPr lang="en-US" sz="3370">
                <a:solidFill>
                  <a:srgbClr val="000000"/>
                </a:solidFill>
                <a:latin typeface="Arial"/>
                <a:ea typeface="Arial"/>
                <a:cs typeface="Arial"/>
                <a:sym typeface="Arial"/>
              </a:rPr>
              <a:t>$4.00 Lunch Trash Fee</a:t>
            </a:r>
            <a:endParaRPr/>
          </a:p>
        </p:txBody>
      </p:sp>
      <p:sp>
        <p:nvSpPr>
          <p:cNvPr id="164" name="Google Shape;164;p4"/>
          <p:cNvSpPr txBox="1"/>
          <p:nvPr/>
        </p:nvSpPr>
        <p:spPr>
          <a:xfrm>
            <a:off x="5598257" y="5289986"/>
            <a:ext cx="7449588" cy="587796"/>
          </a:xfrm>
          <a:prstGeom prst="rect">
            <a:avLst/>
          </a:prstGeom>
          <a:noFill/>
          <a:ln>
            <a:noFill/>
          </a:ln>
        </p:spPr>
        <p:txBody>
          <a:bodyPr anchorCtr="0" anchor="t" bIns="0" lIns="0" spcFirstLastPara="1" rIns="0" wrap="square" tIns="0">
            <a:spAutoFit/>
          </a:bodyPr>
          <a:lstStyle/>
          <a:p>
            <a:pPr indent="0" lvl="0" marL="0" marR="0" rtl="0" algn="ctr">
              <a:lnSpc>
                <a:spcPct val="140029"/>
              </a:lnSpc>
              <a:spcBef>
                <a:spcPts val="0"/>
              </a:spcBef>
              <a:spcAft>
                <a:spcPts val="0"/>
              </a:spcAft>
              <a:buNone/>
            </a:pPr>
            <a:r>
              <a:rPr lang="en-US" sz="3370">
                <a:solidFill>
                  <a:srgbClr val="000000"/>
                </a:solidFill>
                <a:latin typeface="Arial"/>
                <a:ea typeface="Arial"/>
                <a:cs typeface="Arial"/>
                <a:sym typeface="Arial"/>
              </a:rPr>
              <a:t>$2.00 Animal Petting Fee</a:t>
            </a:r>
            <a:endParaRPr/>
          </a:p>
        </p:txBody>
      </p:sp>
      <p:sp>
        <p:nvSpPr>
          <p:cNvPr id="165" name="Google Shape;165;p4"/>
          <p:cNvSpPr txBox="1"/>
          <p:nvPr/>
        </p:nvSpPr>
        <p:spPr>
          <a:xfrm>
            <a:off x="5729443" y="4778390"/>
            <a:ext cx="7449588" cy="587796"/>
          </a:xfrm>
          <a:prstGeom prst="rect">
            <a:avLst/>
          </a:prstGeom>
          <a:noFill/>
          <a:ln>
            <a:noFill/>
          </a:ln>
        </p:spPr>
        <p:txBody>
          <a:bodyPr anchorCtr="0" anchor="t" bIns="0" lIns="0" spcFirstLastPara="1" rIns="0" wrap="square" tIns="0">
            <a:spAutoFit/>
          </a:bodyPr>
          <a:lstStyle/>
          <a:p>
            <a:pPr indent="0" lvl="0" marL="0" marR="0" rtl="0" algn="ctr">
              <a:lnSpc>
                <a:spcPct val="140029"/>
              </a:lnSpc>
              <a:spcBef>
                <a:spcPts val="0"/>
              </a:spcBef>
              <a:spcAft>
                <a:spcPts val="0"/>
              </a:spcAft>
              <a:buNone/>
            </a:pPr>
            <a:r>
              <a:rPr lang="en-US" sz="3370">
                <a:solidFill>
                  <a:srgbClr val="000000"/>
                </a:solidFill>
                <a:latin typeface="Arial"/>
                <a:ea typeface="Arial"/>
                <a:cs typeface="Arial"/>
                <a:sym typeface="Arial"/>
              </a:rPr>
              <a:t>$3.00 Bus Fee</a:t>
            </a:r>
            <a:endParaRPr/>
          </a:p>
        </p:txBody>
      </p:sp>
      <p:sp>
        <p:nvSpPr>
          <p:cNvPr id="166" name="Google Shape;166;p4"/>
          <p:cNvSpPr txBox="1"/>
          <p:nvPr/>
        </p:nvSpPr>
        <p:spPr>
          <a:xfrm>
            <a:off x="219224" y="653560"/>
            <a:ext cx="17849552" cy="55434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300">
                <a:solidFill>
                  <a:srgbClr val="B5B412"/>
                </a:solidFill>
                <a:latin typeface="Century Gothic"/>
                <a:ea typeface="Century Gothic"/>
                <a:cs typeface="Century Gothic"/>
                <a:sym typeface="Century Gothic"/>
              </a:rPr>
              <a:t>The day of the field trip, the teacher put up a new sign. The field trip has additional fees. </a:t>
            </a:r>
            <a:endParaRPr/>
          </a:p>
        </p:txBody>
      </p:sp>
      <p:sp>
        <p:nvSpPr>
          <p:cNvPr id="167" name="Google Shape;167;p4"/>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5"/>
          <p:cNvGrpSpPr/>
          <p:nvPr/>
        </p:nvGrpSpPr>
        <p:grpSpPr>
          <a:xfrm>
            <a:off x="-2608268" y="0"/>
            <a:ext cx="20896267" cy="10448134"/>
            <a:chOff x="0" y="0"/>
            <a:chExt cx="27861690" cy="13930845"/>
          </a:xfrm>
        </p:grpSpPr>
        <p:sp>
          <p:nvSpPr>
            <p:cNvPr id="173" name="Google Shape;173;p5"/>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5"/>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5" name="Google Shape;175;p5"/>
          <p:cNvGrpSpPr/>
          <p:nvPr/>
        </p:nvGrpSpPr>
        <p:grpSpPr>
          <a:xfrm>
            <a:off x="0" y="8007148"/>
            <a:ext cx="18288000" cy="2289377"/>
            <a:chOff x="0" y="-47625"/>
            <a:chExt cx="4816593" cy="602964"/>
          </a:xfrm>
        </p:grpSpPr>
        <p:sp>
          <p:nvSpPr>
            <p:cNvPr id="176" name="Google Shape;176;p5"/>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5"/>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8" name="Google Shape;178;p5"/>
          <p:cNvGrpSpPr/>
          <p:nvPr/>
        </p:nvGrpSpPr>
        <p:grpSpPr>
          <a:xfrm>
            <a:off x="1466554" y="360537"/>
            <a:ext cx="14822188" cy="9727061"/>
            <a:chOff x="0" y="0"/>
            <a:chExt cx="19762917" cy="12969415"/>
          </a:xfrm>
        </p:grpSpPr>
        <p:sp>
          <p:nvSpPr>
            <p:cNvPr id="179" name="Google Shape;179;p5"/>
            <p:cNvSpPr/>
            <p:nvPr/>
          </p:nvSpPr>
          <p:spPr>
            <a:xfrm>
              <a:off x="0" y="0"/>
              <a:ext cx="19762917" cy="12969415"/>
            </a:xfrm>
            <a:custGeom>
              <a:rect b="b" l="l" r="r" t="t"/>
              <a:pathLst>
                <a:path extrusionOk="0" h="12969415" w="19762917">
                  <a:moveTo>
                    <a:pt x="0" y="0"/>
                  </a:moveTo>
                  <a:lnTo>
                    <a:pt x="19762917" y="0"/>
                  </a:lnTo>
                  <a:lnTo>
                    <a:pt x="19762917" y="12969415"/>
                  </a:lnTo>
                  <a:lnTo>
                    <a:pt x="0" y="129694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5"/>
            <p:cNvSpPr/>
            <p:nvPr/>
          </p:nvSpPr>
          <p:spPr>
            <a:xfrm>
              <a:off x="290006" y="190316"/>
              <a:ext cx="19182905" cy="12588782"/>
            </a:xfrm>
            <a:custGeom>
              <a:rect b="b" l="l" r="r" t="t"/>
              <a:pathLst>
                <a:path extrusionOk="0" h="12588782" w="19182905">
                  <a:moveTo>
                    <a:pt x="0" y="0"/>
                  </a:moveTo>
                  <a:lnTo>
                    <a:pt x="19182905" y="0"/>
                  </a:lnTo>
                  <a:lnTo>
                    <a:pt x="19182905" y="12588782"/>
                  </a:lnTo>
                  <a:lnTo>
                    <a:pt x="0" y="1258878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1" name="Google Shape;181;p5"/>
          <p:cNvGrpSpPr/>
          <p:nvPr/>
        </p:nvGrpSpPr>
        <p:grpSpPr>
          <a:xfrm>
            <a:off x="0" y="195409"/>
            <a:ext cx="18288000" cy="1460942"/>
            <a:chOff x="0" y="-47625"/>
            <a:chExt cx="4816593" cy="384775"/>
          </a:xfrm>
        </p:grpSpPr>
        <p:sp>
          <p:nvSpPr>
            <p:cNvPr id="182" name="Google Shape;182;p5"/>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5"/>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4" name="Google Shape;184;p5"/>
          <p:cNvSpPr txBox="1"/>
          <p:nvPr/>
        </p:nvSpPr>
        <p:spPr>
          <a:xfrm>
            <a:off x="2625781" y="1833140"/>
            <a:ext cx="13036439" cy="7608571"/>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7199">
                <a:solidFill>
                  <a:srgbClr val="004E82"/>
                </a:solidFill>
                <a:latin typeface="Century Gothic"/>
                <a:ea typeface="Century Gothic"/>
                <a:cs typeface="Century Gothic"/>
                <a:sym typeface="Century Gothic"/>
              </a:rPr>
              <a:t>A </a:t>
            </a:r>
            <a:r>
              <a:rPr b="1" lang="en-US" sz="7199">
                <a:solidFill>
                  <a:srgbClr val="004E82"/>
                </a:solidFill>
                <a:latin typeface="Century Gothic"/>
                <a:ea typeface="Century Gothic"/>
                <a:cs typeface="Century Gothic"/>
                <a:sym typeface="Century Gothic"/>
              </a:rPr>
              <a:t>fee</a:t>
            </a:r>
            <a:r>
              <a:rPr lang="en-US" sz="7199">
                <a:solidFill>
                  <a:srgbClr val="004E82"/>
                </a:solidFill>
                <a:latin typeface="Century Gothic"/>
                <a:ea typeface="Century Gothic"/>
                <a:cs typeface="Century Gothic"/>
                <a:sym typeface="Century Gothic"/>
              </a:rPr>
              <a:t> is a charge. No one likes surprise fees. Surprise fees can create many problems. In our thinkLaw math lab today we will look at surprise fees.  </a:t>
            </a:r>
            <a:endParaRPr/>
          </a:p>
        </p:txBody>
      </p:sp>
      <p:sp>
        <p:nvSpPr>
          <p:cNvPr id="185" name="Google Shape;185;p5"/>
          <p:cNvSpPr/>
          <p:nvPr/>
        </p:nvSpPr>
        <p:spPr>
          <a:xfrm>
            <a:off x="15018912" y="5972797"/>
            <a:ext cx="3734181" cy="4114800"/>
          </a:xfrm>
          <a:custGeom>
            <a:rect b="b" l="l" r="r" t="t"/>
            <a:pathLst>
              <a:path extrusionOk="0" h="4114800" w="3734181">
                <a:moveTo>
                  <a:pt x="0" y="0"/>
                </a:moveTo>
                <a:lnTo>
                  <a:pt x="3734181" y="0"/>
                </a:lnTo>
                <a:lnTo>
                  <a:pt x="3734181" y="4114800"/>
                </a:lnTo>
                <a:lnTo>
                  <a:pt x="0" y="411480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5"/>
          <p:cNvSpPr txBox="1"/>
          <p:nvPr/>
        </p:nvSpPr>
        <p:spPr>
          <a:xfrm>
            <a:off x="3414912" y="372059"/>
            <a:ext cx="10925473" cy="1108709"/>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lang="en-US" sz="7799">
                <a:solidFill>
                  <a:srgbClr val="D6EFFF"/>
                </a:solidFill>
                <a:latin typeface="Century Gothic"/>
                <a:ea typeface="Century Gothic"/>
                <a:cs typeface="Century Gothic"/>
                <a:sym typeface="Century Gothic"/>
              </a:rPr>
              <a:t>thinkStarter Summary  </a:t>
            </a:r>
            <a:endParaRPr/>
          </a:p>
        </p:txBody>
      </p:sp>
      <p:sp>
        <p:nvSpPr>
          <p:cNvPr id="187" name="Google Shape;187;p5"/>
          <p:cNvSpPr/>
          <p:nvPr/>
        </p:nvSpPr>
        <p:spPr>
          <a:xfrm>
            <a:off x="0" y="833435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pSp>
        <p:nvGrpSpPr>
          <p:cNvPr id="192" name="Google Shape;192;p6"/>
          <p:cNvGrpSpPr/>
          <p:nvPr/>
        </p:nvGrpSpPr>
        <p:grpSpPr>
          <a:xfrm>
            <a:off x="-2608268" y="0"/>
            <a:ext cx="20896267" cy="10448134"/>
            <a:chOff x="0" y="0"/>
            <a:chExt cx="27861690" cy="13930845"/>
          </a:xfrm>
        </p:grpSpPr>
        <p:sp>
          <p:nvSpPr>
            <p:cNvPr id="193" name="Google Shape;193;p6"/>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6"/>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5" name="Google Shape;195;p6"/>
          <p:cNvGrpSpPr/>
          <p:nvPr/>
        </p:nvGrpSpPr>
        <p:grpSpPr>
          <a:xfrm>
            <a:off x="0" y="8007148"/>
            <a:ext cx="18288000" cy="2289377"/>
            <a:chOff x="0" y="-47625"/>
            <a:chExt cx="4816593" cy="602964"/>
          </a:xfrm>
        </p:grpSpPr>
        <p:sp>
          <p:nvSpPr>
            <p:cNvPr id="196" name="Google Shape;196;p6"/>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6"/>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8" name="Google Shape;198;p6"/>
          <p:cNvGrpSpPr/>
          <p:nvPr/>
        </p:nvGrpSpPr>
        <p:grpSpPr>
          <a:xfrm>
            <a:off x="1466554" y="360537"/>
            <a:ext cx="14822188" cy="9727061"/>
            <a:chOff x="0" y="0"/>
            <a:chExt cx="19762917" cy="12969415"/>
          </a:xfrm>
        </p:grpSpPr>
        <p:sp>
          <p:nvSpPr>
            <p:cNvPr id="199" name="Google Shape;199;p6"/>
            <p:cNvSpPr/>
            <p:nvPr/>
          </p:nvSpPr>
          <p:spPr>
            <a:xfrm>
              <a:off x="0" y="0"/>
              <a:ext cx="19762917" cy="12969415"/>
            </a:xfrm>
            <a:custGeom>
              <a:rect b="b" l="l" r="r" t="t"/>
              <a:pathLst>
                <a:path extrusionOk="0" h="12969415" w="19762917">
                  <a:moveTo>
                    <a:pt x="0" y="0"/>
                  </a:moveTo>
                  <a:lnTo>
                    <a:pt x="19762917" y="0"/>
                  </a:lnTo>
                  <a:lnTo>
                    <a:pt x="19762917" y="12969415"/>
                  </a:lnTo>
                  <a:lnTo>
                    <a:pt x="0" y="129694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6"/>
            <p:cNvSpPr/>
            <p:nvPr/>
          </p:nvSpPr>
          <p:spPr>
            <a:xfrm>
              <a:off x="290006" y="190316"/>
              <a:ext cx="19182905" cy="12588782"/>
            </a:xfrm>
            <a:custGeom>
              <a:rect b="b" l="l" r="r" t="t"/>
              <a:pathLst>
                <a:path extrusionOk="0" h="12588782" w="19182905">
                  <a:moveTo>
                    <a:pt x="0" y="0"/>
                  </a:moveTo>
                  <a:lnTo>
                    <a:pt x="19182905" y="0"/>
                  </a:lnTo>
                  <a:lnTo>
                    <a:pt x="19182905" y="12588782"/>
                  </a:lnTo>
                  <a:lnTo>
                    <a:pt x="0" y="1258878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 name="Google Shape;201;p6"/>
          <p:cNvGrpSpPr/>
          <p:nvPr/>
        </p:nvGrpSpPr>
        <p:grpSpPr>
          <a:xfrm>
            <a:off x="0" y="195409"/>
            <a:ext cx="18288000" cy="1460942"/>
            <a:chOff x="0" y="-47625"/>
            <a:chExt cx="4816593" cy="384775"/>
          </a:xfrm>
        </p:grpSpPr>
        <p:sp>
          <p:nvSpPr>
            <p:cNvPr id="202" name="Google Shape;202;p6"/>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6"/>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4" name="Google Shape;204;p6"/>
          <p:cNvSpPr txBox="1"/>
          <p:nvPr/>
        </p:nvSpPr>
        <p:spPr>
          <a:xfrm>
            <a:off x="2625781" y="1861715"/>
            <a:ext cx="13036439" cy="78873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600">
                <a:solidFill>
                  <a:srgbClr val="004E82"/>
                </a:solidFill>
                <a:latin typeface="Century Gothic"/>
                <a:ea typeface="Century Gothic"/>
                <a:cs typeface="Century Gothic"/>
                <a:sym typeface="Century Gothic"/>
              </a:rPr>
              <a:t>Junk fees</a:t>
            </a:r>
            <a:r>
              <a:rPr lang="en-US" sz="5600">
                <a:solidFill>
                  <a:srgbClr val="004E82"/>
                </a:solidFill>
                <a:latin typeface="Century Gothic"/>
                <a:ea typeface="Century Gothic"/>
                <a:cs typeface="Century Gothic"/>
                <a:sym typeface="Century Gothic"/>
              </a:rPr>
              <a:t> are “hidden fees” or” surprise fees.” These fees are unexpected or unfair charges that businesses add. The customers see a price for an item, but when they check out the price is much higher because junk fees have been added.  </a:t>
            </a:r>
            <a:endParaRPr/>
          </a:p>
        </p:txBody>
      </p:sp>
      <p:sp>
        <p:nvSpPr>
          <p:cNvPr id="205" name="Google Shape;205;p6"/>
          <p:cNvSpPr/>
          <p:nvPr/>
        </p:nvSpPr>
        <p:spPr>
          <a:xfrm>
            <a:off x="-821014" y="6677840"/>
            <a:ext cx="5038108" cy="4005296"/>
          </a:xfrm>
          <a:custGeom>
            <a:rect b="b" l="l" r="r" t="t"/>
            <a:pathLst>
              <a:path extrusionOk="0" h="4005296" w="5038108">
                <a:moveTo>
                  <a:pt x="0" y="0"/>
                </a:moveTo>
                <a:lnTo>
                  <a:pt x="5038108" y="0"/>
                </a:lnTo>
                <a:lnTo>
                  <a:pt x="5038108" y="4005296"/>
                </a:lnTo>
                <a:lnTo>
                  <a:pt x="0" y="400529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6"/>
          <p:cNvSpPr txBox="1"/>
          <p:nvPr/>
        </p:nvSpPr>
        <p:spPr>
          <a:xfrm>
            <a:off x="5218858" y="372059"/>
            <a:ext cx="7317581" cy="1108709"/>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lang="en-US" sz="7799">
                <a:solidFill>
                  <a:srgbClr val="D6EFFF"/>
                </a:solidFill>
                <a:latin typeface="Century Gothic"/>
                <a:ea typeface="Century Gothic"/>
                <a:cs typeface="Century Gothic"/>
                <a:sym typeface="Century Gothic"/>
              </a:rPr>
              <a:t>Too Much Junk</a:t>
            </a:r>
            <a:endParaRPr/>
          </a:p>
        </p:txBody>
      </p:sp>
      <p:sp>
        <p:nvSpPr>
          <p:cNvPr id="207" name="Google Shape;207;p6"/>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7"/>
          <p:cNvGrpSpPr/>
          <p:nvPr/>
        </p:nvGrpSpPr>
        <p:grpSpPr>
          <a:xfrm>
            <a:off x="-2608268" y="0"/>
            <a:ext cx="20896267" cy="10448134"/>
            <a:chOff x="0" y="0"/>
            <a:chExt cx="27861690" cy="13930845"/>
          </a:xfrm>
        </p:grpSpPr>
        <p:sp>
          <p:nvSpPr>
            <p:cNvPr id="213" name="Google Shape;213;p7"/>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7"/>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5" name="Google Shape;215;p7"/>
          <p:cNvGrpSpPr/>
          <p:nvPr/>
        </p:nvGrpSpPr>
        <p:grpSpPr>
          <a:xfrm>
            <a:off x="0" y="8007148"/>
            <a:ext cx="18288000" cy="2289377"/>
            <a:chOff x="0" y="-47625"/>
            <a:chExt cx="4816593" cy="602964"/>
          </a:xfrm>
        </p:grpSpPr>
        <p:sp>
          <p:nvSpPr>
            <p:cNvPr id="216" name="Google Shape;216;p7"/>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7"/>
            <p:cNvSpPr txBox="1"/>
            <p:nvPr/>
          </p:nvSpPr>
          <p:spPr>
            <a:xfrm>
              <a:off x="0" y="-47625"/>
              <a:ext cx="4816593" cy="602964"/>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8" name="Google Shape;218;p7"/>
          <p:cNvGrpSpPr/>
          <p:nvPr/>
        </p:nvGrpSpPr>
        <p:grpSpPr>
          <a:xfrm>
            <a:off x="1570302" y="0"/>
            <a:ext cx="15147397" cy="9940479"/>
            <a:chOff x="0" y="0"/>
            <a:chExt cx="20196529" cy="13253972"/>
          </a:xfrm>
        </p:grpSpPr>
        <p:sp>
          <p:nvSpPr>
            <p:cNvPr id="219" name="Google Shape;219;p7"/>
            <p:cNvSpPr/>
            <p:nvPr/>
          </p:nvSpPr>
          <p:spPr>
            <a:xfrm>
              <a:off x="0" y="0"/>
              <a:ext cx="20196529" cy="13253972"/>
            </a:xfrm>
            <a:custGeom>
              <a:rect b="b" l="l" r="r" t="t"/>
              <a:pathLst>
                <a:path extrusionOk="0" h="13253972" w="20196529">
                  <a:moveTo>
                    <a:pt x="0" y="0"/>
                  </a:moveTo>
                  <a:lnTo>
                    <a:pt x="20196529" y="0"/>
                  </a:lnTo>
                  <a:lnTo>
                    <a:pt x="20196529" y="13253972"/>
                  </a:lnTo>
                  <a:lnTo>
                    <a:pt x="0" y="132539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7"/>
            <p:cNvSpPr/>
            <p:nvPr/>
          </p:nvSpPr>
          <p:spPr>
            <a:xfrm>
              <a:off x="296369" y="194492"/>
              <a:ext cx="19603791" cy="12864988"/>
            </a:xfrm>
            <a:custGeom>
              <a:rect b="b" l="l" r="r" t="t"/>
              <a:pathLst>
                <a:path extrusionOk="0" h="12864988" w="19603791">
                  <a:moveTo>
                    <a:pt x="0" y="0"/>
                  </a:moveTo>
                  <a:lnTo>
                    <a:pt x="19603791" y="0"/>
                  </a:lnTo>
                  <a:lnTo>
                    <a:pt x="19603791" y="12864988"/>
                  </a:lnTo>
                  <a:lnTo>
                    <a:pt x="0" y="1286498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1" name="Google Shape;221;p7"/>
          <p:cNvGrpSpPr/>
          <p:nvPr/>
        </p:nvGrpSpPr>
        <p:grpSpPr>
          <a:xfrm>
            <a:off x="0" y="195409"/>
            <a:ext cx="18288000" cy="1460942"/>
            <a:chOff x="0" y="-47625"/>
            <a:chExt cx="4816593" cy="384775"/>
          </a:xfrm>
        </p:grpSpPr>
        <p:sp>
          <p:nvSpPr>
            <p:cNvPr id="222" name="Google Shape;222;p7"/>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7"/>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4" name="Google Shape;224;p7"/>
          <p:cNvSpPr txBox="1"/>
          <p:nvPr/>
        </p:nvSpPr>
        <p:spPr>
          <a:xfrm>
            <a:off x="2352825" y="1837326"/>
            <a:ext cx="13582349" cy="5073333"/>
          </a:xfrm>
          <a:prstGeom prst="rect">
            <a:avLst/>
          </a:prstGeom>
          <a:noFill/>
          <a:ln>
            <a:noFill/>
          </a:ln>
        </p:spPr>
        <p:txBody>
          <a:bodyPr anchorCtr="0" anchor="t" bIns="0" lIns="0" spcFirstLastPara="1" rIns="0" wrap="square" tIns="0">
            <a:spAutoFit/>
          </a:bodyPr>
          <a:lstStyle/>
          <a:p>
            <a:pPr indent="0" lvl="0" marL="0" marR="0" rtl="0" algn="ctr">
              <a:lnSpc>
                <a:spcPct val="107000"/>
              </a:lnSpc>
              <a:spcBef>
                <a:spcPts val="0"/>
              </a:spcBef>
              <a:spcAft>
                <a:spcPts val="0"/>
              </a:spcAft>
              <a:buNone/>
            </a:pPr>
            <a:r>
              <a:rPr lang="en-US" sz="2800">
                <a:solidFill>
                  <a:srgbClr val="004E82"/>
                </a:solidFill>
                <a:latin typeface="Century Gothic"/>
                <a:ea typeface="Century Gothic"/>
                <a:cs typeface="Century Gothic"/>
                <a:sym typeface="Century Gothic"/>
              </a:rPr>
              <a:t>John was at the store, ready to buy his favorite snacks. He reached for his bank card to pay, but the cashier’s machine said the card was declined. John was confused. He tried the card again, but the machine still did not like his card. </a:t>
            </a:r>
            <a:endParaRPr/>
          </a:p>
          <a:p>
            <a:pPr indent="0" lvl="0" marL="0" marR="0" rtl="0" algn="ctr">
              <a:lnSpc>
                <a:spcPct val="107000"/>
              </a:lnSpc>
              <a:spcBef>
                <a:spcPts val="0"/>
              </a:spcBef>
              <a:spcAft>
                <a:spcPts val="0"/>
              </a:spcAft>
              <a:buNone/>
            </a:pPr>
            <a:r>
              <a:rPr lang="en-US" sz="28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lang="en-US" sz="2800">
                <a:solidFill>
                  <a:srgbClr val="004E82"/>
                </a:solidFill>
                <a:latin typeface="Century Gothic"/>
                <a:ea typeface="Century Gothic"/>
                <a:cs typeface="Century Gothic"/>
                <a:sym typeface="Century Gothic"/>
              </a:rPr>
              <a:t>It turned out that John did not have enough money in his bank account to pay for the snacks. John did not know this when he tried to make the purchase. </a:t>
            </a:r>
            <a:endParaRPr/>
          </a:p>
          <a:p>
            <a:pPr indent="0" lvl="0" marL="0" marR="0" rtl="0" algn="ctr">
              <a:lnSpc>
                <a:spcPct val="107000"/>
              </a:lnSpc>
              <a:spcBef>
                <a:spcPts val="0"/>
              </a:spcBef>
              <a:spcAft>
                <a:spcPts val="0"/>
              </a:spcAft>
              <a:buNone/>
            </a:pPr>
            <a:r>
              <a:rPr lang="en-US" sz="2800">
                <a:solidFill>
                  <a:srgbClr val="004E82"/>
                </a:solidFill>
                <a:latin typeface="Century Gothic"/>
                <a:ea typeface="Century Gothic"/>
                <a:cs typeface="Century Gothic"/>
                <a:sym typeface="Century Gothic"/>
              </a:rPr>
              <a:t> </a:t>
            </a:r>
            <a:endParaRPr/>
          </a:p>
          <a:p>
            <a:pPr indent="0" lvl="0" marL="0" marR="0" rtl="0" algn="ctr">
              <a:lnSpc>
                <a:spcPct val="107000"/>
              </a:lnSpc>
              <a:spcBef>
                <a:spcPts val="0"/>
              </a:spcBef>
              <a:spcAft>
                <a:spcPts val="0"/>
              </a:spcAft>
              <a:buNone/>
            </a:pPr>
            <a:r>
              <a:rPr lang="en-US" sz="2800">
                <a:solidFill>
                  <a:srgbClr val="004E82"/>
                </a:solidFill>
                <a:latin typeface="Century Gothic"/>
                <a:ea typeface="Century Gothic"/>
                <a:cs typeface="Century Gothic"/>
                <a:sym typeface="Century Gothic"/>
              </a:rPr>
              <a:t>John’s bank has a rule that if you tried to use your card but do not have enough money, they will charge you a $35 fee. This fee is called a non-sufficient funds fee. </a:t>
            </a:r>
            <a:endParaRPr/>
          </a:p>
          <a:p>
            <a:pPr indent="0" lvl="0" marL="0" marR="0" rtl="0" algn="ctr">
              <a:lnSpc>
                <a:spcPct val="107000"/>
              </a:lnSpc>
              <a:spcBef>
                <a:spcPts val="0"/>
              </a:spcBef>
              <a:spcAft>
                <a:spcPts val="0"/>
              </a:spcAft>
              <a:buNone/>
            </a:pPr>
            <a:r>
              <a:rPr lang="en-US" sz="2600">
                <a:solidFill>
                  <a:srgbClr val="004E82"/>
                </a:solidFill>
                <a:latin typeface="Century Gothic"/>
                <a:ea typeface="Century Gothic"/>
                <a:cs typeface="Century Gothic"/>
                <a:sym typeface="Century Gothic"/>
              </a:rPr>
              <a:t> </a:t>
            </a:r>
            <a:endParaRPr/>
          </a:p>
          <a:p>
            <a:pPr indent="0" lvl="0" marL="0" marR="0" rtl="0" algn="ctr">
              <a:lnSpc>
                <a:spcPct val="107001"/>
              </a:lnSpc>
              <a:spcBef>
                <a:spcPts val="0"/>
              </a:spcBef>
              <a:spcAft>
                <a:spcPts val="0"/>
              </a:spcAft>
              <a:buNone/>
            </a:pPr>
            <a:r>
              <a:rPr b="1" lang="en-US" sz="3699">
                <a:solidFill>
                  <a:srgbClr val="004E82"/>
                </a:solidFill>
                <a:latin typeface="Century Gothic"/>
                <a:ea typeface="Century Gothic"/>
                <a:cs typeface="Century Gothic"/>
                <a:sym typeface="Century Gothic"/>
              </a:rPr>
              <a:t>How much do you think John should have to pay? Why? </a:t>
            </a:r>
            <a:endParaRPr/>
          </a:p>
          <a:p>
            <a:pPr indent="0" lvl="0" marL="0" marR="0" rtl="0" algn="ctr">
              <a:lnSpc>
                <a:spcPct val="107001"/>
              </a:lnSpc>
              <a:spcBef>
                <a:spcPts val="0"/>
              </a:spcBef>
              <a:spcAft>
                <a:spcPts val="0"/>
              </a:spcAft>
              <a:buNone/>
            </a:pPr>
            <a:r>
              <a:t/>
            </a:r>
            <a:endParaRPr b="1" sz="3699">
              <a:solidFill>
                <a:srgbClr val="004E82"/>
              </a:solidFill>
              <a:latin typeface="Century Gothic"/>
              <a:ea typeface="Century Gothic"/>
              <a:cs typeface="Century Gothic"/>
              <a:sym typeface="Century Gothic"/>
            </a:endParaRPr>
          </a:p>
        </p:txBody>
      </p:sp>
      <p:graphicFrame>
        <p:nvGraphicFramePr>
          <p:cNvPr id="225" name="Google Shape;225;p7"/>
          <p:cNvGraphicFramePr/>
          <p:nvPr/>
        </p:nvGraphicFramePr>
        <p:xfrm>
          <a:off x="4617684" y="6677840"/>
          <a:ext cx="3000000" cy="3000000"/>
        </p:xfrm>
        <a:graphic>
          <a:graphicData uri="http://schemas.openxmlformats.org/drawingml/2006/table">
            <a:tbl>
              <a:tblPr>
                <a:noFill/>
                <a:tableStyleId>{0F08EE7B-F8AF-4F8A-B5DE-5E10B41AE9DE}</a:tableStyleId>
              </a:tblPr>
              <a:tblGrid>
                <a:gridCol w="4526325"/>
                <a:gridCol w="4526325"/>
              </a:tblGrid>
              <a:tr h="3481375">
                <a:tc>
                  <a:txBody>
                    <a:bodyPr/>
                    <a:lstStyle/>
                    <a:p>
                      <a:pPr indent="0" lvl="0" marL="0" marR="0" rtl="0" algn="ctr">
                        <a:lnSpc>
                          <a:spcPct val="140000"/>
                        </a:lnSpc>
                        <a:spcBef>
                          <a:spcPts val="0"/>
                        </a:spcBef>
                        <a:spcAft>
                          <a:spcPts val="0"/>
                        </a:spcAft>
                        <a:buNone/>
                      </a:pPr>
                      <a:r>
                        <a:rPr lang="en-US" sz="2300" u="none" cap="none" strike="noStrike">
                          <a:solidFill>
                            <a:srgbClr val="004E82"/>
                          </a:solidFill>
                          <a:latin typeface="Century Gothic"/>
                          <a:ea typeface="Century Gothic"/>
                          <a:cs typeface="Century Gothic"/>
                          <a:sym typeface="Century Gothic"/>
                        </a:rPr>
                        <a:t>Bank of America charged their customers the non-sufficient every time the card was run. John tried to use the card twice because he did not know why the card was not working.</a:t>
                      </a:r>
                      <a:endParaRPr sz="1100" u="none" cap="none" strike="noStrike"/>
                    </a:p>
                  </a:txBody>
                  <a:tcPr marT="190500" marB="190500" marR="190500" marL="190500" anchor="ctr">
                    <a:lnL cap="flat" cmpd="sng" w="47625">
                      <a:solidFill>
                        <a:srgbClr val="004E82"/>
                      </a:solidFill>
                      <a:prstDash val="solid"/>
                      <a:round/>
                      <a:headEnd len="sm" w="sm" type="none"/>
                      <a:tailEnd len="sm" w="sm" type="none"/>
                    </a:lnL>
                    <a:lnR cap="flat" cmpd="sng" w="47625">
                      <a:solidFill>
                        <a:srgbClr val="004E82"/>
                      </a:solidFill>
                      <a:prstDash val="solid"/>
                      <a:round/>
                      <a:headEnd len="sm" w="sm" type="none"/>
                      <a:tailEnd len="sm" w="sm" type="none"/>
                    </a:lnR>
                    <a:lnT cap="flat" cmpd="sng" w="47625">
                      <a:solidFill>
                        <a:srgbClr val="004E82"/>
                      </a:solidFill>
                      <a:prstDash val="solid"/>
                      <a:round/>
                      <a:headEnd len="sm" w="sm" type="none"/>
                      <a:tailEnd len="sm" w="sm" type="none"/>
                    </a:lnT>
                    <a:lnB cap="flat" cmpd="sng" w="47625">
                      <a:solidFill>
                        <a:srgbClr val="004E82"/>
                      </a:solidFill>
                      <a:prstDash val="solid"/>
                      <a:round/>
                      <a:headEnd len="sm" w="sm" type="none"/>
                      <a:tailEnd len="sm" w="sm" type="none"/>
                    </a:lnB>
                    <a:solidFill>
                      <a:srgbClr val="D6EFFF"/>
                    </a:solidFill>
                  </a:tcPr>
                </a:tc>
                <a:tc>
                  <a:txBody>
                    <a:bodyPr/>
                    <a:lstStyle/>
                    <a:p>
                      <a:pPr indent="0" lvl="0" marL="0" marR="0" rtl="0" algn="ctr">
                        <a:lnSpc>
                          <a:spcPct val="140016"/>
                        </a:lnSpc>
                        <a:spcBef>
                          <a:spcPts val="0"/>
                        </a:spcBef>
                        <a:spcAft>
                          <a:spcPts val="0"/>
                        </a:spcAft>
                        <a:buNone/>
                      </a:pPr>
                      <a:r>
                        <a:rPr lang="en-US" sz="2499" u="none" cap="none" strike="noStrike">
                          <a:solidFill>
                            <a:srgbClr val="004E82"/>
                          </a:solidFill>
                          <a:latin typeface="Century Gothic"/>
                          <a:ea typeface="Century Gothic"/>
                          <a:cs typeface="Century Gothic"/>
                          <a:sym typeface="Century Gothic"/>
                        </a:rPr>
                        <a:t>How much did John have to pay?</a:t>
                      </a:r>
                      <a:endParaRPr sz="1100" u="none" cap="none" strike="noStrike"/>
                    </a:p>
                  </a:txBody>
                  <a:tcPr marT="190500" marB="190500" marR="190500" marL="190500">
                    <a:lnL cap="flat" cmpd="sng" w="47625">
                      <a:solidFill>
                        <a:srgbClr val="004E82"/>
                      </a:solidFill>
                      <a:prstDash val="solid"/>
                      <a:round/>
                      <a:headEnd len="sm" w="sm" type="none"/>
                      <a:tailEnd len="sm" w="sm" type="none"/>
                    </a:lnL>
                    <a:lnR cap="flat" cmpd="sng" w="47625">
                      <a:solidFill>
                        <a:srgbClr val="004E82"/>
                      </a:solidFill>
                      <a:prstDash val="solid"/>
                      <a:round/>
                      <a:headEnd len="sm" w="sm" type="none"/>
                      <a:tailEnd len="sm" w="sm" type="none"/>
                    </a:lnR>
                    <a:lnT cap="flat" cmpd="sng" w="47625">
                      <a:solidFill>
                        <a:srgbClr val="004E82"/>
                      </a:solidFill>
                      <a:prstDash val="solid"/>
                      <a:round/>
                      <a:headEnd len="sm" w="sm" type="none"/>
                      <a:tailEnd len="sm" w="sm" type="none"/>
                    </a:lnT>
                    <a:lnB cap="flat" cmpd="sng" w="47625">
                      <a:solidFill>
                        <a:srgbClr val="004E82"/>
                      </a:solidFill>
                      <a:prstDash val="solid"/>
                      <a:round/>
                      <a:headEnd len="sm" w="sm" type="none"/>
                      <a:tailEnd len="sm" w="sm" type="none"/>
                    </a:lnB>
                    <a:solidFill>
                      <a:srgbClr val="D6EFFF"/>
                    </a:solidFill>
                  </a:tcPr>
                </a:tc>
              </a:tr>
            </a:tbl>
          </a:graphicData>
        </a:graphic>
      </p:graphicFrame>
      <p:sp>
        <p:nvSpPr>
          <p:cNvPr id="226" name="Google Shape;226;p7"/>
          <p:cNvSpPr/>
          <p:nvPr/>
        </p:nvSpPr>
        <p:spPr>
          <a:xfrm>
            <a:off x="12277575" y="6200583"/>
            <a:ext cx="7315200" cy="3739896"/>
          </a:xfrm>
          <a:custGeom>
            <a:rect b="b" l="l" r="r" t="t"/>
            <a:pathLst>
              <a:path extrusionOk="0" h="3739896" w="7315200">
                <a:moveTo>
                  <a:pt x="0" y="0"/>
                </a:moveTo>
                <a:lnTo>
                  <a:pt x="7315200" y="0"/>
                </a:lnTo>
                <a:lnTo>
                  <a:pt x="7315200" y="3739896"/>
                </a:lnTo>
                <a:lnTo>
                  <a:pt x="0" y="373989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7"/>
          <p:cNvSpPr txBox="1"/>
          <p:nvPr/>
        </p:nvSpPr>
        <p:spPr>
          <a:xfrm>
            <a:off x="190500" y="423860"/>
            <a:ext cx="15787301" cy="119761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500">
                <a:solidFill>
                  <a:srgbClr val="D6EFFF"/>
                </a:solidFill>
                <a:latin typeface="Century Gothic"/>
                <a:ea typeface="Century Gothic"/>
                <a:cs typeface="Century Gothic"/>
                <a:sym typeface="Century Gothic"/>
              </a:rPr>
              <a:t>Junk Fee 1: Banking Fees  </a:t>
            </a:r>
            <a:endParaRPr/>
          </a:p>
          <a:p>
            <a:pPr indent="0" lvl="0" marL="0" marR="0" rtl="0" algn="l">
              <a:lnSpc>
                <a:spcPct val="110003"/>
              </a:lnSpc>
              <a:spcBef>
                <a:spcPts val="0"/>
              </a:spcBef>
              <a:spcAft>
                <a:spcPts val="0"/>
              </a:spcAft>
              <a:buNone/>
            </a:pPr>
            <a:r>
              <a:rPr lang="en-US" sz="3099">
                <a:solidFill>
                  <a:srgbClr val="D6EFFF"/>
                </a:solidFill>
                <a:latin typeface="Century Gothic"/>
                <a:ea typeface="Century Gothic"/>
                <a:cs typeface="Century Gothic"/>
                <a:sym typeface="Century Gothic"/>
              </a:rPr>
              <a:t>(U.S. Consumer Financial Protection Bureau v. Bank of America, 2023) </a:t>
            </a:r>
            <a:endParaRPr/>
          </a:p>
        </p:txBody>
      </p:sp>
      <p:sp>
        <p:nvSpPr>
          <p:cNvPr id="228" name="Google Shape;228;p7"/>
          <p:cNvSpPr/>
          <p:nvPr/>
        </p:nvSpPr>
        <p:spPr>
          <a:xfrm>
            <a:off x="186019" y="8471216"/>
            <a:ext cx="2166806" cy="1815784"/>
          </a:xfrm>
          <a:custGeom>
            <a:rect b="b" l="l" r="r" t="t"/>
            <a:pathLst>
              <a:path extrusionOk="0" h="1815784" w="2166806">
                <a:moveTo>
                  <a:pt x="0" y="0"/>
                </a:moveTo>
                <a:lnTo>
                  <a:pt x="2166806" y="0"/>
                </a:lnTo>
                <a:lnTo>
                  <a:pt x="2166806" y="1815784"/>
                </a:lnTo>
                <a:lnTo>
                  <a:pt x="0" y="181578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8"/>
          <p:cNvGrpSpPr/>
          <p:nvPr/>
        </p:nvGrpSpPr>
        <p:grpSpPr>
          <a:xfrm>
            <a:off x="-2608268" y="0"/>
            <a:ext cx="20896267" cy="10448134"/>
            <a:chOff x="0" y="0"/>
            <a:chExt cx="27861690" cy="13930845"/>
          </a:xfrm>
        </p:grpSpPr>
        <p:sp>
          <p:nvSpPr>
            <p:cNvPr id="234" name="Google Shape;234;p8"/>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8"/>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6" name="Google Shape;236;p8"/>
          <p:cNvGrpSpPr/>
          <p:nvPr/>
        </p:nvGrpSpPr>
        <p:grpSpPr>
          <a:xfrm>
            <a:off x="0" y="7934818"/>
            <a:ext cx="18288000" cy="2361707"/>
            <a:chOff x="0" y="-66675"/>
            <a:chExt cx="4816593" cy="622014"/>
          </a:xfrm>
        </p:grpSpPr>
        <p:sp>
          <p:nvSpPr>
            <p:cNvPr id="237" name="Google Shape;237;p8"/>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8"/>
            <p:cNvSpPr txBox="1"/>
            <p:nvPr/>
          </p:nvSpPr>
          <p:spPr>
            <a:xfrm>
              <a:off x="0" y="-66675"/>
              <a:ext cx="4816593" cy="622014"/>
            </a:xfrm>
            <a:prstGeom prst="rect">
              <a:avLst/>
            </a:prstGeom>
            <a:noFill/>
            <a:ln>
              <a:noFill/>
            </a:ln>
          </p:spPr>
          <p:txBody>
            <a:bodyPr anchorCtr="0" anchor="ctr" bIns="50800" lIns="50800" spcFirstLastPara="1" rIns="50800" wrap="square" tIns="50800">
              <a:noAutofit/>
            </a:bodyPr>
            <a:lstStyle/>
            <a:p>
              <a:pPr indent="0" lvl="0" marL="0" marR="0" rtl="0" algn="ctr">
                <a:lnSpc>
                  <a:spcPct val="241055"/>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9" name="Google Shape;239;p8"/>
          <p:cNvGrpSpPr/>
          <p:nvPr/>
        </p:nvGrpSpPr>
        <p:grpSpPr>
          <a:xfrm>
            <a:off x="1570302" y="0"/>
            <a:ext cx="15147397" cy="9940479"/>
            <a:chOff x="0" y="0"/>
            <a:chExt cx="20196529" cy="13253972"/>
          </a:xfrm>
        </p:grpSpPr>
        <p:sp>
          <p:nvSpPr>
            <p:cNvPr id="240" name="Google Shape;240;p8"/>
            <p:cNvSpPr/>
            <p:nvPr/>
          </p:nvSpPr>
          <p:spPr>
            <a:xfrm>
              <a:off x="0" y="0"/>
              <a:ext cx="20196529" cy="13253972"/>
            </a:xfrm>
            <a:custGeom>
              <a:rect b="b" l="l" r="r" t="t"/>
              <a:pathLst>
                <a:path extrusionOk="0" h="13253972" w="20196529">
                  <a:moveTo>
                    <a:pt x="0" y="0"/>
                  </a:moveTo>
                  <a:lnTo>
                    <a:pt x="20196529" y="0"/>
                  </a:lnTo>
                  <a:lnTo>
                    <a:pt x="20196529" y="13253972"/>
                  </a:lnTo>
                  <a:lnTo>
                    <a:pt x="0" y="1325397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8"/>
            <p:cNvSpPr/>
            <p:nvPr/>
          </p:nvSpPr>
          <p:spPr>
            <a:xfrm>
              <a:off x="296369" y="194492"/>
              <a:ext cx="19603791" cy="12864988"/>
            </a:xfrm>
            <a:custGeom>
              <a:rect b="b" l="l" r="r" t="t"/>
              <a:pathLst>
                <a:path extrusionOk="0" h="12864988" w="19603791">
                  <a:moveTo>
                    <a:pt x="0" y="0"/>
                  </a:moveTo>
                  <a:lnTo>
                    <a:pt x="19603791" y="0"/>
                  </a:lnTo>
                  <a:lnTo>
                    <a:pt x="19603791" y="12864988"/>
                  </a:lnTo>
                  <a:lnTo>
                    <a:pt x="0" y="1286498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2" name="Google Shape;242;p8"/>
          <p:cNvGrpSpPr/>
          <p:nvPr/>
        </p:nvGrpSpPr>
        <p:grpSpPr>
          <a:xfrm>
            <a:off x="0" y="195409"/>
            <a:ext cx="18288000" cy="1460942"/>
            <a:chOff x="0" y="-47625"/>
            <a:chExt cx="4816593" cy="384775"/>
          </a:xfrm>
        </p:grpSpPr>
        <p:sp>
          <p:nvSpPr>
            <p:cNvPr id="243" name="Google Shape;243;p8"/>
            <p:cNvSpPr/>
            <p:nvPr/>
          </p:nvSpPr>
          <p:spPr>
            <a:xfrm>
              <a:off x="0" y="0"/>
              <a:ext cx="4816592" cy="337150"/>
            </a:xfrm>
            <a:custGeom>
              <a:rect b="b" l="l" r="r" t="t"/>
              <a:pathLst>
                <a:path extrusionOk="0" h="337150" w="4816592">
                  <a:moveTo>
                    <a:pt x="0" y="0"/>
                  </a:moveTo>
                  <a:lnTo>
                    <a:pt x="4816592" y="0"/>
                  </a:lnTo>
                  <a:lnTo>
                    <a:pt x="4816592" y="337150"/>
                  </a:lnTo>
                  <a:lnTo>
                    <a:pt x="0" y="337150"/>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8"/>
            <p:cNvSpPr txBox="1"/>
            <p:nvPr/>
          </p:nvSpPr>
          <p:spPr>
            <a:xfrm>
              <a:off x="0" y="-47625"/>
              <a:ext cx="4816593" cy="384775"/>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graphicFrame>
        <p:nvGraphicFramePr>
          <p:cNvPr id="245" name="Google Shape;245;p8"/>
          <p:cNvGraphicFramePr/>
          <p:nvPr/>
        </p:nvGraphicFramePr>
        <p:xfrm>
          <a:off x="3485255" y="4688424"/>
          <a:ext cx="3000000" cy="3000000"/>
        </p:xfrm>
        <a:graphic>
          <a:graphicData uri="http://schemas.openxmlformats.org/drawingml/2006/table">
            <a:tbl>
              <a:tblPr>
                <a:noFill/>
                <a:tableStyleId>{0F08EE7B-F8AF-4F8A-B5DE-5E10B41AE9DE}</a:tableStyleId>
              </a:tblPr>
              <a:tblGrid>
                <a:gridCol w="5658750"/>
                <a:gridCol w="5658750"/>
              </a:tblGrid>
              <a:tr h="5421150">
                <a:tc>
                  <a:txBody>
                    <a:bodyPr/>
                    <a:lstStyle/>
                    <a:p>
                      <a:pPr indent="0" lvl="0" marL="0" marR="0" rtl="0" algn="ctr">
                        <a:lnSpc>
                          <a:spcPct val="140013"/>
                        </a:lnSpc>
                        <a:spcBef>
                          <a:spcPts val="0"/>
                        </a:spcBef>
                        <a:spcAft>
                          <a:spcPts val="0"/>
                        </a:spcAft>
                        <a:buNone/>
                      </a:pPr>
                      <a:r>
                        <a:rPr lang="en-US" sz="2899" u="none" cap="none" strike="noStrike">
                          <a:solidFill>
                            <a:srgbClr val="004E82"/>
                          </a:solidFill>
                          <a:latin typeface="Century Gothic"/>
                          <a:ea typeface="Century Gothic"/>
                          <a:cs typeface="Century Gothic"/>
                          <a:sym typeface="Century Gothic"/>
                        </a:rPr>
                        <a:t>What is the best argument Bank of America should win? </a:t>
                      </a:r>
                      <a:endParaRPr sz="1100" u="none" cap="none" strike="noStrike"/>
                    </a:p>
                  </a:txBody>
                  <a:tcPr marT="190500" marB="190500" marR="190500" marL="190500">
                    <a:lnL cap="flat" cmpd="sng" w="47625">
                      <a:solidFill>
                        <a:srgbClr val="004E82"/>
                      </a:solidFill>
                      <a:prstDash val="solid"/>
                      <a:round/>
                      <a:headEnd len="sm" w="sm" type="none"/>
                      <a:tailEnd len="sm" w="sm" type="none"/>
                    </a:lnL>
                    <a:lnR cap="flat" cmpd="sng" w="47625">
                      <a:solidFill>
                        <a:srgbClr val="004E82"/>
                      </a:solidFill>
                      <a:prstDash val="solid"/>
                      <a:round/>
                      <a:headEnd len="sm" w="sm" type="none"/>
                      <a:tailEnd len="sm" w="sm" type="none"/>
                    </a:lnR>
                    <a:lnT cap="flat" cmpd="sng" w="47625">
                      <a:solidFill>
                        <a:srgbClr val="004E82"/>
                      </a:solidFill>
                      <a:prstDash val="solid"/>
                      <a:round/>
                      <a:headEnd len="sm" w="sm" type="none"/>
                      <a:tailEnd len="sm" w="sm" type="none"/>
                    </a:lnT>
                    <a:lnB cap="flat" cmpd="sng" w="47625">
                      <a:solidFill>
                        <a:srgbClr val="004E82"/>
                      </a:solidFill>
                      <a:prstDash val="solid"/>
                      <a:round/>
                      <a:headEnd len="sm" w="sm" type="none"/>
                      <a:tailEnd len="sm" w="sm" type="none"/>
                    </a:lnB>
                    <a:solidFill>
                      <a:srgbClr val="D6EFFF"/>
                    </a:solidFill>
                  </a:tcPr>
                </a:tc>
                <a:tc>
                  <a:txBody>
                    <a:bodyPr/>
                    <a:lstStyle/>
                    <a:p>
                      <a:pPr indent="0" lvl="0" marL="0" marR="0" rtl="0" algn="ctr">
                        <a:lnSpc>
                          <a:spcPct val="140013"/>
                        </a:lnSpc>
                        <a:spcBef>
                          <a:spcPts val="0"/>
                        </a:spcBef>
                        <a:spcAft>
                          <a:spcPts val="0"/>
                        </a:spcAft>
                        <a:buNone/>
                      </a:pPr>
                      <a:r>
                        <a:rPr lang="en-US" sz="2899" u="none" cap="none" strike="noStrike">
                          <a:solidFill>
                            <a:srgbClr val="004E82"/>
                          </a:solidFill>
                          <a:latin typeface="Century Gothic"/>
                          <a:ea typeface="Century Gothic"/>
                          <a:cs typeface="Century Gothic"/>
                          <a:sym typeface="Century Gothic"/>
                        </a:rPr>
                        <a:t>What is the best argument Bank of America should win? </a:t>
                      </a:r>
                      <a:endParaRPr sz="1100" u="none" cap="none" strike="noStrike"/>
                    </a:p>
                  </a:txBody>
                  <a:tcPr marT="190500" marB="190500" marR="190500" marL="190500">
                    <a:lnL cap="flat" cmpd="sng" w="47625">
                      <a:solidFill>
                        <a:srgbClr val="004E82"/>
                      </a:solidFill>
                      <a:prstDash val="solid"/>
                      <a:round/>
                      <a:headEnd len="sm" w="sm" type="none"/>
                      <a:tailEnd len="sm" w="sm" type="none"/>
                    </a:lnL>
                    <a:lnR cap="flat" cmpd="sng" w="47625">
                      <a:solidFill>
                        <a:srgbClr val="004E82"/>
                      </a:solidFill>
                      <a:prstDash val="solid"/>
                      <a:round/>
                      <a:headEnd len="sm" w="sm" type="none"/>
                      <a:tailEnd len="sm" w="sm" type="none"/>
                    </a:lnR>
                    <a:lnT cap="flat" cmpd="sng" w="47625">
                      <a:solidFill>
                        <a:srgbClr val="004E82"/>
                      </a:solidFill>
                      <a:prstDash val="solid"/>
                      <a:round/>
                      <a:headEnd len="sm" w="sm" type="none"/>
                      <a:tailEnd len="sm" w="sm" type="none"/>
                    </a:lnT>
                    <a:lnB cap="flat" cmpd="sng" w="47625">
                      <a:solidFill>
                        <a:srgbClr val="004E82"/>
                      </a:solidFill>
                      <a:prstDash val="solid"/>
                      <a:round/>
                      <a:headEnd len="sm" w="sm" type="none"/>
                      <a:tailEnd len="sm" w="sm" type="none"/>
                    </a:lnB>
                    <a:solidFill>
                      <a:srgbClr val="D6EFFF"/>
                    </a:solidFill>
                  </a:tcPr>
                </a:tc>
              </a:tr>
            </a:tbl>
          </a:graphicData>
        </a:graphic>
      </p:graphicFrame>
      <p:sp>
        <p:nvSpPr>
          <p:cNvPr id="246" name="Google Shape;246;p8"/>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8"/>
          <p:cNvSpPr/>
          <p:nvPr/>
        </p:nvSpPr>
        <p:spPr>
          <a:xfrm>
            <a:off x="781486" y="6284148"/>
            <a:ext cx="3142678" cy="4114800"/>
          </a:xfrm>
          <a:custGeom>
            <a:rect b="b" l="l" r="r" t="t"/>
            <a:pathLst>
              <a:path extrusionOk="0" h="4114800" w="3142678">
                <a:moveTo>
                  <a:pt x="0" y="0"/>
                </a:moveTo>
                <a:lnTo>
                  <a:pt x="3142679" y="0"/>
                </a:lnTo>
                <a:lnTo>
                  <a:pt x="3142679" y="4114800"/>
                </a:lnTo>
                <a:lnTo>
                  <a:pt x="0" y="41148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8"/>
          <p:cNvSpPr txBox="1"/>
          <p:nvPr/>
        </p:nvSpPr>
        <p:spPr>
          <a:xfrm>
            <a:off x="2352825" y="1322239"/>
            <a:ext cx="13582349" cy="2720658"/>
          </a:xfrm>
          <a:prstGeom prst="rect">
            <a:avLst/>
          </a:prstGeom>
          <a:noFill/>
          <a:ln>
            <a:noFill/>
          </a:ln>
        </p:spPr>
        <p:txBody>
          <a:bodyPr anchorCtr="0" anchor="t" bIns="0" lIns="0" spcFirstLastPara="1" rIns="0" wrap="square" tIns="0">
            <a:spAutoFit/>
          </a:bodyPr>
          <a:lstStyle/>
          <a:p>
            <a:pPr indent="0" lvl="0" marL="0" marR="0" rtl="0" algn="ctr">
              <a:lnSpc>
                <a:spcPct val="166444"/>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2600">
                <a:solidFill>
                  <a:srgbClr val="004E82"/>
                </a:solidFill>
                <a:latin typeface="Century Gothic"/>
                <a:ea typeface="Century Gothic"/>
                <a:cs typeface="Century Gothic"/>
                <a:sym typeface="Century Gothic"/>
              </a:rPr>
              <a:t> </a:t>
            </a:r>
            <a:endParaRPr/>
          </a:p>
          <a:p>
            <a:pPr indent="0" lvl="0" marL="0" marR="0" rtl="0" algn="ctr">
              <a:lnSpc>
                <a:spcPct val="107001"/>
              </a:lnSpc>
              <a:spcBef>
                <a:spcPts val="0"/>
              </a:spcBef>
              <a:spcAft>
                <a:spcPts val="0"/>
              </a:spcAft>
              <a:buNone/>
            </a:pPr>
            <a:r>
              <a:rPr b="1" lang="en-US" sz="3699">
                <a:solidFill>
                  <a:srgbClr val="004E82"/>
                </a:solidFill>
                <a:latin typeface="Century Gothic"/>
                <a:ea typeface="Century Gothic"/>
                <a:cs typeface="Century Gothic"/>
                <a:sym typeface="Century Gothic"/>
              </a:rPr>
              <a:t>Bank of America made a lot of money charging customers the same fee multiple times in one transaction. The U.S. Financial Protection Bureau sued Bank of America over these junk fees.  </a:t>
            </a:r>
            <a:endParaRPr/>
          </a:p>
        </p:txBody>
      </p:sp>
      <p:sp>
        <p:nvSpPr>
          <p:cNvPr id="249" name="Google Shape;249;p8"/>
          <p:cNvSpPr txBox="1"/>
          <p:nvPr/>
        </p:nvSpPr>
        <p:spPr>
          <a:xfrm>
            <a:off x="190500" y="423860"/>
            <a:ext cx="15787301" cy="119761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5500">
                <a:solidFill>
                  <a:srgbClr val="D6EFFF"/>
                </a:solidFill>
                <a:latin typeface="Century Gothic"/>
                <a:ea typeface="Century Gothic"/>
                <a:cs typeface="Century Gothic"/>
                <a:sym typeface="Century Gothic"/>
              </a:rPr>
              <a:t>Junk Fee 1: Banking Fees  </a:t>
            </a:r>
            <a:endParaRPr/>
          </a:p>
          <a:p>
            <a:pPr indent="0" lvl="0" marL="0" marR="0" rtl="0" algn="l">
              <a:lnSpc>
                <a:spcPct val="110003"/>
              </a:lnSpc>
              <a:spcBef>
                <a:spcPts val="0"/>
              </a:spcBef>
              <a:spcAft>
                <a:spcPts val="0"/>
              </a:spcAft>
              <a:buNone/>
            </a:pPr>
            <a:r>
              <a:rPr lang="en-US" sz="3099">
                <a:solidFill>
                  <a:srgbClr val="D6EFFF"/>
                </a:solidFill>
                <a:latin typeface="Century Gothic"/>
                <a:ea typeface="Century Gothic"/>
                <a:cs typeface="Century Gothic"/>
                <a:sym typeface="Century Gothic"/>
              </a:rPr>
              <a:t>(U.S. Consumer Financial Protection Bureau v. Bank of America, 2023)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grpSp>
        <p:nvGrpSpPr>
          <p:cNvPr id="254" name="Google Shape;254;p9"/>
          <p:cNvGrpSpPr/>
          <p:nvPr/>
        </p:nvGrpSpPr>
        <p:grpSpPr>
          <a:xfrm>
            <a:off x="-2608268" y="0"/>
            <a:ext cx="20896267" cy="10448134"/>
            <a:chOff x="0" y="0"/>
            <a:chExt cx="27861690" cy="13930845"/>
          </a:xfrm>
        </p:grpSpPr>
        <p:sp>
          <p:nvSpPr>
            <p:cNvPr id="255" name="Google Shape;255;p9"/>
            <p:cNvSpPr/>
            <p:nvPr/>
          </p:nvSpPr>
          <p:spPr>
            <a:xfrm>
              <a:off x="13930845" y="0"/>
              <a:ext cx="13930845" cy="13930845"/>
            </a:xfrm>
            <a:custGeom>
              <a:rect b="b" l="l" r="r" t="t"/>
              <a:pathLst>
                <a:path extrusionOk="0" h="13930845" w="13930845">
                  <a:moveTo>
                    <a:pt x="0" y="0"/>
                  </a:moveTo>
                  <a:lnTo>
                    <a:pt x="13930846" y="0"/>
                  </a:lnTo>
                  <a:lnTo>
                    <a:pt x="13930846"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9"/>
            <p:cNvSpPr/>
            <p:nvPr/>
          </p:nvSpPr>
          <p:spPr>
            <a:xfrm>
              <a:off x="0" y="0"/>
              <a:ext cx="13930845" cy="13930845"/>
            </a:xfrm>
            <a:custGeom>
              <a:rect b="b" l="l" r="r" t="t"/>
              <a:pathLst>
                <a:path extrusionOk="0" h="13930845" w="13930845">
                  <a:moveTo>
                    <a:pt x="0" y="0"/>
                  </a:moveTo>
                  <a:lnTo>
                    <a:pt x="13930845" y="0"/>
                  </a:lnTo>
                  <a:lnTo>
                    <a:pt x="13930845" y="13930845"/>
                  </a:lnTo>
                  <a:lnTo>
                    <a:pt x="0" y="139308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7" name="Google Shape;257;p9"/>
          <p:cNvGrpSpPr/>
          <p:nvPr/>
        </p:nvGrpSpPr>
        <p:grpSpPr>
          <a:xfrm>
            <a:off x="0" y="7970983"/>
            <a:ext cx="18288000" cy="2325542"/>
            <a:chOff x="0" y="-57150"/>
            <a:chExt cx="4816593" cy="612489"/>
          </a:xfrm>
        </p:grpSpPr>
        <p:sp>
          <p:nvSpPr>
            <p:cNvPr id="258" name="Google Shape;258;p9"/>
            <p:cNvSpPr/>
            <p:nvPr/>
          </p:nvSpPr>
          <p:spPr>
            <a:xfrm>
              <a:off x="0" y="0"/>
              <a:ext cx="4816592" cy="555339"/>
            </a:xfrm>
            <a:custGeom>
              <a:rect b="b" l="l" r="r" t="t"/>
              <a:pathLst>
                <a:path extrusionOk="0" h="555339" w="4816592">
                  <a:moveTo>
                    <a:pt x="0" y="0"/>
                  </a:moveTo>
                  <a:lnTo>
                    <a:pt x="4816592" y="0"/>
                  </a:lnTo>
                  <a:lnTo>
                    <a:pt x="4816592" y="555339"/>
                  </a:lnTo>
                  <a:lnTo>
                    <a:pt x="0" y="555339"/>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9"/>
            <p:cNvSpPr txBox="1"/>
            <p:nvPr/>
          </p:nvSpPr>
          <p:spPr>
            <a:xfrm>
              <a:off x="0" y="-57150"/>
              <a:ext cx="4816593" cy="612489"/>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0" name="Google Shape;260;p9"/>
          <p:cNvGrpSpPr/>
          <p:nvPr/>
        </p:nvGrpSpPr>
        <p:grpSpPr>
          <a:xfrm>
            <a:off x="0" y="195409"/>
            <a:ext cx="18288000" cy="5629712"/>
            <a:chOff x="0" y="-47625"/>
            <a:chExt cx="4816593" cy="1482723"/>
          </a:xfrm>
        </p:grpSpPr>
        <p:sp>
          <p:nvSpPr>
            <p:cNvPr id="261" name="Google Shape;261;p9"/>
            <p:cNvSpPr/>
            <p:nvPr/>
          </p:nvSpPr>
          <p:spPr>
            <a:xfrm>
              <a:off x="0" y="0"/>
              <a:ext cx="4816592" cy="1435098"/>
            </a:xfrm>
            <a:custGeom>
              <a:rect b="b" l="l" r="r" t="t"/>
              <a:pathLst>
                <a:path extrusionOk="0" h="1435098" w="4816592">
                  <a:moveTo>
                    <a:pt x="0" y="0"/>
                  </a:moveTo>
                  <a:lnTo>
                    <a:pt x="4816592" y="0"/>
                  </a:lnTo>
                  <a:lnTo>
                    <a:pt x="4816592" y="1435098"/>
                  </a:lnTo>
                  <a:lnTo>
                    <a:pt x="0" y="1435098"/>
                  </a:lnTo>
                  <a:close/>
                </a:path>
              </a:pathLst>
            </a:custGeom>
            <a:solidFill>
              <a:srgbClr val="CC4C1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9"/>
            <p:cNvSpPr txBox="1"/>
            <p:nvPr/>
          </p:nvSpPr>
          <p:spPr>
            <a:xfrm>
              <a:off x="0" y="-47625"/>
              <a:ext cx="4816593" cy="1482723"/>
            </a:xfrm>
            <a:prstGeom prst="rect">
              <a:avLst/>
            </a:prstGeom>
            <a:noFill/>
            <a:ln>
              <a:noFill/>
            </a:ln>
          </p:spPr>
          <p:txBody>
            <a:bodyPr anchorCtr="0" anchor="ctr" bIns="50800" lIns="50800" spcFirstLastPara="1" rIns="50800" wrap="square" tIns="50800">
              <a:noAutofit/>
            </a:bodyPr>
            <a:lstStyle/>
            <a:p>
              <a:pPr indent="0" lvl="0" marL="0" marR="0" rtl="0" algn="ctr">
                <a:lnSpc>
                  <a:spcPct val="2022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3" name="Google Shape;263;p9"/>
          <p:cNvSpPr/>
          <p:nvPr/>
        </p:nvSpPr>
        <p:spPr>
          <a:xfrm>
            <a:off x="12302836" y="5254539"/>
            <a:ext cx="11970327" cy="8229600"/>
          </a:xfrm>
          <a:custGeom>
            <a:rect b="b" l="l" r="r" t="t"/>
            <a:pathLst>
              <a:path extrusionOk="0" h="8229600" w="11970327">
                <a:moveTo>
                  <a:pt x="0" y="0"/>
                </a:moveTo>
                <a:lnTo>
                  <a:pt x="11970328" y="0"/>
                </a:lnTo>
                <a:lnTo>
                  <a:pt x="11970328" y="8229600"/>
                </a:lnTo>
                <a:lnTo>
                  <a:pt x="0" y="82296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9"/>
          <p:cNvSpPr/>
          <p:nvPr/>
        </p:nvSpPr>
        <p:spPr>
          <a:xfrm>
            <a:off x="16072607" y="8341548"/>
            <a:ext cx="2166806" cy="1815784"/>
          </a:xfrm>
          <a:custGeom>
            <a:rect b="b" l="l" r="r" t="t"/>
            <a:pathLst>
              <a:path extrusionOk="0" h="1815784" w="2166806">
                <a:moveTo>
                  <a:pt x="0" y="0"/>
                </a:moveTo>
                <a:lnTo>
                  <a:pt x="2166806" y="0"/>
                </a:lnTo>
                <a:lnTo>
                  <a:pt x="2166806" y="1815783"/>
                </a:lnTo>
                <a:lnTo>
                  <a:pt x="0" y="18157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9"/>
          <p:cNvSpPr/>
          <p:nvPr/>
        </p:nvSpPr>
        <p:spPr>
          <a:xfrm>
            <a:off x="3158836" y="4226748"/>
            <a:ext cx="11970327" cy="8229600"/>
          </a:xfrm>
          <a:custGeom>
            <a:rect b="b" l="l" r="r" t="t"/>
            <a:pathLst>
              <a:path extrusionOk="0" h="8229600" w="11970327">
                <a:moveTo>
                  <a:pt x="0" y="0"/>
                </a:moveTo>
                <a:lnTo>
                  <a:pt x="11970328" y="0"/>
                </a:lnTo>
                <a:lnTo>
                  <a:pt x="11970328" y="8229600"/>
                </a:lnTo>
                <a:lnTo>
                  <a:pt x="0" y="82296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9"/>
          <p:cNvSpPr/>
          <p:nvPr/>
        </p:nvSpPr>
        <p:spPr>
          <a:xfrm>
            <a:off x="6829965" y="5968178"/>
            <a:ext cx="4628071" cy="4746739"/>
          </a:xfrm>
          <a:custGeom>
            <a:rect b="b" l="l" r="r" t="t"/>
            <a:pathLst>
              <a:path extrusionOk="0" h="4746739" w="4628071">
                <a:moveTo>
                  <a:pt x="0" y="0"/>
                </a:moveTo>
                <a:lnTo>
                  <a:pt x="4628070" y="0"/>
                </a:lnTo>
                <a:lnTo>
                  <a:pt x="4628070" y="4746739"/>
                </a:lnTo>
                <a:lnTo>
                  <a:pt x="0" y="4746739"/>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9"/>
          <p:cNvSpPr txBox="1"/>
          <p:nvPr/>
        </p:nvSpPr>
        <p:spPr>
          <a:xfrm>
            <a:off x="0" y="665394"/>
            <a:ext cx="17755297" cy="458914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lang="en-US" sz="6600">
                <a:solidFill>
                  <a:srgbClr val="D6EFFF"/>
                </a:solidFill>
                <a:latin typeface="Century Gothic"/>
                <a:ea typeface="Century Gothic"/>
                <a:cs typeface="Century Gothic"/>
                <a:sym typeface="Century Gothic"/>
              </a:rPr>
              <a:t>Bank of America lost this lawsuit. The bank had to pay $100 million in restitution to harmed customers. Restitution means the bank had to make it right. The bank had to pay another $150 million in fines. </a:t>
            </a:r>
            <a:endParaRPr/>
          </a:p>
        </p:txBody>
      </p:sp>
      <p:sp>
        <p:nvSpPr>
          <p:cNvPr id="268" name="Google Shape;268;p9"/>
          <p:cNvSpPr/>
          <p:nvPr/>
        </p:nvSpPr>
        <p:spPr>
          <a:xfrm>
            <a:off x="-4956464" y="5485061"/>
            <a:ext cx="11970327" cy="8229600"/>
          </a:xfrm>
          <a:custGeom>
            <a:rect b="b" l="l" r="r" t="t"/>
            <a:pathLst>
              <a:path extrusionOk="0" h="8229600" w="11970327">
                <a:moveTo>
                  <a:pt x="0" y="0"/>
                </a:moveTo>
                <a:lnTo>
                  <a:pt x="11970328" y="0"/>
                </a:lnTo>
                <a:lnTo>
                  <a:pt x="11970328" y="8229600"/>
                </a:lnTo>
                <a:lnTo>
                  <a:pt x="0" y="82296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