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mq0jfPn9qYQt37ojMSu9Fcfvz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CenturyGothic-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218" name="Google Shape;21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234" name="Google Shape;23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246" name="Google Shape;24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255" name="Google Shape;25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290" name="Google Shape;29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800"/>
              </a:spcBef>
              <a:spcAft>
                <a:spcPts val="0"/>
              </a:spcAft>
              <a:buClr>
                <a:srgbClr val="FF0000"/>
              </a:buClr>
              <a:buSzPts val="1800"/>
              <a:buFont typeface="Noto Sans Symbols"/>
              <a:buChar char="∙"/>
            </a:pPr>
            <a:r>
              <a:t/>
            </a:r>
            <a:endParaRPr>
              <a:solidFill>
                <a:srgbClr val="FF0000"/>
              </a:solidFill>
              <a:latin typeface="Century Gothic"/>
              <a:ea typeface="Century Gothic"/>
              <a:cs typeface="Century Gothic"/>
              <a:sym typeface="Century Gothic"/>
            </a:endParaRPr>
          </a:p>
        </p:txBody>
      </p:sp>
      <p:sp>
        <p:nvSpPr>
          <p:cNvPr id="303" name="Google Shape;30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359" name="Google Shape;35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371" name="Google Shape;37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158" name="Google Shape;15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174" name="Google Shape;17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191" name="Google Shape;19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4"/>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5"/>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5"/>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A2CB"/>
              </a:buClr>
              <a:buSzPts val="2133"/>
              <a:buNone/>
              <a:defRPr>
                <a:solidFill>
                  <a:srgbClr val="88A2CB"/>
                </a:solidFill>
              </a:defRPr>
            </a:lvl1pPr>
            <a:lvl2pPr lvl="1" algn="ctr">
              <a:spcBef>
                <a:spcPts val="373"/>
              </a:spcBef>
              <a:spcAft>
                <a:spcPts val="0"/>
              </a:spcAft>
              <a:buClr>
                <a:srgbClr val="88A2CB"/>
              </a:buClr>
              <a:buSzPts val="1867"/>
              <a:buNone/>
              <a:defRPr>
                <a:solidFill>
                  <a:srgbClr val="88A2CB"/>
                </a:solidFill>
              </a:defRPr>
            </a:lvl2pPr>
            <a:lvl3pPr lvl="2" algn="ctr">
              <a:spcBef>
                <a:spcPts val="320"/>
              </a:spcBef>
              <a:spcAft>
                <a:spcPts val="0"/>
              </a:spcAft>
              <a:buClr>
                <a:srgbClr val="88A2CB"/>
              </a:buClr>
              <a:buSzPts val="1600"/>
              <a:buNone/>
              <a:defRPr>
                <a:solidFill>
                  <a:srgbClr val="88A2CB"/>
                </a:solidFill>
              </a:defRPr>
            </a:lvl3pPr>
            <a:lvl4pPr lvl="3" algn="ctr">
              <a:spcBef>
                <a:spcPts val="267"/>
              </a:spcBef>
              <a:spcAft>
                <a:spcPts val="0"/>
              </a:spcAft>
              <a:buClr>
                <a:srgbClr val="88A2CB"/>
              </a:buClr>
              <a:buSzPts val="1333"/>
              <a:buNone/>
              <a:defRPr>
                <a:solidFill>
                  <a:srgbClr val="88A2CB"/>
                </a:solidFill>
              </a:defRPr>
            </a:lvl4pPr>
            <a:lvl5pPr lvl="4" algn="ctr">
              <a:spcBef>
                <a:spcPts val="267"/>
              </a:spcBef>
              <a:spcAft>
                <a:spcPts val="0"/>
              </a:spcAft>
              <a:buClr>
                <a:srgbClr val="88A2CB"/>
              </a:buClr>
              <a:buSzPts val="1333"/>
              <a:buNone/>
              <a:defRPr>
                <a:solidFill>
                  <a:srgbClr val="88A2CB"/>
                </a:solidFill>
              </a:defRPr>
            </a:lvl5pPr>
            <a:lvl6pPr lvl="5" algn="ctr">
              <a:spcBef>
                <a:spcPts val="267"/>
              </a:spcBef>
              <a:spcAft>
                <a:spcPts val="0"/>
              </a:spcAft>
              <a:buClr>
                <a:srgbClr val="88A2CB"/>
              </a:buClr>
              <a:buSzPts val="1333"/>
              <a:buNone/>
              <a:defRPr>
                <a:solidFill>
                  <a:srgbClr val="88A2CB"/>
                </a:solidFill>
              </a:defRPr>
            </a:lvl6pPr>
            <a:lvl7pPr lvl="6" algn="ctr">
              <a:spcBef>
                <a:spcPts val="267"/>
              </a:spcBef>
              <a:spcAft>
                <a:spcPts val="0"/>
              </a:spcAft>
              <a:buClr>
                <a:srgbClr val="88A2CB"/>
              </a:buClr>
              <a:buSzPts val="1333"/>
              <a:buNone/>
              <a:defRPr>
                <a:solidFill>
                  <a:srgbClr val="88A2CB"/>
                </a:solidFill>
              </a:defRPr>
            </a:lvl7pPr>
            <a:lvl8pPr lvl="7" algn="ctr">
              <a:spcBef>
                <a:spcPts val="267"/>
              </a:spcBef>
              <a:spcAft>
                <a:spcPts val="0"/>
              </a:spcAft>
              <a:buClr>
                <a:srgbClr val="88A2CB"/>
              </a:buClr>
              <a:buSzPts val="1333"/>
              <a:buNone/>
              <a:defRPr>
                <a:solidFill>
                  <a:srgbClr val="88A2CB"/>
                </a:solidFill>
              </a:defRPr>
            </a:lvl8pPr>
            <a:lvl9pPr lvl="8" algn="ctr">
              <a:spcBef>
                <a:spcPts val="267"/>
              </a:spcBef>
              <a:spcAft>
                <a:spcPts val="0"/>
              </a:spcAft>
              <a:buClr>
                <a:srgbClr val="88A2CB"/>
              </a:buClr>
              <a:buSzPts val="1333"/>
              <a:buNone/>
              <a:defRPr>
                <a:solidFill>
                  <a:srgbClr val="88A2CB"/>
                </a:solidFill>
              </a:defRPr>
            </a:lvl9pPr>
          </a:lstStyle>
          <a:p/>
        </p:txBody>
      </p:sp>
      <p:sp>
        <p:nvSpPr>
          <p:cNvPr id="22" name="Google Shape;22;p2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6"/>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6"/>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7"/>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A2CB"/>
              </a:buClr>
              <a:buSzPts val="1333"/>
              <a:buNone/>
              <a:defRPr sz="1333">
                <a:solidFill>
                  <a:srgbClr val="88A2CB"/>
                </a:solidFill>
              </a:defRPr>
            </a:lvl1pPr>
            <a:lvl2pPr indent="-228600" lvl="1" marL="914400" algn="l">
              <a:spcBef>
                <a:spcPts val="240"/>
              </a:spcBef>
              <a:spcAft>
                <a:spcPts val="0"/>
              </a:spcAft>
              <a:buClr>
                <a:srgbClr val="88A2CB"/>
              </a:buClr>
              <a:buSzPts val="1200"/>
              <a:buNone/>
              <a:defRPr sz="1200">
                <a:solidFill>
                  <a:srgbClr val="88A2CB"/>
                </a:solidFill>
              </a:defRPr>
            </a:lvl2pPr>
            <a:lvl3pPr indent="-228600" lvl="2" marL="1371600" algn="l">
              <a:spcBef>
                <a:spcPts val="213"/>
              </a:spcBef>
              <a:spcAft>
                <a:spcPts val="0"/>
              </a:spcAft>
              <a:buClr>
                <a:srgbClr val="88A2CB"/>
              </a:buClr>
              <a:buSzPts val="1067"/>
              <a:buNone/>
              <a:defRPr sz="1067">
                <a:solidFill>
                  <a:srgbClr val="88A2CB"/>
                </a:solidFill>
              </a:defRPr>
            </a:lvl3pPr>
            <a:lvl4pPr indent="-228600" lvl="3" marL="1828800" algn="l">
              <a:spcBef>
                <a:spcPts val="187"/>
              </a:spcBef>
              <a:spcAft>
                <a:spcPts val="0"/>
              </a:spcAft>
              <a:buClr>
                <a:srgbClr val="88A2CB"/>
              </a:buClr>
              <a:buSzPts val="933"/>
              <a:buNone/>
              <a:defRPr sz="933">
                <a:solidFill>
                  <a:srgbClr val="88A2CB"/>
                </a:solidFill>
              </a:defRPr>
            </a:lvl4pPr>
            <a:lvl5pPr indent="-228600" lvl="4" marL="2286000" algn="l">
              <a:spcBef>
                <a:spcPts val="187"/>
              </a:spcBef>
              <a:spcAft>
                <a:spcPts val="0"/>
              </a:spcAft>
              <a:buClr>
                <a:srgbClr val="88A2CB"/>
              </a:buClr>
              <a:buSzPts val="933"/>
              <a:buNone/>
              <a:defRPr sz="933">
                <a:solidFill>
                  <a:srgbClr val="88A2CB"/>
                </a:solidFill>
              </a:defRPr>
            </a:lvl5pPr>
            <a:lvl6pPr indent="-228600" lvl="5" marL="2743200" algn="l">
              <a:spcBef>
                <a:spcPts val="187"/>
              </a:spcBef>
              <a:spcAft>
                <a:spcPts val="0"/>
              </a:spcAft>
              <a:buClr>
                <a:srgbClr val="88A2CB"/>
              </a:buClr>
              <a:buSzPts val="933"/>
              <a:buNone/>
              <a:defRPr sz="933">
                <a:solidFill>
                  <a:srgbClr val="88A2CB"/>
                </a:solidFill>
              </a:defRPr>
            </a:lvl6pPr>
            <a:lvl7pPr indent="-228600" lvl="6" marL="3200400" algn="l">
              <a:spcBef>
                <a:spcPts val="187"/>
              </a:spcBef>
              <a:spcAft>
                <a:spcPts val="0"/>
              </a:spcAft>
              <a:buClr>
                <a:srgbClr val="88A2CB"/>
              </a:buClr>
              <a:buSzPts val="933"/>
              <a:buNone/>
              <a:defRPr sz="933">
                <a:solidFill>
                  <a:srgbClr val="88A2CB"/>
                </a:solidFill>
              </a:defRPr>
            </a:lvl7pPr>
            <a:lvl8pPr indent="-228600" lvl="7" marL="3657600" algn="l">
              <a:spcBef>
                <a:spcPts val="187"/>
              </a:spcBef>
              <a:spcAft>
                <a:spcPts val="0"/>
              </a:spcAft>
              <a:buClr>
                <a:srgbClr val="88A2CB"/>
              </a:buClr>
              <a:buSzPts val="933"/>
              <a:buNone/>
              <a:defRPr sz="933">
                <a:solidFill>
                  <a:srgbClr val="88A2CB"/>
                </a:solidFill>
              </a:defRPr>
            </a:lvl8pPr>
            <a:lvl9pPr indent="-228600" lvl="8" marL="4114800" algn="l">
              <a:spcBef>
                <a:spcPts val="187"/>
              </a:spcBef>
              <a:spcAft>
                <a:spcPts val="0"/>
              </a:spcAft>
              <a:buClr>
                <a:srgbClr val="88A2CB"/>
              </a:buClr>
              <a:buSzPts val="933"/>
              <a:buNone/>
              <a:defRPr sz="933">
                <a:solidFill>
                  <a:srgbClr val="88A2CB"/>
                </a:solidFill>
              </a:defRPr>
            </a:lvl9pPr>
          </a:lstStyle>
          <a:p/>
        </p:txBody>
      </p:sp>
      <p:sp>
        <p:nvSpPr>
          <p:cNvPr id="34" name="Google Shape;34;p2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8"/>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0" name="Google Shape;40;p28"/>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1" name="Google Shape;41;p2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9"/>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47" name="Google Shape;47;p29"/>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48" name="Google Shape;48;p29"/>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49" name="Google Shape;49;p29"/>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50" name="Google Shape;50;p2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1"/>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5" lvl="0" marL="457200" algn="l">
              <a:spcBef>
                <a:spcPts val="427"/>
              </a:spcBef>
              <a:spcAft>
                <a:spcPts val="0"/>
              </a:spcAft>
              <a:buClr>
                <a:schemeClr val="dk1"/>
              </a:buClr>
              <a:buSzPts val="2133"/>
              <a:buChar char="•"/>
              <a:defRPr sz="2133"/>
            </a:lvl1pPr>
            <a:lvl2pPr indent="-347154"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5"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5" lvl="7" marL="3657600" algn="l">
              <a:spcBef>
                <a:spcPts val="267"/>
              </a:spcBef>
              <a:spcAft>
                <a:spcPts val="0"/>
              </a:spcAft>
              <a:buClr>
                <a:schemeClr val="dk1"/>
              </a:buClr>
              <a:buSzPts val="1333"/>
              <a:buChar char="•"/>
              <a:defRPr sz="1333"/>
            </a:lvl8pPr>
            <a:lvl9pPr indent="-313245" lvl="8" marL="4114800" algn="l">
              <a:spcBef>
                <a:spcPts val="267"/>
              </a:spcBef>
              <a:spcAft>
                <a:spcPts val="0"/>
              </a:spcAft>
              <a:buClr>
                <a:schemeClr val="dk1"/>
              </a:buClr>
              <a:buSzPts val="1333"/>
              <a:buChar char="•"/>
              <a:defRPr sz="1333"/>
            </a:lvl9pPr>
          </a:lstStyle>
          <a:p/>
        </p:txBody>
      </p:sp>
      <p:sp>
        <p:nvSpPr>
          <p:cNvPr id="61" name="Google Shape;61;p31"/>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62" name="Google Shape;62;p3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p:nvPr>
            <p:ph idx="2" type="pic"/>
          </p:nvPr>
        </p:nvSpPr>
        <p:spPr>
          <a:xfrm>
            <a:off x="1194859" y="408517"/>
            <a:ext cx="3657600" cy="2743200"/>
          </a:xfrm>
          <a:prstGeom prst="rect">
            <a:avLst/>
          </a:prstGeom>
          <a:noFill/>
          <a:ln>
            <a:noFill/>
          </a:ln>
        </p:spPr>
      </p:sp>
      <p:sp>
        <p:nvSpPr>
          <p:cNvPr id="68" name="Google Shape;68;p32"/>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69" name="Google Shape;69;p3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5"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88A2C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88A2C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88A2CB"/>
                </a:solidFill>
                <a:latin typeface="Calibri"/>
                <a:ea typeface="Calibri"/>
                <a:cs typeface="Calibri"/>
                <a:sym typeface="Calibri"/>
              </a:defRPr>
            </a:lvl1pPr>
            <a:lvl2pPr indent="0" lvl="1" marL="0" marR="0" rtl="0" algn="r">
              <a:spcBef>
                <a:spcPts val="0"/>
              </a:spcBef>
              <a:buNone/>
              <a:defRPr b="0" i="0" sz="800" u="none" cap="none" strike="noStrike">
                <a:solidFill>
                  <a:srgbClr val="88A2CB"/>
                </a:solidFill>
                <a:latin typeface="Calibri"/>
                <a:ea typeface="Calibri"/>
                <a:cs typeface="Calibri"/>
                <a:sym typeface="Calibri"/>
              </a:defRPr>
            </a:lvl2pPr>
            <a:lvl3pPr indent="0" lvl="2" marL="0" marR="0" rtl="0" algn="r">
              <a:spcBef>
                <a:spcPts val="0"/>
              </a:spcBef>
              <a:buNone/>
              <a:defRPr b="0" i="0" sz="800" u="none" cap="none" strike="noStrike">
                <a:solidFill>
                  <a:srgbClr val="88A2CB"/>
                </a:solidFill>
                <a:latin typeface="Calibri"/>
                <a:ea typeface="Calibri"/>
                <a:cs typeface="Calibri"/>
                <a:sym typeface="Calibri"/>
              </a:defRPr>
            </a:lvl3pPr>
            <a:lvl4pPr indent="0" lvl="3" marL="0" marR="0" rtl="0" algn="r">
              <a:spcBef>
                <a:spcPts val="0"/>
              </a:spcBef>
              <a:buNone/>
              <a:defRPr b="0" i="0" sz="800" u="none" cap="none" strike="noStrike">
                <a:solidFill>
                  <a:srgbClr val="88A2CB"/>
                </a:solidFill>
                <a:latin typeface="Calibri"/>
                <a:ea typeface="Calibri"/>
                <a:cs typeface="Calibri"/>
                <a:sym typeface="Calibri"/>
              </a:defRPr>
            </a:lvl4pPr>
            <a:lvl5pPr indent="0" lvl="4" marL="0" marR="0" rtl="0" algn="r">
              <a:spcBef>
                <a:spcPts val="0"/>
              </a:spcBef>
              <a:buNone/>
              <a:defRPr b="0" i="0" sz="800" u="none" cap="none" strike="noStrike">
                <a:solidFill>
                  <a:srgbClr val="88A2CB"/>
                </a:solidFill>
                <a:latin typeface="Calibri"/>
                <a:ea typeface="Calibri"/>
                <a:cs typeface="Calibri"/>
                <a:sym typeface="Calibri"/>
              </a:defRPr>
            </a:lvl5pPr>
            <a:lvl6pPr indent="0" lvl="5" marL="0" marR="0" rtl="0" algn="r">
              <a:spcBef>
                <a:spcPts val="0"/>
              </a:spcBef>
              <a:buNone/>
              <a:defRPr b="0" i="0" sz="800" u="none" cap="none" strike="noStrike">
                <a:solidFill>
                  <a:srgbClr val="88A2CB"/>
                </a:solidFill>
                <a:latin typeface="Calibri"/>
                <a:ea typeface="Calibri"/>
                <a:cs typeface="Calibri"/>
                <a:sym typeface="Calibri"/>
              </a:defRPr>
            </a:lvl6pPr>
            <a:lvl7pPr indent="0" lvl="6" marL="0" marR="0" rtl="0" algn="r">
              <a:spcBef>
                <a:spcPts val="0"/>
              </a:spcBef>
              <a:buNone/>
              <a:defRPr b="0" i="0" sz="800" u="none" cap="none" strike="noStrike">
                <a:solidFill>
                  <a:srgbClr val="88A2CB"/>
                </a:solidFill>
                <a:latin typeface="Calibri"/>
                <a:ea typeface="Calibri"/>
                <a:cs typeface="Calibri"/>
                <a:sym typeface="Calibri"/>
              </a:defRPr>
            </a:lvl7pPr>
            <a:lvl8pPr indent="0" lvl="7" marL="0" marR="0" rtl="0" algn="r">
              <a:spcBef>
                <a:spcPts val="0"/>
              </a:spcBef>
              <a:buNone/>
              <a:defRPr b="0" i="0" sz="800" u="none" cap="none" strike="noStrike">
                <a:solidFill>
                  <a:srgbClr val="88A2CB"/>
                </a:solidFill>
                <a:latin typeface="Calibri"/>
                <a:ea typeface="Calibri"/>
                <a:cs typeface="Calibri"/>
                <a:sym typeface="Calibri"/>
              </a:defRPr>
            </a:lvl8pPr>
            <a:lvl9pPr indent="0" lvl="8" marL="0" marR="0" rtl="0" algn="r">
              <a:spcBef>
                <a:spcPts val="0"/>
              </a:spcBef>
              <a:buNone/>
              <a:defRPr b="0" i="0" sz="800" u="none" cap="none" strike="noStrike">
                <a:solidFill>
                  <a:srgbClr val="88A2C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3.png"/><Relationship Id="rId6" Type="http://schemas.openxmlformats.org/officeDocument/2006/relationships/image" Target="../media/image21.png"/><Relationship Id="rId7" Type="http://schemas.openxmlformats.org/officeDocument/2006/relationships/image" Target="../media/image23.png"/><Relationship Id="rId8"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8.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87" name="Shape 87"/>
        <p:cNvGrpSpPr/>
        <p:nvPr/>
      </p:nvGrpSpPr>
      <p:grpSpPr>
        <a:xfrm>
          <a:off x="0" y="0"/>
          <a:ext cx="0" cy="0"/>
          <a:chOff x="0" y="0"/>
          <a:chExt cx="0" cy="0"/>
        </a:xfrm>
      </p:grpSpPr>
      <p:grpSp>
        <p:nvGrpSpPr>
          <p:cNvPr id="88" name="Google Shape;88;p1"/>
          <p:cNvGrpSpPr/>
          <p:nvPr/>
        </p:nvGrpSpPr>
        <p:grpSpPr>
          <a:xfrm>
            <a:off x="0" y="5492657"/>
            <a:ext cx="12192000" cy="1365343"/>
            <a:chOff x="0" y="-38100"/>
            <a:chExt cx="4939308" cy="604877"/>
          </a:xfrm>
        </p:grpSpPr>
        <p:sp>
          <p:nvSpPr>
            <p:cNvPr id="89" name="Google Shape;89;p1"/>
            <p:cNvSpPr/>
            <p:nvPr/>
          </p:nvSpPr>
          <p:spPr>
            <a:xfrm>
              <a:off x="0" y="0"/>
              <a:ext cx="4939308" cy="566777"/>
            </a:xfrm>
            <a:custGeom>
              <a:rect b="b" l="l" r="r" t="t"/>
              <a:pathLst>
                <a:path extrusionOk="0" h="566777" w="4939308">
                  <a:moveTo>
                    <a:pt x="0" y="0"/>
                  </a:moveTo>
                  <a:lnTo>
                    <a:pt x="4939308" y="0"/>
                  </a:lnTo>
                  <a:lnTo>
                    <a:pt x="4939308" y="566777"/>
                  </a:lnTo>
                  <a:lnTo>
                    <a:pt x="0" y="566777"/>
                  </a:lnTo>
                  <a:close/>
                </a:path>
              </a:pathLst>
            </a:custGeom>
            <a:solidFill>
              <a:srgbClr val="006EB6"/>
            </a:solidFill>
            <a:ln cap="sq" cmpd="sng" w="381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90" name="Google Shape;90;p1"/>
            <p:cNvSpPr txBox="1"/>
            <p:nvPr/>
          </p:nvSpPr>
          <p:spPr>
            <a:xfrm>
              <a:off x="0" y="-38100"/>
              <a:ext cx="4939308" cy="604877"/>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grpSp>
        <p:nvGrpSpPr>
          <p:cNvPr id="91" name="Google Shape;91;p1"/>
          <p:cNvGrpSpPr/>
          <p:nvPr/>
        </p:nvGrpSpPr>
        <p:grpSpPr>
          <a:xfrm rot="-215785">
            <a:off x="-93601" y="-492316"/>
            <a:ext cx="12379201" cy="2356230"/>
            <a:chOff x="0" y="0"/>
            <a:chExt cx="24758402" cy="4712462"/>
          </a:xfrm>
        </p:grpSpPr>
        <p:sp>
          <p:nvSpPr>
            <p:cNvPr id="92" name="Google Shape;92;p1"/>
            <p:cNvSpPr/>
            <p:nvPr/>
          </p:nvSpPr>
          <p:spPr>
            <a:xfrm rot="-404402">
              <a:off x="143338" y="381231"/>
              <a:ext cx="6663458" cy="2834998"/>
            </a:xfrm>
            <a:custGeom>
              <a:rect b="b" l="l" r="r" t="t"/>
              <a:pathLst>
                <a:path extrusionOk="0" h="2834998" w="6663458">
                  <a:moveTo>
                    <a:pt x="0" y="0"/>
                  </a:moveTo>
                  <a:lnTo>
                    <a:pt x="6663458" y="0"/>
                  </a:lnTo>
                  <a:lnTo>
                    <a:pt x="6663458" y="2834998"/>
                  </a:lnTo>
                  <a:lnTo>
                    <a:pt x="0" y="283499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93" name="Google Shape;93;p1"/>
            <p:cNvSpPr/>
            <p:nvPr/>
          </p:nvSpPr>
          <p:spPr>
            <a:xfrm flipH="1" rot="295897">
              <a:off x="5772676" y="281170"/>
              <a:ext cx="6663458" cy="2834998"/>
            </a:xfrm>
            <a:custGeom>
              <a:rect b="b" l="l" r="r" t="t"/>
              <a:pathLst>
                <a:path extrusionOk="0" h="2834998" w="6663458">
                  <a:moveTo>
                    <a:pt x="6663457" y="0"/>
                  </a:moveTo>
                  <a:lnTo>
                    <a:pt x="0" y="0"/>
                  </a:lnTo>
                  <a:lnTo>
                    <a:pt x="0" y="2834999"/>
                  </a:lnTo>
                  <a:lnTo>
                    <a:pt x="6663457" y="2834999"/>
                  </a:lnTo>
                  <a:lnTo>
                    <a:pt x="666345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94" name="Google Shape;94;p1"/>
            <p:cNvSpPr/>
            <p:nvPr/>
          </p:nvSpPr>
          <p:spPr>
            <a:xfrm rot="-6771">
              <a:off x="12293396" y="759906"/>
              <a:ext cx="6663458" cy="2834998"/>
            </a:xfrm>
            <a:custGeom>
              <a:rect b="b" l="l" r="r" t="t"/>
              <a:pathLst>
                <a:path extrusionOk="0" h="2834998" w="6663458">
                  <a:moveTo>
                    <a:pt x="0" y="0"/>
                  </a:moveTo>
                  <a:lnTo>
                    <a:pt x="6663458" y="0"/>
                  </a:lnTo>
                  <a:lnTo>
                    <a:pt x="6663458" y="2834999"/>
                  </a:lnTo>
                  <a:lnTo>
                    <a:pt x="0" y="283499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95" name="Google Shape;95;p1"/>
            <p:cNvSpPr/>
            <p:nvPr/>
          </p:nvSpPr>
          <p:spPr>
            <a:xfrm flipH="1" rot="611639">
              <a:off x="17896667" y="1310186"/>
              <a:ext cx="6663458" cy="2834998"/>
            </a:xfrm>
            <a:custGeom>
              <a:rect b="b" l="l" r="r" t="t"/>
              <a:pathLst>
                <a:path extrusionOk="0" h="2834998" w="6663458">
                  <a:moveTo>
                    <a:pt x="6663457" y="0"/>
                  </a:moveTo>
                  <a:lnTo>
                    <a:pt x="0" y="0"/>
                  </a:lnTo>
                  <a:lnTo>
                    <a:pt x="0" y="2834999"/>
                  </a:lnTo>
                  <a:lnTo>
                    <a:pt x="6663457" y="2834999"/>
                  </a:lnTo>
                  <a:lnTo>
                    <a:pt x="6663457"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sp>
        <p:nvSpPr>
          <p:cNvPr id="96" name="Google Shape;96;p1"/>
          <p:cNvSpPr txBox="1"/>
          <p:nvPr/>
        </p:nvSpPr>
        <p:spPr>
          <a:xfrm>
            <a:off x="2660786" y="1765826"/>
            <a:ext cx="6909258" cy="2923877"/>
          </a:xfrm>
          <a:prstGeom prst="rect">
            <a:avLst/>
          </a:prstGeom>
          <a:noFill/>
          <a:ln>
            <a:noFill/>
          </a:ln>
        </p:spPr>
        <p:txBody>
          <a:bodyPr anchorCtr="0" anchor="t" bIns="0" lIns="0" spcFirstLastPara="1" rIns="0" wrap="square" tIns="0">
            <a:spAutoFit/>
          </a:bodyPr>
          <a:lstStyle/>
          <a:p>
            <a:pPr indent="0" lvl="0" marL="0" marR="0" rtl="0" algn="ctr">
              <a:lnSpc>
                <a:spcPct val="113008"/>
              </a:lnSpc>
              <a:spcBef>
                <a:spcPts val="0"/>
              </a:spcBef>
              <a:spcAft>
                <a:spcPts val="0"/>
              </a:spcAft>
              <a:buNone/>
            </a:pPr>
            <a:r>
              <a:rPr b="0" i="0" lang="en-US" sz="10055" u="none" cap="none" strike="noStrike">
                <a:solidFill>
                  <a:srgbClr val="FFFFFF"/>
                </a:solidFill>
                <a:latin typeface="Century Gothic"/>
                <a:ea typeface="Century Gothic"/>
                <a:cs typeface="Century Gothic"/>
                <a:sym typeface="Century Gothic"/>
              </a:rPr>
              <a:t>What is a Math Lab? </a:t>
            </a:r>
            <a:endParaRPr b="0" i="0" sz="3600" u="none" cap="none" strike="noStrike">
              <a:solidFill>
                <a:srgbClr val="FFFFFF"/>
              </a:solidFill>
              <a:latin typeface="Century Gothic"/>
              <a:ea typeface="Century Gothic"/>
              <a:cs typeface="Century Gothic"/>
              <a:sym typeface="Century Gothic"/>
            </a:endParaRPr>
          </a:p>
        </p:txBody>
      </p:sp>
      <p:sp>
        <p:nvSpPr>
          <p:cNvPr id="97" name="Google Shape;97;p1"/>
          <p:cNvSpPr/>
          <p:nvPr/>
        </p:nvSpPr>
        <p:spPr>
          <a:xfrm>
            <a:off x="10820400" y="5905580"/>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98" name="Google Shape;98;p1"/>
          <p:cNvSpPr txBox="1"/>
          <p:nvPr/>
        </p:nvSpPr>
        <p:spPr>
          <a:xfrm>
            <a:off x="3054034" y="5945008"/>
            <a:ext cx="6083933" cy="589905"/>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4097" u="none" cap="none" strike="noStrike">
                <a:solidFill>
                  <a:srgbClr val="FFFFFF"/>
                </a:solidFill>
                <a:latin typeface="Century Gothic"/>
                <a:ea typeface="Century Gothic"/>
                <a:cs typeface="Century Gothic"/>
                <a:sym typeface="Century Gothic"/>
              </a:rPr>
              <a:t>(Part 2)</a:t>
            </a:r>
            <a:endParaRPr/>
          </a:p>
        </p:txBody>
      </p:sp>
      <p:pic>
        <p:nvPicPr>
          <p:cNvPr descr="A logo with text on it&#10;&#10;Description automatically generated" id="99" name="Google Shape;99;p1"/>
          <p:cNvPicPr preferRelativeResize="0"/>
          <p:nvPr/>
        </p:nvPicPr>
        <p:blipFill rotWithShape="1">
          <a:blip r:embed="rId6">
            <a:alphaModFix/>
          </a:blip>
          <a:srcRect b="0" l="0" r="0" t="0"/>
          <a:stretch/>
        </p:blipFill>
        <p:spPr>
          <a:xfrm>
            <a:off x="187802" y="5781138"/>
            <a:ext cx="2163511" cy="8649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219" name="Shape 219"/>
        <p:cNvGrpSpPr/>
        <p:nvPr/>
      </p:nvGrpSpPr>
      <p:grpSpPr>
        <a:xfrm>
          <a:off x="0" y="0"/>
          <a:ext cx="0" cy="0"/>
          <a:chOff x="0" y="0"/>
          <a:chExt cx="0" cy="0"/>
        </a:xfrm>
      </p:grpSpPr>
      <p:sp>
        <p:nvSpPr>
          <p:cNvPr id="220" name="Google Shape;220;p10"/>
          <p:cNvSpPr txBox="1"/>
          <p:nvPr/>
        </p:nvSpPr>
        <p:spPr>
          <a:xfrm>
            <a:off x="355600" y="2413000"/>
            <a:ext cx="3531998" cy="2390334"/>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600" u="none" cap="none" strike="noStrike">
                <a:solidFill>
                  <a:srgbClr val="FFFFFF"/>
                </a:solidFill>
                <a:latin typeface="Century Gothic"/>
                <a:ea typeface="Century Gothic"/>
                <a:cs typeface="Century Gothic"/>
                <a:sym typeface="Century Gothic"/>
              </a:rPr>
              <a:t>Let’s go back to the original problem…</a:t>
            </a:r>
            <a:endParaRPr/>
          </a:p>
        </p:txBody>
      </p:sp>
      <p:grpSp>
        <p:nvGrpSpPr>
          <p:cNvPr id="221" name="Google Shape;221;p10"/>
          <p:cNvGrpSpPr/>
          <p:nvPr/>
        </p:nvGrpSpPr>
        <p:grpSpPr>
          <a:xfrm>
            <a:off x="4804229" y="1418844"/>
            <a:ext cx="7250386" cy="4735213"/>
            <a:chOff x="0" y="-38100"/>
            <a:chExt cx="3290856" cy="1743000"/>
          </a:xfrm>
        </p:grpSpPr>
        <p:sp>
          <p:nvSpPr>
            <p:cNvPr id="222" name="Google Shape;222;p10"/>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223" name="Google Shape;223;p10"/>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sp>
        <p:nvSpPr>
          <p:cNvPr id="224" name="Google Shape;224;p10"/>
          <p:cNvSpPr txBox="1"/>
          <p:nvPr/>
        </p:nvSpPr>
        <p:spPr>
          <a:xfrm>
            <a:off x="4991658" y="1778724"/>
            <a:ext cx="6693181" cy="41544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933" u="none" cap="none" strike="noStrike">
                <a:solidFill>
                  <a:srgbClr val="FFFFFF"/>
                </a:solidFill>
                <a:latin typeface="Century Gothic"/>
                <a:ea typeface="Century Gothic"/>
                <a:cs typeface="Century Gothic"/>
                <a:sym typeface="Century Gothic"/>
              </a:rPr>
              <a:t>Jack bought 2 umbrellas and 3 hats and spent between $30 and $50. Each umbrella costs the same amount. Each hat costs the same amount. The price of a hat is $4.00. </a:t>
            </a:r>
            <a:endParaRPr/>
          </a:p>
          <a:p>
            <a:pPr indent="0" lvl="0" marL="0" marR="0" rtl="0" algn="ctr">
              <a:spcBef>
                <a:spcPts val="0"/>
              </a:spcBef>
              <a:spcAft>
                <a:spcPts val="0"/>
              </a:spcAft>
              <a:buNone/>
            </a:pPr>
            <a:r>
              <a:t/>
            </a:r>
            <a:endParaRPr b="0" i="0" sz="2933"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2933" u="none" cap="none" strike="noStrike">
                <a:solidFill>
                  <a:srgbClr val="FFFFFF"/>
                </a:solidFill>
                <a:latin typeface="Century Gothic"/>
                <a:ea typeface="Century Gothic"/>
                <a:cs typeface="Century Gothic"/>
                <a:sym typeface="Century Gothic"/>
              </a:rPr>
              <a:t>What is the least amount Jack could have spent for each umbrella? </a:t>
            </a:r>
            <a:endParaRPr/>
          </a:p>
        </p:txBody>
      </p:sp>
      <p:sp>
        <p:nvSpPr>
          <p:cNvPr id="225" name="Google Shape;225;p10"/>
          <p:cNvSpPr/>
          <p:nvPr/>
        </p:nvSpPr>
        <p:spPr>
          <a:xfrm>
            <a:off x="10815450" y="5819580"/>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nvGrpSpPr>
          <p:cNvPr id="226" name="Google Shape;226;p10"/>
          <p:cNvGrpSpPr/>
          <p:nvPr/>
        </p:nvGrpSpPr>
        <p:grpSpPr>
          <a:xfrm rot="-215785">
            <a:off x="-93601" y="-492316"/>
            <a:ext cx="12379201" cy="2356230"/>
            <a:chOff x="0" y="0"/>
            <a:chExt cx="24758402" cy="4712462"/>
          </a:xfrm>
        </p:grpSpPr>
        <p:sp>
          <p:nvSpPr>
            <p:cNvPr id="227" name="Google Shape;227;p10"/>
            <p:cNvSpPr/>
            <p:nvPr/>
          </p:nvSpPr>
          <p:spPr>
            <a:xfrm rot="-404402">
              <a:off x="143338" y="381231"/>
              <a:ext cx="6663458" cy="2834998"/>
            </a:xfrm>
            <a:custGeom>
              <a:rect b="b" l="l" r="r" t="t"/>
              <a:pathLst>
                <a:path extrusionOk="0" h="2834998" w="6663458">
                  <a:moveTo>
                    <a:pt x="0" y="0"/>
                  </a:moveTo>
                  <a:lnTo>
                    <a:pt x="6663458" y="0"/>
                  </a:lnTo>
                  <a:lnTo>
                    <a:pt x="6663458" y="2834998"/>
                  </a:lnTo>
                  <a:lnTo>
                    <a:pt x="0" y="28349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28" name="Google Shape;228;p10"/>
            <p:cNvSpPr/>
            <p:nvPr/>
          </p:nvSpPr>
          <p:spPr>
            <a:xfrm flipH="1" rot="295897">
              <a:off x="5772676" y="281170"/>
              <a:ext cx="6663458" cy="2834998"/>
            </a:xfrm>
            <a:custGeom>
              <a:rect b="b" l="l" r="r" t="t"/>
              <a:pathLst>
                <a:path extrusionOk="0" h="2834998" w="6663458">
                  <a:moveTo>
                    <a:pt x="6663457" y="0"/>
                  </a:moveTo>
                  <a:lnTo>
                    <a:pt x="0" y="0"/>
                  </a:lnTo>
                  <a:lnTo>
                    <a:pt x="0" y="2834999"/>
                  </a:lnTo>
                  <a:lnTo>
                    <a:pt x="6663457" y="2834999"/>
                  </a:lnTo>
                  <a:lnTo>
                    <a:pt x="6663457"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29" name="Google Shape;229;p10"/>
            <p:cNvSpPr/>
            <p:nvPr/>
          </p:nvSpPr>
          <p:spPr>
            <a:xfrm rot="-6771">
              <a:off x="12293396" y="759906"/>
              <a:ext cx="6663458" cy="2834998"/>
            </a:xfrm>
            <a:custGeom>
              <a:rect b="b" l="l" r="r" t="t"/>
              <a:pathLst>
                <a:path extrusionOk="0" h="2834998" w="6663458">
                  <a:moveTo>
                    <a:pt x="0" y="0"/>
                  </a:moveTo>
                  <a:lnTo>
                    <a:pt x="6663458" y="0"/>
                  </a:lnTo>
                  <a:lnTo>
                    <a:pt x="6663458" y="2834999"/>
                  </a:lnTo>
                  <a:lnTo>
                    <a:pt x="0" y="2834999"/>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30" name="Google Shape;230;p10"/>
            <p:cNvSpPr/>
            <p:nvPr/>
          </p:nvSpPr>
          <p:spPr>
            <a:xfrm flipH="1" rot="611639">
              <a:off x="17896667" y="1310186"/>
              <a:ext cx="6663458" cy="2834998"/>
            </a:xfrm>
            <a:custGeom>
              <a:rect b="b" l="l" r="r" t="t"/>
              <a:pathLst>
                <a:path extrusionOk="0" h="2834998" w="6663458">
                  <a:moveTo>
                    <a:pt x="6663457" y="0"/>
                  </a:moveTo>
                  <a:lnTo>
                    <a:pt x="0" y="0"/>
                  </a:lnTo>
                  <a:lnTo>
                    <a:pt x="0" y="2834999"/>
                  </a:lnTo>
                  <a:lnTo>
                    <a:pt x="6663457" y="2834999"/>
                  </a:lnTo>
                  <a:lnTo>
                    <a:pt x="6663457"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235" name="Shape 235"/>
        <p:cNvGrpSpPr/>
        <p:nvPr/>
      </p:nvGrpSpPr>
      <p:grpSpPr>
        <a:xfrm>
          <a:off x="0" y="0"/>
          <a:ext cx="0" cy="0"/>
          <a:chOff x="0" y="0"/>
          <a:chExt cx="0" cy="0"/>
        </a:xfrm>
      </p:grpSpPr>
      <p:sp>
        <p:nvSpPr>
          <p:cNvPr id="236" name="Google Shape;236;p11"/>
          <p:cNvSpPr txBox="1"/>
          <p:nvPr/>
        </p:nvSpPr>
        <p:spPr>
          <a:xfrm>
            <a:off x="6756401" y="1769252"/>
            <a:ext cx="3251199" cy="3308479"/>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37" name="Google Shape;237;p11"/>
          <p:cNvSpPr/>
          <p:nvPr/>
        </p:nvSpPr>
        <p:spPr>
          <a:xfrm>
            <a:off x="152400" y="5819580"/>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nvGrpSpPr>
          <p:cNvPr id="238" name="Google Shape;238;p11"/>
          <p:cNvGrpSpPr/>
          <p:nvPr/>
        </p:nvGrpSpPr>
        <p:grpSpPr>
          <a:xfrm>
            <a:off x="379881" y="1127360"/>
            <a:ext cx="3860800" cy="4360241"/>
            <a:chOff x="0" y="-38100"/>
            <a:chExt cx="3290856" cy="1743000"/>
          </a:xfrm>
        </p:grpSpPr>
        <p:sp>
          <p:nvSpPr>
            <p:cNvPr id="239" name="Google Shape;239;p11"/>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240" name="Google Shape;240;p11"/>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sp>
        <p:nvSpPr>
          <p:cNvPr id="241" name="Google Shape;241;p11"/>
          <p:cNvSpPr txBox="1"/>
          <p:nvPr/>
        </p:nvSpPr>
        <p:spPr>
          <a:xfrm>
            <a:off x="437582" y="1486506"/>
            <a:ext cx="3745399" cy="40311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133" u="none" cap="none" strike="noStrike">
                <a:solidFill>
                  <a:srgbClr val="FFFFFF"/>
                </a:solidFill>
                <a:latin typeface="Century Gothic"/>
                <a:ea typeface="Century Gothic"/>
                <a:cs typeface="Century Gothic"/>
                <a:sym typeface="Century Gothic"/>
              </a:rPr>
              <a:t>Jack bought 2 umbrellas and 3 hats and spent between $30 and $50. Each umbrella costs the same amount. Each hat costs the same amount. The price of a hat is $4.00. </a:t>
            </a:r>
            <a:endParaRPr/>
          </a:p>
          <a:p>
            <a:pPr indent="0" lvl="0" marL="0" marR="0" rtl="0" algn="ctr">
              <a:spcBef>
                <a:spcPts val="0"/>
              </a:spcBef>
              <a:spcAft>
                <a:spcPts val="0"/>
              </a:spcAft>
              <a:buNone/>
            </a:pPr>
            <a:r>
              <a:t/>
            </a:r>
            <a:endParaRPr b="0" i="0" sz="2133"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2133" u="none" cap="none" strike="noStrike">
                <a:solidFill>
                  <a:srgbClr val="FFFFFF"/>
                </a:solidFill>
                <a:latin typeface="Century Gothic"/>
                <a:ea typeface="Century Gothic"/>
                <a:cs typeface="Century Gothic"/>
                <a:sym typeface="Century Gothic"/>
              </a:rPr>
              <a:t>What is the least amount Jack could have spent for each umbrella? </a:t>
            </a:r>
            <a:endParaRPr/>
          </a:p>
          <a:p>
            <a:pPr indent="0" lvl="0" marL="0" marR="0" rtl="0" algn="ctr">
              <a:spcBef>
                <a:spcPts val="0"/>
              </a:spcBef>
              <a:spcAft>
                <a:spcPts val="0"/>
              </a:spcAft>
              <a:buNone/>
            </a:pPr>
            <a:r>
              <a:t/>
            </a:r>
            <a:endParaRPr b="0" i="0" sz="2133" u="none" cap="none" strike="noStrike">
              <a:solidFill>
                <a:srgbClr val="FFFFFF"/>
              </a:solidFill>
              <a:latin typeface="Century Gothic"/>
              <a:ea typeface="Century Gothic"/>
              <a:cs typeface="Century Gothic"/>
              <a:sym typeface="Century Gothic"/>
            </a:endParaRPr>
          </a:p>
        </p:txBody>
      </p:sp>
      <p:pic>
        <p:nvPicPr>
          <p:cNvPr id="242" name="Google Shape;242;p11"/>
          <p:cNvPicPr preferRelativeResize="0"/>
          <p:nvPr/>
        </p:nvPicPr>
        <p:blipFill rotWithShape="1">
          <a:blip r:embed="rId4">
            <a:alphaModFix/>
          </a:blip>
          <a:srcRect b="0" l="0" r="0" t="0"/>
          <a:stretch/>
        </p:blipFill>
        <p:spPr>
          <a:xfrm>
            <a:off x="4527974" y="2345674"/>
            <a:ext cx="7284145" cy="21556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247" name="Shape 247"/>
        <p:cNvGrpSpPr/>
        <p:nvPr/>
      </p:nvGrpSpPr>
      <p:grpSpPr>
        <a:xfrm>
          <a:off x="0" y="0"/>
          <a:ext cx="0" cy="0"/>
          <a:chOff x="0" y="0"/>
          <a:chExt cx="0" cy="0"/>
        </a:xfrm>
      </p:grpSpPr>
      <p:sp>
        <p:nvSpPr>
          <p:cNvPr id="248" name="Google Shape;248;p12"/>
          <p:cNvSpPr txBox="1"/>
          <p:nvPr/>
        </p:nvSpPr>
        <p:spPr>
          <a:xfrm>
            <a:off x="6756401" y="1769252"/>
            <a:ext cx="3251199" cy="3308479"/>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49" name="Google Shape;249;p12"/>
          <p:cNvSpPr/>
          <p:nvPr/>
        </p:nvSpPr>
        <p:spPr>
          <a:xfrm>
            <a:off x="138963" y="5819580"/>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50" name="Google Shape;250;p12"/>
          <p:cNvSpPr txBox="1"/>
          <p:nvPr/>
        </p:nvSpPr>
        <p:spPr>
          <a:xfrm>
            <a:off x="671460" y="410028"/>
            <a:ext cx="11070597" cy="1897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933" u="none" cap="none" strike="noStrike">
                <a:solidFill>
                  <a:srgbClr val="FFFFFF"/>
                </a:solidFill>
                <a:latin typeface="Century Gothic"/>
                <a:ea typeface="Century Gothic"/>
                <a:cs typeface="Century Gothic"/>
                <a:sym typeface="Century Gothic"/>
              </a:rPr>
              <a:t>Use these top three mistakes to write 4 multiple-choice answers to the question. </a:t>
            </a:r>
            <a:endParaRPr/>
          </a:p>
          <a:p>
            <a:pPr indent="0" lvl="0" marL="0" marR="0" rtl="0" algn="ctr">
              <a:spcBef>
                <a:spcPts val="0"/>
              </a:spcBef>
              <a:spcAft>
                <a:spcPts val="0"/>
              </a:spcAft>
              <a:buNone/>
            </a:pPr>
            <a:r>
              <a:t/>
            </a:r>
            <a:endParaRPr b="0" i="0" sz="2933"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2933" u="none" cap="none" strike="noStrike">
                <a:solidFill>
                  <a:srgbClr val="FFFFFF"/>
                </a:solidFill>
                <a:latin typeface="Century Gothic"/>
                <a:ea typeface="Century Gothic"/>
                <a:cs typeface="Century Gothic"/>
                <a:sym typeface="Century Gothic"/>
              </a:rPr>
              <a:t>Be sure to also include the correct response. </a:t>
            </a:r>
            <a:endParaRPr/>
          </a:p>
        </p:txBody>
      </p:sp>
      <p:pic>
        <p:nvPicPr>
          <p:cNvPr id="251" name="Google Shape;251;p12"/>
          <p:cNvPicPr preferRelativeResize="0"/>
          <p:nvPr/>
        </p:nvPicPr>
        <p:blipFill rotWithShape="1">
          <a:blip r:embed="rId4">
            <a:alphaModFix/>
          </a:blip>
          <a:srcRect b="0" l="0" r="0" t="0"/>
          <a:stretch/>
        </p:blipFill>
        <p:spPr>
          <a:xfrm>
            <a:off x="1911024" y="2723845"/>
            <a:ext cx="8979098" cy="30957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256" name="Shape 256"/>
        <p:cNvGrpSpPr/>
        <p:nvPr/>
      </p:nvGrpSpPr>
      <p:grpSpPr>
        <a:xfrm>
          <a:off x="0" y="0"/>
          <a:ext cx="0" cy="0"/>
          <a:chOff x="0" y="0"/>
          <a:chExt cx="0" cy="0"/>
        </a:xfrm>
      </p:grpSpPr>
      <p:grpSp>
        <p:nvGrpSpPr>
          <p:cNvPr id="257" name="Google Shape;257;p13"/>
          <p:cNvGrpSpPr/>
          <p:nvPr/>
        </p:nvGrpSpPr>
        <p:grpSpPr>
          <a:xfrm rot="-215785">
            <a:off x="-93601" y="-492316"/>
            <a:ext cx="12379201" cy="2356230"/>
            <a:chOff x="0" y="0"/>
            <a:chExt cx="24758402" cy="4712462"/>
          </a:xfrm>
        </p:grpSpPr>
        <p:sp>
          <p:nvSpPr>
            <p:cNvPr id="258" name="Google Shape;258;p13"/>
            <p:cNvSpPr/>
            <p:nvPr/>
          </p:nvSpPr>
          <p:spPr>
            <a:xfrm rot="-404402">
              <a:off x="143338" y="381231"/>
              <a:ext cx="6663458" cy="2834998"/>
            </a:xfrm>
            <a:custGeom>
              <a:rect b="b" l="l" r="r" t="t"/>
              <a:pathLst>
                <a:path extrusionOk="0" h="2834998" w="6663458">
                  <a:moveTo>
                    <a:pt x="0" y="0"/>
                  </a:moveTo>
                  <a:lnTo>
                    <a:pt x="6663458" y="0"/>
                  </a:lnTo>
                  <a:lnTo>
                    <a:pt x="6663458" y="2834998"/>
                  </a:lnTo>
                  <a:lnTo>
                    <a:pt x="0" y="283499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59" name="Google Shape;259;p13"/>
            <p:cNvSpPr/>
            <p:nvPr/>
          </p:nvSpPr>
          <p:spPr>
            <a:xfrm flipH="1" rot="295897">
              <a:off x="5772676" y="281170"/>
              <a:ext cx="6663458" cy="2834998"/>
            </a:xfrm>
            <a:custGeom>
              <a:rect b="b" l="l" r="r" t="t"/>
              <a:pathLst>
                <a:path extrusionOk="0" h="2834998" w="6663458">
                  <a:moveTo>
                    <a:pt x="6663457" y="0"/>
                  </a:moveTo>
                  <a:lnTo>
                    <a:pt x="0" y="0"/>
                  </a:lnTo>
                  <a:lnTo>
                    <a:pt x="0" y="2834999"/>
                  </a:lnTo>
                  <a:lnTo>
                    <a:pt x="6663457" y="2834999"/>
                  </a:lnTo>
                  <a:lnTo>
                    <a:pt x="666345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60" name="Google Shape;260;p13"/>
            <p:cNvSpPr/>
            <p:nvPr/>
          </p:nvSpPr>
          <p:spPr>
            <a:xfrm rot="-6771">
              <a:off x="12293396" y="759906"/>
              <a:ext cx="6663458" cy="2834998"/>
            </a:xfrm>
            <a:custGeom>
              <a:rect b="b" l="l" r="r" t="t"/>
              <a:pathLst>
                <a:path extrusionOk="0" h="2834998" w="6663458">
                  <a:moveTo>
                    <a:pt x="0" y="0"/>
                  </a:moveTo>
                  <a:lnTo>
                    <a:pt x="6663458" y="0"/>
                  </a:lnTo>
                  <a:lnTo>
                    <a:pt x="6663458" y="2834999"/>
                  </a:lnTo>
                  <a:lnTo>
                    <a:pt x="0" y="283499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61" name="Google Shape;261;p13"/>
            <p:cNvSpPr/>
            <p:nvPr/>
          </p:nvSpPr>
          <p:spPr>
            <a:xfrm flipH="1" rot="611639">
              <a:off x="17896667" y="1310186"/>
              <a:ext cx="6663458" cy="2834998"/>
            </a:xfrm>
            <a:custGeom>
              <a:rect b="b" l="l" r="r" t="t"/>
              <a:pathLst>
                <a:path extrusionOk="0" h="2834998" w="6663458">
                  <a:moveTo>
                    <a:pt x="6663457" y="0"/>
                  </a:moveTo>
                  <a:lnTo>
                    <a:pt x="0" y="0"/>
                  </a:lnTo>
                  <a:lnTo>
                    <a:pt x="0" y="2834999"/>
                  </a:lnTo>
                  <a:lnTo>
                    <a:pt x="6663457" y="2834999"/>
                  </a:lnTo>
                  <a:lnTo>
                    <a:pt x="6663457"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262" name="Google Shape;262;p13"/>
          <p:cNvSpPr/>
          <p:nvPr/>
        </p:nvSpPr>
        <p:spPr>
          <a:xfrm>
            <a:off x="10815450" y="5819580"/>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63" name="Google Shape;263;p13"/>
          <p:cNvSpPr txBox="1"/>
          <p:nvPr/>
        </p:nvSpPr>
        <p:spPr>
          <a:xfrm>
            <a:off x="121926" y="2321005"/>
            <a:ext cx="11948149" cy="110799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3600" u="none" cap="none" strike="noStrike">
                <a:solidFill>
                  <a:srgbClr val="FFFFFF"/>
                </a:solidFill>
                <a:latin typeface="Century Gothic"/>
                <a:ea typeface="Century Gothic"/>
                <a:cs typeface="Century Gothic"/>
                <a:sym typeface="Century Gothic"/>
              </a:rPr>
              <a:t>How is this similar and different to the math we do everyday? </a:t>
            </a:r>
            <a:endParaRPr/>
          </a:p>
        </p:txBody>
      </p:sp>
      <p:sp>
        <p:nvSpPr>
          <p:cNvPr id="264" name="Google Shape;264;p13"/>
          <p:cNvSpPr txBox="1"/>
          <p:nvPr/>
        </p:nvSpPr>
        <p:spPr>
          <a:xfrm>
            <a:off x="121926" y="4451387"/>
            <a:ext cx="11948149" cy="55399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3600" u="none" cap="none" strike="noStrike">
                <a:solidFill>
                  <a:srgbClr val="FFFFFF"/>
                </a:solidFill>
                <a:latin typeface="Century Gothic"/>
                <a:ea typeface="Century Gothic"/>
                <a:cs typeface="Century Gothic"/>
                <a:sym typeface="Century Gothic"/>
              </a:rPr>
              <a:t>How did it feel to do this type of thinking in math?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268" name="Shape 268"/>
        <p:cNvGrpSpPr/>
        <p:nvPr/>
      </p:nvGrpSpPr>
      <p:grpSpPr>
        <a:xfrm>
          <a:off x="0" y="0"/>
          <a:ext cx="0" cy="0"/>
          <a:chOff x="0" y="0"/>
          <a:chExt cx="0" cy="0"/>
        </a:xfrm>
      </p:grpSpPr>
      <p:grpSp>
        <p:nvGrpSpPr>
          <p:cNvPr id="269" name="Google Shape;269;p14"/>
          <p:cNvGrpSpPr/>
          <p:nvPr/>
        </p:nvGrpSpPr>
        <p:grpSpPr>
          <a:xfrm rot="764659">
            <a:off x="6577164" y="-295858"/>
            <a:ext cx="6162933" cy="1963318"/>
            <a:chOff x="0" y="0"/>
            <a:chExt cx="12325865" cy="3926636"/>
          </a:xfrm>
        </p:grpSpPr>
        <p:sp>
          <p:nvSpPr>
            <p:cNvPr id="270" name="Google Shape;270;p14"/>
            <p:cNvSpPr/>
            <p:nvPr/>
          </p:nvSpPr>
          <p:spPr>
            <a:xfrm rot="-620188">
              <a:off x="197356" y="566440"/>
              <a:ext cx="6566520" cy="2793756"/>
            </a:xfrm>
            <a:custGeom>
              <a:rect b="b" l="l" r="r" t="t"/>
              <a:pathLst>
                <a:path extrusionOk="0" h="2793756" w="6566520">
                  <a:moveTo>
                    <a:pt x="0" y="0"/>
                  </a:moveTo>
                  <a:lnTo>
                    <a:pt x="6566519" y="0"/>
                  </a:lnTo>
                  <a:lnTo>
                    <a:pt x="6566519" y="2793756"/>
                  </a:lnTo>
                  <a:lnTo>
                    <a:pt x="0" y="279375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71" name="Google Shape;271;p14"/>
            <p:cNvSpPr/>
            <p:nvPr/>
          </p:nvSpPr>
          <p:spPr>
            <a:xfrm flipH="1" rot="80111">
              <a:off x="5727688" y="120048"/>
              <a:ext cx="6566520" cy="2793756"/>
            </a:xfrm>
            <a:custGeom>
              <a:rect b="b" l="l" r="r" t="t"/>
              <a:pathLst>
                <a:path extrusionOk="0" h="2793756" w="6566520">
                  <a:moveTo>
                    <a:pt x="6566520" y="0"/>
                  </a:moveTo>
                  <a:lnTo>
                    <a:pt x="0" y="0"/>
                  </a:lnTo>
                  <a:lnTo>
                    <a:pt x="0" y="2793755"/>
                  </a:lnTo>
                  <a:lnTo>
                    <a:pt x="6566520" y="2793755"/>
                  </a:lnTo>
                  <a:lnTo>
                    <a:pt x="656652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272" name="Google Shape;272;p14"/>
          <p:cNvSpPr/>
          <p:nvPr/>
        </p:nvSpPr>
        <p:spPr>
          <a:xfrm>
            <a:off x="177979" y="5652990"/>
            <a:ext cx="1239165" cy="1038420"/>
          </a:xfrm>
          <a:custGeom>
            <a:rect b="b" l="l" r="r" t="t"/>
            <a:pathLst>
              <a:path extrusionOk="0" h="1557630" w="1858747">
                <a:moveTo>
                  <a:pt x="0" y="0"/>
                </a:moveTo>
                <a:lnTo>
                  <a:pt x="1858748" y="0"/>
                </a:lnTo>
                <a:lnTo>
                  <a:pt x="1858748" y="1557630"/>
                </a:lnTo>
                <a:lnTo>
                  <a:pt x="0" y="155763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73" name="Google Shape;273;p14"/>
          <p:cNvSpPr/>
          <p:nvPr/>
        </p:nvSpPr>
        <p:spPr>
          <a:xfrm>
            <a:off x="6453005" y="1352296"/>
            <a:ext cx="5548824" cy="5486400"/>
          </a:xfrm>
          <a:custGeom>
            <a:rect b="b" l="l" r="r" t="t"/>
            <a:pathLst>
              <a:path extrusionOk="0" h="8229600" w="8323236">
                <a:moveTo>
                  <a:pt x="0" y="0"/>
                </a:moveTo>
                <a:lnTo>
                  <a:pt x="8323236" y="0"/>
                </a:lnTo>
                <a:lnTo>
                  <a:pt x="8323236" y="8229600"/>
                </a:lnTo>
                <a:lnTo>
                  <a:pt x="0" y="82296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74" name="Google Shape;274;p14"/>
          <p:cNvSpPr txBox="1"/>
          <p:nvPr/>
        </p:nvSpPr>
        <p:spPr>
          <a:xfrm>
            <a:off x="638841" y="990600"/>
            <a:ext cx="5351544" cy="40318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In the real world, we must think critically using math. </a:t>
            </a:r>
            <a:endParaRPr/>
          </a:p>
          <a:p>
            <a:pPr indent="0" lvl="0" marL="0" marR="0" rtl="0" algn="ctr">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Why don’t we do that more often in our math classes? </a:t>
            </a:r>
            <a:endParaRPr/>
          </a:p>
          <a:p>
            <a:pPr indent="0" lvl="0" marL="0" marR="0" rtl="0" algn="ctr">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Why is that more fun?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278" name="Shape 278"/>
        <p:cNvGrpSpPr/>
        <p:nvPr/>
      </p:nvGrpSpPr>
      <p:grpSpPr>
        <a:xfrm>
          <a:off x="0" y="0"/>
          <a:ext cx="0" cy="0"/>
          <a:chOff x="0" y="0"/>
          <a:chExt cx="0" cy="0"/>
        </a:xfrm>
      </p:grpSpPr>
      <p:grpSp>
        <p:nvGrpSpPr>
          <p:cNvPr id="279" name="Google Shape;279;p15"/>
          <p:cNvGrpSpPr/>
          <p:nvPr/>
        </p:nvGrpSpPr>
        <p:grpSpPr>
          <a:xfrm rot="-560733">
            <a:off x="-1149805" y="-295858"/>
            <a:ext cx="6162933" cy="1963318"/>
            <a:chOff x="0" y="0"/>
            <a:chExt cx="12325865" cy="3926636"/>
          </a:xfrm>
        </p:grpSpPr>
        <p:sp>
          <p:nvSpPr>
            <p:cNvPr id="280" name="Google Shape;280;p15"/>
            <p:cNvSpPr/>
            <p:nvPr/>
          </p:nvSpPr>
          <p:spPr>
            <a:xfrm rot="-620188">
              <a:off x="197356" y="566440"/>
              <a:ext cx="6566520" cy="2793756"/>
            </a:xfrm>
            <a:custGeom>
              <a:rect b="b" l="l" r="r" t="t"/>
              <a:pathLst>
                <a:path extrusionOk="0" h="2793756" w="6566520">
                  <a:moveTo>
                    <a:pt x="0" y="0"/>
                  </a:moveTo>
                  <a:lnTo>
                    <a:pt x="6566519" y="0"/>
                  </a:lnTo>
                  <a:lnTo>
                    <a:pt x="6566519" y="2793756"/>
                  </a:lnTo>
                  <a:lnTo>
                    <a:pt x="0" y="279375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281" name="Google Shape;281;p15"/>
            <p:cNvSpPr/>
            <p:nvPr/>
          </p:nvSpPr>
          <p:spPr>
            <a:xfrm flipH="1" rot="80111">
              <a:off x="5727688" y="120048"/>
              <a:ext cx="6566520" cy="2793756"/>
            </a:xfrm>
            <a:custGeom>
              <a:rect b="b" l="l" r="r" t="t"/>
              <a:pathLst>
                <a:path extrusionOk="0" h="2793756" w="6566520">
                  <a:moveTo>
                    <a:pt x="6566520" y="0"/>
                  </a:moveTo>
                  <a:lnTo>
                    <a:pt x="0" y="0"/>
                  </a:lnTo>
                  <a:lnTo>
                    <a:pt x="0" y="2793755"/>
                  </a:lnTo>
                  <a:lnTo>
                    <a:pt x="6566520" y="2793755"/>
                  </a:lnTo>
                  <a:lnTo>
                    <a:pt x="656652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sp>
        <p:nvSpPr>
          <p:cNvPr id="282" name="Google Shape;282;p15"/>
          <p:cNvSpPr/>
          <p:nvPr/>
        </p:nvSpPr>
        <p:spPr>
          <a:xfrm>
            <a:off x="1259384" y="1417638"/>
            <a:ext cx="4836616" cy="4535064"/>
          </a:xfrm>
          <a:custGeom>
            <a:rect b="b" l="l" r="r" t="t"/>
            <a:pathLst>
              <a:path extrusionOk="0" h="8229600" w="9820525">
                <a:moveTo>
                  <a:pt x="0" y="0"/>
                </a:moveTo>
                <a:lnTo>
                  <a:pt x="9820525" y="0"/>
                </a:lnTo>
                <a:lnTo>
                  <a:pt x="9820525" y="8229600"/>
                </a:lnTo>
                <a:lnTo>
                  <a:pt x="0" y="82296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nvGrpSpPr>
          <p:cNvPr id="283" name="Google Shape;283;p15"/>
          <p:cNvGrpSpPr/>
          <p:nvPr/>
        </p:nvGrpSpPr>
        <p:grpSpPr>
          <a:xfrm>
            <a:off x="7283612" y="1603421"/>
            <a:ext cx="4222589" cy="3701077"/>
            <a:chOff x="0" y="-38100"/>
            <a:chExt cx="1668183" cy="1462154"/>
          </a:xfrm>
        </p:grpSpPr>
        <p:sp>
          <p:nvSpPr>
            <p:cNvPr id="284" name="Google Shape;284;p15"/>
            <p:cNvSpPr/>
            <p:nvPr/>
          </p:nvSpPr>
          <p:spPr>
            <a:xfrm>
              <a:off x="0" y="0"/>
              <a:ext cx="1668183" cy="1424054"/>
            </a:xfrm>
            <a:custGeom>
              <a:rect b="b" l="l" r="r" t="t"/>
              <a:pathLst>
                <a:path extrusionOk="0" h="1424054" w="1668183">
                  <a:moveTo>
                    <a:pt x="0" y="0"/>
                  </a:moveTo>
                  <a:lnTo>
                    <a:pt x="1668183" y="0"/>
                  </a:lnTo>
                  <a:lnTo>
                    <a:pt x="1668183" y="1424054"/>
                  </a:lnTo>
                  <a:lnTo>
                    <a:pt x="0" y="1424054"/>
                  </a:lnTo>
                  <a:close/>
                </a:path>
              </a:pathLst>
            </a:custGeom>
            <a:solidFill>
              <a:srgbClr val="6E6E6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285" name="Google Shape;285;p15"/>
            <p:cNvSpPr txBox="1"/>
            <p:nvPr/>
          </p:nvSpPr>
          <p:spPr>
            <a:xfrm>
              <a:off x="0" y="-38100"/>
              <a:ext cx="1668183" cy="1462154"/>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sp>
        <p:nvSpPr>
          <p:cNvPr id="286" name="Google Shape;286;p15"/>
          <p:cNvSpPr txBox="1"/>
          <p:nvPr/>
        </p:nvSpPr>
        <p:spPr>
          <a:xfrm>
            <a:off x="7418357" y="1864628"/>
            <a:ext cx="3846000" cy="3478800"/>
          </a:xfrm>
          <a:prstGeom prst="rect">
            <a:avLst/>
          </a:prstGeom>
          <a:noFill/>
          <a:ln>
            <a:noFill/>
          </a:ln>
        </p:spPr>
        <p:txBody>
          <a:bodyPr anchorCtr="0" anchor="t" bIns="0" lIns="0" spcFirstLastPara="1" rIns="0" wrap="square" tIns="0">
            <a:spAutoFit/>
          </a:bodyPr>
          <a:lstStyle/>
          <a:p>
            <a:pPr indent="0" lvl="0" marL="0" marR="0" rtl="0" algn="ctr">
              <a:lnSpc>
                <a:spcPct val="78472"/>
              </a:lnSpc>
              <a:spcBef>
                <a:spcPts val="0"/>
              </a:spcBef>
              <a:spcAft>
                <a:spcPts val="0"/>
              </a:spcAft>
              <a:buNone/>
            </a:pPr>
            <a:r>
              <a:rPr b="0" i="0" lang="en-US" sz="7200" u="none" cap="none" strike="noStrike">
                <a:solidFill>
                  <a:srgbClr val="FFFFFF"/>
                </a:solidFill>
                <a:latin typeface="Century Gothic"/>
                <a:ea typeface="Century Gothic"/>
                <a:cs typeface="Century Gothic"/>
                <a:sym typeface="Century Gothic"/>
              </a:rPr>
              <a:t>Tips for Math Lab Success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291" name="Shape 291"/>
        <p:cNvGrpSpPr/>
        <p:nvPr/>
      </p:nvGrpSpPr>
      <p:grpSpPr>
        <a:xfrm>
          <a:off x="0" y="0"/>
          <a:ext cx="0" cy="0"/>
          <a:chOff x="0" y="0"/>
          <a:chExt cx="0" cy="0"/>
        </a:xfrm>
      </p:grpSpPr>
      <p:grpSp>
        <p:nvGrpSpPr>
          <p:cNvPr id="292" name="Google Shape;292;p16"/>
          <p:cNvGrpSpPr/>
          <p:nvPr/>
        </p:nvGrpSpPr>
        <p:grpSpPr>
          <a:xfrm>
            <a:off x="686961" y="1910655"/>
            <a:ext cx="8329979" cy="4411970"/>
            <a:chOff x="0" y="-38100"/>
            <a:chExt cx="3290856" cy="1743000"/>
          </a:xfrm>
        </p:grpSpPr>
        <p:sp>
          <p:nvSpPr>
            <p:cNvPr id="293" name="Google Shape;293;p16"/>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294" name="Google Shape;294;p16"/>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sp>
        <p:nvSpPr>
          <p:cNvPr id="295" name="Google Shape;295;p16"/>
          <p:cNvSpPr/>
          <p:nvPr/>
        </p:nvSpPr>
        <p:spPr>
          <a:xfrm>
            <a:off x="146360" y="205505"/>
            <a:ext cx="2220959" cy="831850"/>
          </a:xfrm>
          <a:custGeom>
            <a:rect b="b" l="l" r="r" t="t"/>
            <a:pathLst>
              <a:path extrusionOk="0" h="1247775" w="3331438">
                <a:moveTo>
                  <a:pt x="0" y="0"/>
                </a:moveTo>
                <a:lnTo>
                  <a:pt x="3331438" y="0"/>
                </a:lnTo>
                <a:lnTo>
                  <a:pt x="3331438" y="1247775"/>
                </a:lnTo>
                <a:lnTo>
                  <a:pt x="0" y="124777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296" name="Google Shape;296;p16"/>
          <p:cNvSpPr/>
          <p:nvPr/>
        </p:nvSpPr>
        <p:spPr>
          <a:xfrm>
            <a:off x="7708852" y="2444210"/>
            <a:ext cx="4251594" cy="4299969"/>
          </a:xfrm>
          <a:custGeom>
            <a:rect b="b" l="l" r="r" t="t"/>
            <a:pathLst>
              <a:path extrusionOk="0" h="6449953" w="6377391">
                <a:moveTo>
                  <a:pt x="0" y="0"/>
                </a:moveTo>
                <a:lnTo>
                  <a:pt x="6377392" y="0"/>
                </a:lnTo>
                <a:lnTo>
                  <a:pt x="6377392" y="6449953"/>
                </a:lnTo>
                <a:lnTo>
                  <a:pt x="0" y="644995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297" name="Google Shape;297;p16"/>
          <p:cNvSpPr txBox="1"/>
          <p:nvPr/>
        </p:nvSpPr>
        <p:spPr>
          <a:xfrm>
            <a:off x="257791" y="1069105"/>
            <a:ext cx="11817652" cy="769441"/>
          </a:xfrm>
          <a:prstGeom prst="rect">
            <a:avLst/>
          </a:prstGeom>
          <a:noFill/>
          <a:ln>
            <a:noFill/>
          </a:ln>
        </p:spPr>
        <p:txBody>
          <a:bodyPr anchorCtr="0" anchor="t" bIns="0" lIns="0" spcFirstLastPara="1" rIns="0" wrap="square" tIns="0">
            <a:spAutoFit/>
          </a:bodyPr>
          <a:lstStyle/>
          <a:p>
            <a:pPr indent="0" lvl="0" marL="0" marR="0" rtl="0" algn="ctr">
              <a:lnSpc>
                <a:spcPct val="112992"/>
              </a:lnSpc>
              <a:spcBef>
                <a:spcPts val="0"/>
              </a:spcBef>
              <a:spcAft>
                <a:spcPts val="0"/>
              </a:spcAft>
              <a:buNone/>
            </a:pPr>
            <a:r>
              <a:rPr b="0" i="0" lang="en-US" sz="5334" u="none" cap="none" strike="noStrike">
                <a:solidFill>
                  <a:srgbClr val="FFFFFF"/>
                </a:solidFill>
                <a:latin typeface="Century Gothic"/>
                <a:ea typeface="Century Gothic"/>
                <a:cs typeface="Century Gothic"/>
                <a:sym typeface="Century Gothic"/>
              </a:rPr>
              <a:t>It’s Okay to Not be 100% Sure!</a:t>
            </a:r>
            <a:endParaRPr/>
          </a:p>
        </p:txBody>
      </p:sp>
      <p:sp>
        <p:nvSpPr>
          <p:cNvPr id="298" name="Google Shape;298;p16"/>
          <p:cNvSpPr txBox="1"/>
          <p:nvPr/>
        </p:nvSpPr>
        <p:spPr>
          <a:xfrm rot="645023">
            <a:off x="725288" y="315933"/>
            <a:ext cx="857310" cy="491609"/>
          </a:xfrm>
          <a:prstGeom prst="rect">
            <a:avLst/>
          </a:prstGeom>
          <a:noFill/>
          <a:ln>
            <a:noFill/>
          </a:ln>
        </p:spPr>
        <p:txBody>
          <a:bodyPr anchorCtr="0" anchor="t" bIns="0" lIns="0" spcFirstLastPara="1" rIns="0" wrap="square" tIns="0">
            <a:spAutoFit/>
          </a:bodyPr>
          <a:lstStyle/>
          <a:p>
            <a:pPr indent="0" lvl="0" marL="0" marR="0" rtl="0" algn="ctr">
              <a:lnSpc>
                <a:spcPct val="140046"/>
              </a:lnSpc>
              <a:spcBef>
                <a:spcPts val="0"/>
              </a:spcBef>
              <a:spcAft>
                <a:spcPts val="0"/>
              </a:spcAft>
              <a:buNone/>
            </a:pPr>
            <a:r>
              <a:rPr b="1" i="0" lang="en-US" sz="2999" u="none" cap="none" strike="noStrike">
                <a:solidFill>
                  <a:srgbClr val="000000"/>
                </a:solidFill>
                <a:latin typeface="Century Gothic"/>
                <a:ea typeface="Century Gothic"/>
                <a:cs typeface="Century Gothic"/>
                <a:sym typeface="Century Gothic"/>
              </a:rPr>
              <a:t>Tip 1</a:t>
            </a:r>
            <a:endParaRPr/>
          </a:p>
        </p:txBody>
      </p:sp>
      <p:sp>
        <p:nvSpPr>
          <p:cNvPr id="299" name="Google Shape;299;p16"/>
          <p:cNvSpPr txBox="1"/>
          <p:nvPr/>
        </p:nvSpPr>
        <p:spPr>
          <a:xfrm>
            <a:off x="1518319" y="2846140"/>
            <a:ext cx="6190533" cy="27392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accent5"/>
                </a:solidFill>
                <a:latin typeface="Century Gothic"/>
                <a:ea typeface="Century Gothic"/>
                <a:cs typeface="Century Gothic"/>
                <a:sym typeface="Century Gothic"/>
              </a:rPr>
              <a:t>That is the point of the thinkLaw math labs! It’s important for us to tackle big problems </a:t>
            </a:r>
            <a:r>
              <a:rPr b="1" i="0" lang="en-US" sz="3200" u="none" cap="none" strike="noStrike">
                <a:solidFill>
                  <a:schemeClr val="accent5"/>
                </a:solidFill>
                <a:latin typeface="Century Gothic"/>
                <a:ea typeface="Century Gothic"/>
                <a:cs typeface="Century Gothic"/>
                <a:sym typeface="Century Gothic"/>
              </a:rPr>
              <a:t>together</a:t>
            </a:r>
            <a:r>
              <a:rPr b="0" i="0" lang="en-US" sz="3200" u="none" cap="none" strike="noStrike">
                <a:solidFill>
                  <a:schemeClr val="accent5"/>
                </a:solidFill>
                <a:latin typeface="Century Gothic"/>
                <a:ea typeface="Century Gothic"/>
                <a:cs typeface="Century Gothic"/>
                <a:sym typeface="Century Gothic"/>
              </a:rPr>
              <a:t>. We learn by trying!</a:t>
            </a:r>
            <a:endParaRPr b="0" i="0" sz="3200" u="none" cap="none" strike="noStrike">
              <a:solidFill>
                <a:schemeClr val="accent5"/>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304" name="Shape 304"/>
        <p:cNvGrpSpPr/>
        <p:nvPr/>
      </p:nvGrpSpPr>
      <p:grpSpPr>
        <a:xfrm>
          <a:off x="0" y="0"/>
          <a:ext cx="0" cy="0"/>
          <a:chOff x="0" y="0"/>
          <a:chExt cx="0" cy="0"/>
        </a:xfrm>
      </p:grpSpPr>
      <p:grpSp>
        <p:nvGrpSpPr>
          <p:cNvPr id="305" name="Google Shape;305;p17"/>
          <p:cNvGrpSpPr/>
          <p:nvPr/>
        </p:nvGrpSpPr>
        <p:grpSpPr>
          <a:xfrm>
            <a:off x="583972" y="1896141"/>
            <a:ext cx="8329979" cy="4411970"/>
            <a:chOff x="0" y="-38100"/>
            <a:chExt cx="3290856" cy="1743000"/>
          </a:xfrm>
        </p:grpSpPr>
        <p:sp>
          <p:nvSpPr>
            <p:cNvPr id="306" name="Google Shape;306;p17"/>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307" name="Google Shape;307;p17"/>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sp>
        <p:nvSpPr>
          <p:cNvPr id="308" name="Google Shape;308;p17"/>
          <p:cNvSpPr/>
          <p:nvPr/>
        </p:nvSpPr>
        <p:spPr>
          <a:xfrm>
            <a:off x="146360" y="205505"/>
            <a:ext cx="2220959" cy="831850"/>
          </a:xfrm>
          <a:custGeom>
            <a:rect b="b" l="l" r="r" t="t"/>
            <a:pathLst>
              <a:path extrusionOk="0" h="1247775" w="3331438">
                <a:moveTo>
                  <a:pt x="0" y="0"/>
                </a:moveTo>
                <a:lnTo>
                  <a:pt x="3331438" y="0"/>
                </a:lnTo>
                <a:lnTo>
                  <a:pt x="3331438" y="1247775"/>
                </a:lnTo>
                <a:lnTo>
                  <a:pt x="0" y="124777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309" name="Google Shape;309;p17"/>
          <p:cNvSpPr/>
          <p:nvPr/>
        </p:nvSpPr>
        <p:spPr>
          <a:xfrm>
            <a:off x="7391445" y="2287395"/>
            <a:ext cx="4433167" cy="4370364"/>
          </a:xfrm>
          <a:custGeom>
            <a:rect b="b" l="l" r="r" t="t"/>
            <a:pathLst>
              <a:path extrusionOk="0" h="6555546" w="6649750">
                <a:moveTo>
                  <a:pt x="0" y="0"/>
                </a:moveTo>
                <a:lnTo>
                  <a:pt x="6649750" y="0"/>
                </a:lnTo>
                <a:lnTo>
                  <a:pt x="6649750" y="6555545"/>
                </a:lnTo>
                <a:lnTo>
                  <a:pt x="0" y="6555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310" name="Google Shape;310;p17"/>
          <p:cNvSpPr txBox="1"/>
          <p:nvPr/>
        </p:nvSpPr>
        <p:spPr>
          <a:xfrm>
            <a:off x="187174" y="1068987"/>
            <a:ext cx="11817652" cy="769441"/>
          </a:xfrm>
          <a:prstGeom prst="rect">
            <a:avLst/>
          </a:prstGeom>
          <a:noFill/>
          <a:ln>
            <a:noFill/>
          </a:ln>
        </p:spPr>
        <p:txBody>
          <a:bodyPr anchorCtr="0" anchor="t" bIns="0" lIns="0" spcFirstLastPara="1" rIns="0" wrap="square" tIns="0">
            <a:spAutoFit/>
          </a:bodyPr>
          <a:lstStyle/>
          <a:p>
            <a:pPr indent="0" lvl="0" marL="0" marR="0" rtl="0" algn="ctr">
              <a:lnSpc>
                <a:spcPct val="112992"/>
              </a:lnSpc>
              <a:spcBef>
                <a:spcPts val="0"/>
              </a:spcBef>
              <a:spcAft>
                <a:spcPts val="0"/>
              </a:spcAft>
              <a:buNone/>
            </a:pPr>
            <a:r>
              <a:rPr b="0" i="0" lang="en-US" sz="5334" u="none" cap="none" strike="noStrike">
                <a:solidFill>
                  <a:srgbClr val="FFFFFF"/>
                </a:solidFill>
                <a:latin typeface="Century Gothic"/>
                <a:ea typeface="Century Gothic"/>
                <a:cs typeface="Century Gothic"/>
                <a:sym typeface="Century Gothic"/>
              </a:rPr>
              <a:t>There is Not One “Right” Way</a:t>
            </a:r>
            <a:endParaRPr/>
          </a:p>
        </p:txBody>
      </p:sp>
      <p:sp>
        <p:nvSpPr>
          <p:cNvPr id="311" name="Google Shape;311;p17"/>
          <p:cNvSpPr txBox="1"/>
          <p:nvPr/>
        </p:nvSpPr>
        <p:spPr>
          <a:xfrm rot="645023">
            <a:off x="725288" y="315933"/>
            <a:ext cx="857310" cy="491609"/>
          </a:xfrm>
          <a:prstGeom prst="rect">
            <a:avLst/>
          </a:prstGeom>
          <a:noFill/>
          <a:ln>
            <a:noFill/>
          </a:ln>
        </p:spPr>
        <p:txBody>
          <a:bodyPr anchorCtr="0" anchor="t" bIns="0" lIns="0" spcFirstLastPara="1" rIns="0" wrap="square" tIns="0">
            <a:spAutoFit/>
          </a:bodyPr>
          <a:lstStyle/>
          <a:p>
            <a:pPr indent="0" lvl="0" marL="0" marR="0" rtl="0" algn="ctr">
              <a:lnSpc>
                <a:spcPct val="140046"/>
              </a:lnSpc>
              <a:spcBef>
                <a:spcPts val="0"/>
              </a:spcBef>
              <a:spcAft>
                <a:spcPts val="0"/>
              </a:spcAft>
              <a:buNone/>
            </a:pPr>
            <a:r>
              <a:rPr b="1" i="0" lang="en-US" sz="2999" u="none" cap="none" strike="noStrike">
                <a:solidFill>
                  <a:srgbClr val="000000"/>
                </a:solidFill>
                <a:latin typeface="Century Gothic"/>
                <a:ea typeface="Century Gothic"/>
                <a:cs typeface="Century Gothic"/>
                <a:sym typeface="Century Gothic"/>
              </a:rPr>
              <a:t>Tip 2</a:t>
            </a:r>
            <a:endParaRPr/>
          </a:p>
        </p:txBody>
      </p:sp>
      <p:sp>
        <p:nvSpPr>
          <p:cNvPr id="312" name="Google Shape;312;p17"/>
          <p:cNvSpPr txBox="1"/>
          <p:nvPr/>
        </p:nvSpPr>
        <p:spPr>
          <a:xfrm>
            <a:off x="1256839" y="2453386"/>
            <a:ext cx="6190533" cy="37240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accent5"/>
                </a:solidFill>
                <a:latin typeface="Century Gothic"/>
                <a:ea typeface="Century Gothic"/>
                <a:cs typeface="Century Gothic"/>
                <a:sym typeface="Century Gothic"/>
              </a:rPr>
              <a:t>This is an opportunity for you to </a:t>
            </a:r>
            <a:r>
              <a:rPr b="1" i="0" lang="en-US" sz="3200" u="none" cap="none" strike="noStrike">
                <a:solidFill>
                  <a:schemeClr val="accent5"/>
                </a:solidFill>
                <a:latin typeface="Century Gothic"/>
                <a:ea typeface="Century Gothic"/>
                <a:cs typeface="Century Gothic"/>
                <a:sym typeface="Century Gothic"/>
              </a:rPr>
              <a:t>synthesize</a:t>
            </a:r>
            <a:r>
              <a:rPr b="0" i="0" lang="en-US" sz="3200" u="none" cap="none" strike="noStrike">
                <a:solidFill>
                  <a:schemeClr val="accent5"/>
                </a:solidFill>
                <a:latin typeface="Century Gothic"/>
                <a:ea typeface="Century Gothic"/>
                <a:cs typeface="Century Gothic"/>
                <a:sym typeface="Century Gothic"/>
              </a:rPr>
              <a:t> or use EVERYTHING you know about math to tackle the problems. Math is </a:t>
            </a:r>
            <a:r>
              <a:rPr b="1" i="0" lang="en-US" sz="3200" u="none" cap="none" strike="noStrike">
                <a:solidFill>
                  <a:schemeClr val="accent5"/>
                </a:solidFill>
                <a:latin typeface="Century Gothic"/>
                <a:ea typeface="Century Gothic"/>
                <a:cs typeface="Century Gothic"/>
                <a:sym typeface="Century Gothic"/>
              </a:rPr>
              <a:t>flexible</a:t>
            </a:r>
            <a:r>
              <a:rPr b="0" i="0" lang="en-US" sz="3200" u="none" cap="none" strike="noStrike">
                <a:solidFill>
                  <a:schemeClr val="accent5"/>
                </a:solidFill>
                <a:latin typeface="Century Gothic"/>
                <a:ea typeface="Century Gothic"/>
                <a:cs typeface="Century Gothic"/>
                <a:sym typeface="Century Gothic"/>
              </a:rPr>
              <a:t>. There is more than one way to solve a problem!</a:t>
            </a:r>
            <a:endParaRPr b="0" i="0" sz="3200" u="none" cap="none" strike="noStrike">
              <a:solidFill>
                <a:schemeClr val="accent5"/>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317" name="Shape 317"/>
        <p:cNvGrpSpPr/>
        <p:nvPr/>
      </p:nvGrpSpPr>
      <p:grpSpPr>
        <a:xfrm>
          <a:off x="0" y="0"/>
          <a:ext cx="0" cy="0"/>
          <a:chOff x="0" y="0"/>
          <a:chExt cx="0" cy="0"/>
        </a:xfrm>
      </p:grpSpPr>
      <p:grpSp>
        <p:nvGrpSpPr>
          <p:cNvPr id="318" name="Google Shape;318;p18"/>
          <p:cNvGrpSpPr/>
          <p:nvPr/>
        </p:nvGrpSpPr>
        <p:grpSpPr>
          <a:xfrm>
            <a:off x="583972" y="1896141"/>
            <a:ext cx="8329979" cy="4411970"/>
            <a:chOff x="0" y="-38100"/>
            <a:chExt cx="3290856" cy="1743000"/>
          </a:xfrm>
        </p:grpSpPr>
        <p:sp>
          <p:nvSpPr>
            <p:cNvPr id="319" name="Google Shape;319;p18"/>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320" name="Google Shape;320;p18"/>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sp>
        <p:nvSpPr>
          <p:cNvPr id="321" name="Google Shape;321;p18"/>
          <p:cNvSpPr/>
          <p:nvPr/>
        </p:nvSpPr>
        <p:spPr>
          <a:xfrm>
            <a:off x="146360" y="205505"/>
            <a:ext cx="2220959" cy="831850"/>
          </a:xfrm>
          <a:custGeom>
            <a:rect b="b" l="l" r="r" t="t"/>
            <a:pathLst>
              <a:path extrusionOk="0" h="1247775" w="3331438">
                <a:moveTo>
                  <a:pt x="0" y="0"/>
                </a:moveTo>
                <a:lnTo>
                  <a:pt x="3331438" y="0"/>
                </a:lnTo>
                <a:lnTo>
                  <a:pt x="3331438" y="1247775"/>
                </a:lnTo>
                <a:lnTo>
                  <a:pt x="0" y="124777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322" name="Google Shape;322;p18"/>
          <p:cNvSpPr txBox="1"/>
          <p:nvPr/>
        </p:nvSpPr>
        <p:spPr>
          <a:xfrm>
            <a:off x="187174" y="1068987"/>
            <a:ext cx="11817652" cy="769441"/>
          </a:xfrm>
          <a:prstGeom prst="rect">
            <a:avLst/>
          </a:prstGeom>
          <a:noFill/>
          <a:ln>
            <a:noFill/>
          </a:ln>
        </p:spPr>
        <p:txBody>
          <a:bodyPr anchorCtr="0" anchor="t" bIns="0" lIns="0" spcFirstLastPara="1" rIns="0" wrap="square" tIns="0">
            <a:spAutoFit/>
          </a:bodyPr>
          <a:lstStyle/>
          <a:p>
            <a:pPr indent="0" lvl="0" marL="0" marR="0" rtl="0" algn="ctr">
              <a:lnSpc>
                <a:spcPct val="112992"/>
              </a:lnSpc>
              <a:spcBef>
                <a:spcPts val="0"/>
              </a:spcBef>
              <a:spcAft>
                <a:spcPts val="0"/>
              </a:spcAft>
              <a:buNone/>
            </a:pPr>
            <a:r>
              <a:rPr b="0" i="0" lang="en-US" sz="5334" u="none" cap="none" strike="noStrike">
                <a:solidFill>
                  <a:srgbClr val="FFFFFF"/>
                </a:solidFill>
                <a:latin typeface="Century Gothic"/>
                <a:ea typeface="Century Gothic"/>
                <a:cs typeface="Century Gothic"/>
                <a:sym typeface="Century Gothic"/>
              </a:rPr>
              <a:t>Questions, Questions, Questions</a:t>
            </a:r>
            <a:endParaRPr/>
          </a:p>
        </p:txBody>
      </p:sp>
      <p:sp>
        <p:nvSpPr>
          <p:cNvPr id="323" name="Google Shape;323;p18"/>
          <p:cNvSpPr txBox="1"/>
          <p:nvPr/>
        </p:nvSpPr>
        <p:spPr>
          <a:xfrm rot="645023">
            <a:off x="725288" y="315933"/>
            <a:ext cx="857310" cy="491609"/>
          </a:xfrm>
          <a:prstGeom prst="rect">
            <a:avLst/>
          </a:prstGeom>
          <a:noFill/>
          <a:ln>
            <a:noFill/>
          </a:ln>
        </p:spPr>
        <p:txBody>
          <a:bodyPr anchorCtr="0" anchor="t" bIns="0" lIns="0" spcFirstLastPara="1" rIns="0" wrap="square" tIns="0">
            <a:spAutoFit/>
          </a:bodyPr>
          <a:lstStyle/>
          <a:p>
            <a:pPr indent="0" lvl="0" marL="0" marR="0" rtl="0" algn="ctr">
              <a:lnSpc>
                <a:spcPct val="140046"/>
              </a:lnSpc>
              <a:spcBef>
                <a:spcPts val="0"/>
              </a:spcBef>
              <a:spcAft>
                <a:spcPts val="0"/>
              </a:spcAft>
              <a:buNone/>
            </a:pPr>
            <a:r>
              <a:rPr b="1" i="0" lang="en-US" sz="2999" u="none" cap="none" strike="noStrike">
                <a:solidFill>
                  <a:srgbClr val="000000"/>
                </a:solidFill>
                <a:latin typeface="Century Gothic"/>
                <a:ea typeface="Century Gothic"/>
                <a:cs typeface="Century Gothic"/>
                <a:sym typeface="Century Gothic"/>
              </a:rPr>
              <a:t>Tip 3</a:t>
            </a:r>
            <a:endParaRPr/>
          </a:p>
        </p:txBody>
      </p:sp>
      <p:sp>
        <p:nvSpPr>
          <p:cNvPr id="324" name="Google Shape;324;p18"/>
          <p:cNvSpPr/>
          <p:nvPr/>
        </p:nvSpPr>
        <p:spPr>
          <a:xfrm>
            <a:off x="7447810" y="2182851"/>
            <a:ext cx="4481621" cy="4464815"/>
          </a:xfrm>
          <a:custGeom>
            <a:rect b="b" l="l" r="r" t="t"/>
            <a:pathLst>
              <a:path extrusionOk="0" h="6697222" w="6722432">
                <a:moveTo>
                  <a:pt x="0" y="0"/>
                </a:moveTo>
                <a:lnTo>
                  <a:pt x="6722431" y="0"/>
                </a:lnTo>
                <a:lnTo>
                  <a:pt x="6722431" y="6697223"/>
                </a:lnTo>
                <a:lnTo>
                  <a:pt x="0" y="669722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325" name="Google Shape;325;p18"/>
          <p:cNvSpPr txBox="1"/>
          <p:nvPr/>
        </p:nvSpPr>
        <p:spPr>
          <a:xfrm>
            <a:off x="1135892" y="2690373"/>
            <a:ext cx="6190533" cy="32316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accent5"/>
                </a:solidFill>
                <a:latin typeface="Century Gothic"/>
                <a:ea typeface="Century Gothic"/>
                <a:cs typeface="Century Gothic"/>
                <a:sym typeface="Century Gothic"/>
              </a:rPr>
              <a:t>Math is supposed to make sense. If something doesn’t make sense, ask! Also,</a:t>
            </a:r>
            <a:r>
              <a:rPr b="1" i="0" lang="en-US" sz="3200" u="none" cap="none" strike="noStrike">
                <a:solidFill>
                  <a:schemeClr val="accent5"/>
                </a:solidFill>
                <a:latin typeface="Century Gothic"/>
                <a:ea typeface="Century Gothic"/>
                <a:cs typeface="Century Gothic"/>
                <a:sym typeface="Century Gothic"/>
              </a:rPr>
              <a:t> be curious</a:t>
            </a:r>
            <a:r>
              <a:rPr b="0" i="0" lang="en-US" sz="3200" u="none" cap="none" strike="noStrike">
                <a:solidFill>
                  <a:schemeClr val="accent5"/>
                </a:solidFill>
                <a:latin typeface="Century Gothic"/>
                <a:ea typeface="Century Gothic"/>
                <a:cs typeface="Century Gothic"/>
                <a:sym typeface="Century Gothic"/>
              </a:rPr>
              <a:t>! What do these math labs make you wonder about the world? </a:t>
            </a:r>
            <a:endParaRPr b="0" i="0" sz="3200" u="none" cap="none" strike="noStrike">
              <a:solidFill>
                <a:schemeClr val="accent5"/>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330" name="Shape 330"/>
        <p:cNvGrpSpPr/>
        <p:nvPr/>
      </p:nvGrpSpPr>
      <p:grpSpPr>
        <a:xfrm>
          <a:off x="0" y="0"/>
          <a:ext cx="0" cy="0"/>
          <a:chOff x="0" y="0"/>
          <a:chExt cx="0" cy="0"/>
        </a:xfrm>
      </p:grpSpPr>
      <p:grpSp>
        <p:nvGrpSpPr>
          <p:cNvPr id="331" name="Google Shape;331;p19"/>
          <p:cNvGrpSpPr/>
          <p:nvPr/>
        </p:nvGrpSpPr>
        <p:grpSpPr>
          <a:xfrm>
            <a:off x="0" y="5490974"/>
            <a:ext cx="12192000" cy="1392073"/>
            <a:chOff x="0" y="-38100"/>
            <a:chExt cx="4939308" cy="604877"/>
          </a:xfrm>
        </p:grpSpPr>
        <p:sp>
          <p:nvSpPr>
            <p:cNvPr id="332" name="Google Shape;332;p19"/>
            <p:cNvSpPr/>
            <p:nvPr/>
          </p:nvSpPr>
          <p:spPr>
            <a:xfrm>
              <a:off x="0" y="0"/>
              <a:ext cx="4939308" cy="566777"/>
            </a:xfrm>
            <a:custGeom>
              <a:rect b="b" l="l" r="r" t="t"/>
              <a:pathLst>
                <a:path extrusionOk="0" h="566777" w="4939308">
                  <a:moveTo>
                    <a:pt x="0" y="0"/>
                  </a:moveTo>
                  <a:lnTo>
                    <a:pt x="4939308" y="0"/>
                  </a:lnTo>
                  <a:lnTo>
                    <a:pt x="4939308" y="566777"/>
                  </a:lnTo>
                  <a:lnTo>
                    <a:pt x="0" y="566777"/>
                  </a:lnTo>
                  <a:close/>
                </a:path>
              </a:pathLst>
            </a:custGeom>
            <a:solidFill>
              <a:srgbClr val="006EB6"/>
            </a:solidFill>
            <a:ln cap="sq" cmpd="sng" w="381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333" name="Google Shape;333;p19"/>
            <p:cNvSpPr txBox="1"/>
            <p:nvPr/>
          </p:nvSpPr>
          <p:spPr>
            <a:xfrm>
              <a:off x="0" y="-38100"/>
              <a:ext cx="4939308" cy="604877"/>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grpSp>
        <p:nvGrpSpPr>
          <p:cNvPr id="334" name="Google Shape;334;p19"/>
          <p:cNvGrpSpPr/>
          <p:nvPr/>
        </p:nvGrpSpPr>
        <p:grpSpPr>
          <a:xfrm rot="-215785">
            <a:off x="-93601" y="-492316"/>
            <a:ext cx="12379201" cy="2356230"/>
            <a:chOff x="0" y="0"/>
            <a:chExt cx="24758402" cy="4712462"/>
          </a:xfrm>
        </p:grpSpPr>
        <p:sp>
          <p:nvSpPr>
            <p:cNvPr id="335" name="Google Shape;335;p19"/>
            <p:cNvSpPr/>
            <p:nvPr/>
          </p:nvSpPr>
          <p:spPr>
            <a:xfrm rot="-404402">
              <a:off x="143338" y="381231"/>
              <a:ext cx="6663458" cy="2834998"/>
            </a:xfrm>
            <a:custGeom>
              <a:rect b="b" l="l" r="r" t="t"/>
              <a:pathLst>
                <a:path extrusionOk="0" h="2834998" w="6663458">
                  <a:moveTo>
                    <a:pt x="0" y="0"/>
                  </a:moveTo>
                  <a:lnTo>
                    <a:pt x="6663458" y="0"/>
                  </a:lnTo>
                  <a:lnTo>
                    <a:pt x="6663458" y="2834998"/>
                  </a:lnTo>
                  <a:lnTo>
                    <a:pt x="0" y="283499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336" name="Google Shape;336;p19"/>
            <p:cNvSpPr/>
            <p:nvPr/>
          </p:nvSpPr>
          <p:spPr>
            <a:xfrm flipH="1" rot="295897">
              <a:off x="5772676" y="281170"/>
              <a:ext cx="6663458" cy="2834998"/>
            </a:xfrm>
            <a:custGeom>
              <a:rect b="b" l="l" r="r" t="t"/>
              <a:pathLst>
                <a:path extrusionOk="0" h="2834998" w="6663458">
                  <a:moveTo>
                    <a:pt x="6663457" y="0"/>
                  </a:moveTo>
                  <a:lnTo>
                    <a:pt x="0" y="0"/>
                  </a:lnTo>
                  <a:lnTo>
                    <a:pt x="0" y="2834999"/>
                  </a:lnTo>
                  <a:lnTo>
                    <a:pt x="6663457" y="2834999"/>
                  </a:lnTo>
                  <a:lnTo>
                    <a:pt x="666345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337" name="Google Shape;337;p19"/>
            <p:cNvSpPr/>
            <p:nvPr/>
          </p:nvSpPr>
          <p:spPr>
            <a:xfrm rot="-6771">
              <a:off x="12293396" y="759906"/>
              <a:ext cx="6663458" cy="2834998"/>
            </a:xfrm>
            <a:custGeom>
              <a:rect b="b" l="l" r="r" t="t"/>
              <a:pathLst>
                <a:path extrusionOk="0" h="2834998" w="6663458">
                  <a:moveTo>
                    <a:pt x="0" y="0"/>
                  </a:moveTo>
                  <a:lnTo>
                    <a:pt x="6663458" y="0"/>
                  </a:lnTo>
                  <a:lnTo>
                    <a:pt x="6663458" y="2834999"/>
                  </a:lnTo>
                  <a:lnTo>
                    <a:pt x="0" y="283499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338" name="Google Shape;338;p19"/>
            <p:cNvSpPr/>
            <p:nvPr/>
          </p:nvSpPr>
          <p:spPr>
            <a:xfrm flipH="1" rot="611639">
              <a:off x="17896667" y="1310186"/>
              <a:ext cx="6663458" cy="2834998"/>
            </a:xfrm>
            <a:custGeom>
              <a:rect b="b" l="l" r="r" t="t"/>
              <a:pathLst>
                <a:path extrusionOk="0" h="2834998" w="6663458">
                  <a:moveTo>
                    <a:pt x="6663457" y="0"/>
                  </a:moveTo>
                  <a:lnTo>
                    <a:pt x="0" y="0"/>
                  </a:lnTo>
                  <a:lnTo>
                    <a:pt x="0" y="2834999"/>
                  </a:lnTo>
                  <a:lnTo>
                    <a:pt x="6663457" y="2834999"/>
                  </a:lnTo>
                  <a:lnTo>
                    <a:pt x="6663457"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sp>
        <p:nvSpPr>
          <p:cNvPr id="339" name="Google Shape;339;p19"/>
          <p:cNvSpPr/>
          <p:nvPr/>
        </p:nvSpPr>
        <p:spPr>
          <a:xfrm>
            <a:off x="10894082" y="5832479"/>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340" name="Google Shape;340;p19"/>
          <p:cNvSpPr/>
          <p:nvPr/>
        </p:nvSpPr>
        <p:spPr>
          <a:xfrm>
            <a:off x="224888" y="1326230"/>
            <a:ext cx="4476684" cy="4502951"/>
          </a:xfrm>
          <a:custGeom>
            <a:rect b="b" l="l" r="r" t="t"/>
            <a:pathLst>
              <a:path extrusionOk="0" h="6754427" w="6715026">
                <a:moveTo>
                  <a:pt x="0" y="0"/>
                </a:moveTo>
                <a:lnTo>
                  <a:pt x="6715026" y="0"/>
                </a:lnTo>
                <a:lnTo>
                  <a:pt x="6715026" y="6754427"/>
                </a:lnTo>
                <a:lnTo>
                  <a:pt x="0" y="675442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341" name="Google Shape;341;p19"/>
          <p:cNvSpPr txBox="1"/>
          <p:nvPr/>
        </p:nvSpPr>
        <p:spPr>
          <a:xfrm>
            <a:off x="4741703" y="2536665"/>
            <a:ext cx="7217761" cy="246259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5334" u="none" cap="none" strike="noStrike">
                <a:solidFill>
                  <a:srgbClr val="FFFFFF"/>
                </a:solidFill>
                <a:latin typeface="Century Gothic"/>
                <a:ea typeface="Century Gothic"/>
                <a:cs typeface="Century Gothic"/>
                <a:sym typeface="Century Gothic"/>
              </a:rPr>
              <a:t>Show Up with Your WHOLE Self and</a:t>
            </a:r>
            <a:endParaRPr/>
          </a:p>
          <a:p>
            <a:pPr indent="0" lvl="0" marL="0" marR="0" rtl="0" algn="ctr">
              <a:spcBef>
                <a:spcPts val="0"/>
              </a:spcBef>
              <a:spcAft>
                <a:spcPts val="0"/>
              </a:spcAft>
              <a:buNone/>
            </a:pPr>
            <a:r>
              <a:rPr b="0" i="0" lang="en-US" sz="5334" u="none" cap="none" strike="noStrike">
                <a:solidFill>
                  <a:srgbClr val="FFFFFF"/>
                </a:solidFill>
                <a:latin typeface="Century Gothic"/>
                <a:ea typeface="Century Gothic"/>
                <a:cs typeface="Century Gothic"/>
                <a:sym typeface="Century Gothic"/>
              </a:rPr>
              <a:t>HAVE FUN!</a:t>
            </a:r>
            <a:endParaRPr/>
          </a:p>
        </p:txBody>
      </p:sp>
      <p:sp>
        <p:nvSpPr>
          <p:cNvPr id="342" name="Google Shape;342;p19"/>
          <p:cNvSpPr txBox="1"/>
          <p:nvPr/>
        </p:nvSpPr>
        <p:spPr>
          <a:xfrm>
            <a:off x="4741703" y="1590122"/>
            <a:ext cx="5350026" cy="654988"/>
          </a:xfrm>
          <a:prstGeom prst="rect">
            <a:avLst/>
          </a:prstGeom>
          <a:noFill/>
          <a:ln>
            <a:noFill/>
          </a:ln>
        </p:spPr>
        <p:txBody>
          <a:bodyPr anchorCtr="0" anchor="t" bIns="0" lIns="0" spcFirstLastPara="1" rIns="0" wrap="square" tIns="0">
            <a:spAutoFit/>
          </a:bodyPr>
          <a:lstStyle/>
          <a:p>
            <a:pPr indent="0" lvl="0" marL="0" marR="0" rtl="0" algn="l">
              <a:lnSpc>
                <a:spcPct val="225984"/>
              </a:lnSpc>
              <a:spcBef>
                <a:spcPts val="0"/>
              </a:spcBef>
              <a:spcAft>
                <a:spcPts val="0"/>
              </a:spcAft>
              <a:buNone/>
            </a:pPr>
            <a:r>
              <a:rPr b="0" i="0" lang="en-US" sz="2667" u="none" cap="none" strike="noStrike">
                <a:solidFill>
                  <a:srgbClr val="FFFFFF"/>
                </a:solidFill>
                <a:latin typeface="Century Gothic"/>
                <a:ea typeface="Century Gothic"/>
                <a:cs typeface="Century Gothic"/>
                <a:sym typeface="Century Gothic"/>
              </a:rPr>
              <a:t>Most importantly… </a:t>
            </a:r>
            <a:endParaRPr/>
          </a:p>
        </p:txBody>
      </p:sp>
      <p:sp>
        <p:nvSpPr>
          <p:cNvPr id="343" name="Google Shape;343;p19"/>
          <p:cNvSpPr txBox="1"/>
          <p:nvPr/>
        </p:nvSpPr>
        <p:spPr>
          <a:xfrm>
            <a:off x="2759275" y="5772292"/>
            <a:ext cx="7437183" cy="654988"/>
          </a:xfrm>
          <a:prstGeom prst="rect">
            <a:avLst/>
          </a:prstGeom>
          <a:noFill/>
          <a:ln>
            <a:noFill/>
          </a:ln>
        </p:spPr>
        <p:txBody>
          <a:bodyPr anchorCtr="0" anchor="t" bIns="0" lIns="0" spcFirstLastPara="1" rIns="0" wrap="square" tIns="0">
            <a:spAutoFit/>
          </a:bodyPr>
          <a:lstStyle/>
          <a:p>
            <a:pPr indent="0" lvl="0" marL="0" marR="0" rtl="0" algn="l">
              <a:lnSpc>
                <a:spcPct val="225984"/>
              </a:lnSpc>
              <a:spcBef>
                <a:spcPts val="0"/>
              </a:spcBef>
              <a:spcAft>
                <a:spcPts val="0"/>
              </a:spcAft>
              <a:buNone/>
            </a:pPr>
            <a:r>
              <a:rPr b="0" i="0" lang="en-US" sz="2667" u="none" cap="none" strike="noStrike">
                <a:solidFill>
                  <a:srgbClr val="FFFFFF"/>
                </a:solidFill>
                <a:latin typeface="Century Gothic"/>
                <a:ea typeface="Century Gothic"/>
                <a:cs typeface="Century Gothic"/>
                <a:sym typeface="Century Gothic"/>
              </a:rPr>
              <a:t>You can laugh and learn at the same time.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104" name="Shape 104"/>
        <p:cNvGrpSpPr/>
        <p:nvPr/>
      </p:nvGrpSpPr>
      <p:grpSpPr>
        <a:xfrm>
          <a:off x="0" y="0"/>
          <a:ext cx="0" cy="0"/>
          <a:chOff x="0" y="0"/>
          <a:chExt cx="0" cy="0"/>
        </a:xfrm>
      </p:grpSpPr>
      <p:sp>
        <p:nvSpPr>
          <p:cNvPr id="105" name="Google Shape;105;p2"/>
          <p:cNvSpPr txBox="1"/>
          <p:nvPr/>
        </p:nvSpPr>
        <p:spPr>
          <a:xfrm>
            <a:off x="1219200" y="2311400"/>
            <a:ext cx="3911601" cy="147732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3200" u="none" cap="none" strike="noStrike">
                <a:solidFill>
                  <a:srgbClr val="FFFFFF"/>
                </a:solidFill>
                <a:latin typeface="Century Gothic"/>
                <a:ea typeface="Century Gothic"/>
                <a:cs typeface="Century Gothic"/>
                <a:sym typeface="Century Gothic"/>
              </a:rPr>
              <a:t>thinkWarm-Up</a:t>
            </a:r>
            <a:endParaRPr/>
          </a:p>
          <a:p>
            <a:pPr indent="0" lvl="0" marL="0" marR="0" rtl="0" algn="ctr">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Before we begin…</a:t>
            </a:r>
            <a:endParaRPr/>
          </a:p>
        </p:txBody>
      </p:sp>
      <p:sp>
        <p:nvSpPr>
          <p:cNvPr id="106" name="Google Shape;106;p2"/>
          <p:cNvSpPr/>
          <p:nvPr/>
        </p:nvSpPr>
        <p:spPr>
          <a:xfrm>
            <a:off x="457200" y="5652990"/>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pic>
        <p:nvPicPr>
          <p:cNvPr id="107" name="Google Shape;107;p2"/>
          <p:cNvPicPr preferRelativeResize="0"/>
          <p:nvPr/>
        </p:nvPicPr>
        <p:blipFill rotWithShape="1">
          <a:blip r:embed="rId4">
            <a:alphaModFix/>
          </a:blip>
          <a:srcRect b="0" l="0" r="0" t="0"/>
          <a:stretch/>
        </p:blipFill>
        <p:spPr>
          <a:xfrm>
            <a:off x="6440945" y="467486"/>
            <a:ext cx="5250544" cy="59230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347" name="Shape 347"/>
        <p:cNvGrpSpPr/>
        <p:nvPr/>
      </p:nvGrpSpPr>
      <p:grpSpPr>
        <a:xfrm>
          <a:off x="0" y="0"/>
          <a:ext cx="0" cy="0"/>
          <a:chOff x="0" y="0"/>
          <a:chExt cx="0" cy="0"/>
        </a:xfrm>
      </p:grpSpPr>
      <p:grpSp>
        <p:nvGrpSpPr>
          <p:cNvPr id="348" name="Google Shape;348;p20"/>
          <p:cNvGrpSpPr/>
          <p:nvPr/>
        </p:nvGrpSpPr>
        <p:grpSpPr>
          <a:xfrm rot="-560733">
            <a:off x="-1149805" y="-295858"/>
            <a:ext cx="6162933" cy="1963318"/>
            <a:chOff x="0" y="0"/>
            <a:chExt cx="12325865" cy="3926636"/>
          </a:xfrm>
        </p:grpSpPr>
        <p:sp>
          <p:nvSpPr>
            <p:cNvPr id="349" name="Google Shape;349;p20"/>
            <p:cNvSpPr/>
            <p:nvPr/>
          </p:nvSpPr>
          <p:spPr>
            <a:xfrm rot="-620188">
              <a:off x="197356" y="566440"/>
              <a:ext cx="6566520" cy="2793756"/>
            </a:xfrm>
            <a:custGeom>
              <a:rect b="b" l="l" r="r" t="t"/>
              <a:pathLst>
                <a:path extrusionOk="0" h="2793756" w="6566520">
                  <a:moveTo>
                    <a:pt x="0" y="0"/>
                  </a:moveTo>
                  <a:lnTo>
                    <a:pt x="6566519" y="0"/>
                  </a:lnTo>
                  <a:lnTo>
                    <a:pt x="6566519" y="2793756"/>
                  </a:lnTo>
                  <a:lnTo>
                    <a:pt x="0" y="279375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350" name="Google Shape;350;p20"/>
            <p:cNvSpPr/>
            <p:nvPr/>
          </p:nvSpPr>
          <p:spPr>
            <a:xfrm flipH="1" rot="80111">
              <a:off x="5727688" y="120048"/>
              <a:ext cx="6566520" cy="2793756"/>
            </a:xfrm>
            <a:custGeom>
              <a:rect b="b" l="l" r="r" t="t"/>
              <a:pathLst>
                <a:path extrusionOk="0" h="2793756" w="6566520">
                  <a:moveTo>
                    <a:pt x="6566520" y="0"/>
                  </a:moveTo>
                  <a:lnTo>
                    <a:pt x="0" y="0"/>
                  </a:lnTo>
                  <a:lnTo>
                    <a:pt x="0" y="2793755"/>
                  </a:lnTo>
                  <a:lnTo>
                    <a:pt x="6566520" y="2793755"/>
                  </a:lnTo>
                  <a:lnTo>
                    <a:pt x="656652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351" name="Google Shape;351;p20"/>
          <p:cNvSpPr/>
          <p:nvPr/>
        </p:nvSpPr>
        <p:spPr>
          <a:xfrm>
            <a:off x="316066" y="5818564"/>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352" name="Google Shape;352;p20"/>
          <p:cNvSpPr txBox="1"/>
          <p:nvPr/>
        </p:nvSpPr>
        <p:spPr>
          <a:xfrm>
            <a:off x="690386" y="2513672"/>
            <a:ext cx="6190533"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Your neighbor was absent today; how would you summarize this lesson for them? </a:t>
            </a:r>
            <a:endParaRPr b="0" i="0" sz="1200" u="none" cap="none" strike="noStrike">
              <a:solidFill>
                <a:srgbClr val="000000"/>
              </a:solidFill>
              <a:latin typeface="Calibri"/>
              <a:ea typeface="Calibri"/>
              <a:cs typeface="Calibri"/>
              <a:sym typeface="Calibri"/>
            </a:endParaRPr>
          </a:p>
        </p:txBody>
      </p:sp>
      <p:pic>
        <p:nvPicPr>
          <p:cNvPr id="353" name="Google Shape;353;p20"/>
          <p:cNvPicPr preferRelativeResize="0"/>
          <p:nvPr/>
        </p:nvPicPr>
        <p:blipFill rotWithShape="1">
          <a:blip r:embed="rId6">
            <a:alphaModFix/>
          </a:blip>
          <a:srcRect b="0" l="0" r="0" t="0"/>
          <a:stretch/>
        </p:blipFill>
        <p:spPr>
          <a:xfrm>
            <a:off x="7495082" y="136069"/>
            <a:ext cx="3967410" cy="2231917"/>
          </a:xfrm>
          <a:prstGeom prst="rect">
            <a:avLst/>
          </a:prstGeom>
          <a:noFill/>
          <a:ln>
            <a:noFill/>
          </a:ln>
        </p:spPr>
      </p:pic>
      <p:pic>
        <p:nvPicPr>
          <p:cNvPr id="354" name="Google Shape;354;p20"/>
          <p:cNvPicPr preferRelativeResize="0"/>
          <p:nvPr/>
        </p:nvPicPr>
        <p:blipFill rotWithShape="1">
          <a:blip r:embed="rId7">
            <a:alphaModFix/>
          </a:blip>
          <a:srcRect b="0" l="0" r="2590" t="0"/>
          <a:stretch/>
        </p:blipFill>
        <p:spPr>
          <a:xfrm>
            <a:off x="7534203" y="2307634"/>
            <a:ext cx="3967411" cy="2268141"/>
          </a:xfrm>
          <a:prstGeom prst="rect">
            <a:avLst/>
          </a:prstGeom>
          <a:noFill/>
          <a:ln>
            <a:noFill/>
          </a:ln>
        </p:spPr>
      </p:pic>
      <p:pic>
        <p:nvPicPr>
          <p:cNvPr id="355" name="Google Shape;355;p20"/>
          <p:cNvPicPr preferRelativeResize="0"/>
          <p:nvPr/>
        </p:nvPicPr>
        <p:blipFill rotWithShape="1">
          <a:blip r:embed="rId8">
            <a:alphaModFix/>
          </a:blip>
          <a:srcRect b="0" l="0" r="0" t="0"/>
          <a:stretch/>
        </p:blipFill>
        <p:spPr>
          <a:xfrm>
            <a:off x="7681568" y="4515424"/>
            <a:ext cx="3949385" cy="22319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360" name="Shape 360"/>
        <p:cNvGrpSpPr/>
        <p:nvPr/>
      </p:nvGrpSpPr>
      <p:grpSpPr>
        <a:xfrm>
          <a:off x="0" y="0"/>
          <a:ext cx="0" cy="0"/>
          <a:chOff x="0" y="0"/>
          <a:chExt cx="0" cy="0"/>
        </a:xfrm>
      </p:grpSpPr>
      <p:grpSp>
        <p:nvGrpSpPr>
          <p:cNvPr id="361" name="Google Shape;361;p21"/>
          <p:cNvGrpSpPr/>
          <p:nvPr/>
        </p:nvGrpSpPr>
        <p:grpSpPr>
          <a:xfrm rot="-215785">
            <a:off x="-93601" y="-492316"/>
            <a:ext cx="12379201" cy="2356230"/>
            <a:chOff x="0" y="0"/>
            <a:chExt cx="24758402" cy="4712462"/>
          </a:xfrm>
        </p:grpSpPr>
        <p:sp>
          <p:nvSpPr>
            <p:cNvPr id="362" name="Google Shape;362;p21"/>
            <p:cNvSpPr/>
            <p:nvPr/>
          </p:nvSpPr>
          <p:spPr>
            <a:xfrm rot="-404402">
              <a:off x="143338" y="381231"/>
              <a:ext cx="6663458" cy="2834998"/>
            </a:xfrm>
            <a:custGeom>
              <a:rect b="b" l="l" r="r" t="t"/>
              <a:pathLst>
                <a:path extrusionOk="0" h="2834998" w="6663458">
                  <a:moveTo>
                    <a:pt x="0" y="0"/>
                  </a:moveTo>
                  <a:lnTo>
                    <a:pt x="6663458" y="0"/>
                  </a:lnTo>
                  <a:lnTo>
                    <a:pt x="6663458" y="2834998"/>
                  </a:lnTo>
                  <a:lnTo>
                    <a:pt x="0" y="283499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363" name="Google Shape;363;p21"/>
            <p:cNvSpPr/>
            <p:nvPr/>
          </p:nvSpPr>
          <p:spPr>
            <a:xfrm flipH="1" rot="295897">
              <a:off x="5772676" y="281170"/>
              <a:ext cx="6663458" cy="2834998"/>
            </a:xfrm>
            <a:custGeom>
              <a:rect b="b" l="l" r="r" t="t"/>
              <a:pathLst>
                <a:path extrusionOk="0" h="2834998" w="6663458">
                  <a:moveTo>
                    <a:pt x="6663457" y="0"/>
                  </a:moveTo>
                  <a:lnTo>
                    <a:pt x="0" y="0"/>
                  </a:lnTo>
                  <a:lnTo>
                    <a:pt x="0" y="2834999"/>
                  </a:lnTo>
                  <a:lnTo>
                    <a:pt x="6663457" y="2834999"/>
                  </a:lnTo>
                  <a:lnTo>
                    <a:pt x="666345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364" name="Google Shape;364;p21"/>
            <p:cNvSpPr/>
            <p:nvPr/>
          </p:nvSpPr>
          <p:spPr>
            <a:xfrm rot="-6771">
              <a:off x="12293396" y="759906"/>
              <a:ext cx="6663458" cy="2834998"/>
            </a:xfrm>
            <a:custGeom>
              <a:rect b="b" l="l" r="r" t="t"/>
              <a:pathLst>
                <a:path extrusionOk="0" h="2834998" w="6663458">
                  <a:moveTo>
                    <a:pt x="0" y="0"/>
                  </a:moveTo>
                  <a:lnTo>
                    <a:pt x="6663458" y="0"/>
                  </a:lnTo>
                  <a:lnTo>
                    <a:pt x="6663458" y="2834999"/>
                  </a:lnTo>
                  <a:lnTo>
                    <a:pt x="0" y="283499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365" name="Google Shape;365;p21"/>
            <p:cNvSpPr/>
            <p:nvPr/>
          </p:nvSpPr>
          <p:spPr>
            <a:xfrm flipH="1" rot="611639">
              <a:off x="17896667" y="1310186"/>
              <a:ext cx="6663458" cy="2834998"/>
            </a:xfrm>
            <a:custGeom>
              <a:rect b="b" l="l" r="r" t="t"/>
              <a:pathLst>
                <a:path extrusionOk="0" h="2834998" w="6663458">
                  <a:moveTo>
                    <a:pt x="6663457" y="0"/>
                  </a:moveTo>
                  <a:lnTo>
                    <a:pt x="0" y="0"/>
                  </a:lnTo>
                  <a:lnTo>
                    <a:pt x="0" y="2834999"/>
                  </a:lnTo>
                  <a:lnTo>
                    <a:pt x="6663457" y="2834999"/>
                  </a:lnTo>
                  <a:lnTo>
                    <a:pt x="6663457"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366" name="Google Shape;366;p21"/>
          <p:cNvSpPr/>
          <p:nvPr/>
        </p:nvSpPr>
        <p:spPr>
          <a:xfrm>
            <a:off x="10815450" y="5819580"/>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367" name="Google Shape;367;p21"/>
          <p:cNvSpPr txBox="1"/>
          <p:nvPr/>
        </p:nvSpPr>
        <p:spPr>
          <a:xfrm>
            <a:off x="1297129" y="1803541"/>
            <a:ext cx="9652000" cy="410432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5334" u="none" cap="none" strike="noStrike">
                <a:solidFill>
                  <a:srgbClr val="FFFFFF"/>
                </a:solidFill>
                <a:latin typeface="Century Gothic"/>
                <a:ea typeface="Century Gothic"/>
                <a:cs typeface="Century Gothic"/>
                <a:sym typeface="Century Gothic"/>
              </a:rPr>
              <a:t>What would you say to someone who says that we just need to be practicing test prep questions every day?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372" name="Shape 372"/>
        <p:cNvGrpSpPr/>
        <p:nvPr/>
      </p:nvGrpSpPr>
      <p:grpSpPr>
        <a:xfrm>
          <a:off x="0" y="0"/>
          <a:ext cx="0" cy="0"/>
          <a:chOff x="0" y="0"/>
          <a:chExt cx="0" cy="0"/>
        </a:xfrm>
      </p:grpSpPr>
      <p:sp>
        <p:nvSpPr>
          <p:cNvPr id="373" name="Google Shape;373;p22"/>
          <p:cNvSpPr txBox="1"/>
          <p:nvPr/>
        </p:nvSpPr>
        <p:spPr>
          <a:xfrm>
            <a:off x="1219200" y="2311400"/>
            <a:ext cx="3911700" cy="1477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3200" u="none" cap="none" strike="noStrike">
                <a:solidFill>
                  <a:srgbClr val="FFFFFF"/>
                </a:solidFill>
                <a:latin typeface="Century Gothic"/>
                <a:ea typeface="Century Gothic"/>
                <a:cs typeface="Century Gothic"/>
                <a:sym typeface="Century Gothic"/>
              </a:rPr>
              <a:t>thinkCool-down</a:t>
            </a:r>
            <a:endParaRPr/>
          </a:p>
          <a:p>
            <a:pPr indent="0" lvl="0" marL="0" marR="0" rtl="0" algn="ctr">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Before we </a:t>
            </a:r>
            <a:r>
              <a:rPr lang="en-US" sz="3200">
                <a:solidFill>
                  <a:srgbClr val="FFFFFF"/>
                </a:solidFill>
                <a:latin typeface="Century Gothic"/>
                <a:ea typeface="Century Gothic"/>
                <a:cs typeface="Century Gothic"/>
                <a:sym typeface="Century Gothic"/>
              </a:rPr>
              <a:t>finish…</a:t>
            </a:r>
            <a:endParaRPr/>
          </a:p>
        </p:txBody>
      </p:sp>
      <p:sp>
        <p:nvSpPr>
          <p:cNvPr id="374" name="Google Shape;374;p22"/>
          <p:cNvSpPr/>
          <p:nvPr/>
        </p:nvSpPr>
        <p:spPr>
          <a:xfrm>
            <a:off x="457200" y="5652990"/>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pic>
        <p:nvPicPr>
          <p:cNvPr id="375" name="Google Shape;375;p22"/>
          <p:cNvPicPr preferRelativeResize="0"/>
          <p:nvPr/>
        </p:nvPicPr>
        <p:blipFill rotWithShape="1">
          <a:blip r:embed="rId4">
            <a:alphaModFix/>
          </a:blip>
          <a:srcRect b="0" l="0" r="0" t="0"/>
          <a:stretch/>
        </p:blipFill>
        <p:spPr>
          <a:xfrm>
            <a:off x="6604000" y="404229"/>
            <a:ext cx="4936426" cy="60495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111" name="Shape 111"/>
        <p:cNvGrpSpPr/>
        <p:nvPr/>
      </p:nvGrpSpPr>
      <p:grpSpPr>
        <a:xfrm>
          <a:off x="0" y="0"/>
          <a:ext cx="0" cy="0"/>
          <a:chOff x="0" y="0"/>
          <a:chExt cx="0" cy="0"/>
        </a:xfrm>
      </p:grpSpPr>
      <p:grpSp>
        <p:nvGrpSpPr>
          <p:cNvPr id="112" name="Google Shape;112;p3"/>
          <p:cNvGrpSpPr/>
          <p:nvPr/>
        </p:nvGrpSpPr>
        <p:grpSpPr>
          <a:xfrm rot="-215785">
            <a:off x="-93601" y="-492316"/>
            <a:ext cx="12379201" cy="2356230"/>
            <a:chOff x="0" y="0"/>
            <a:chExt cx="24758402" cy="4712462"/>
          </a:xfrm>
        </p:grpSpPr>
        <p:sp>
          <p:nvSpPr>
            <p:cNvPr id="113" name="Google Shape;113;p3"/>
            <p:cNvSpPr/>
            <p:nvPr/>
          </p:nvSpPr>
          <p:spPr>
            <a:xfrm rot="-404402">
              <a:off x="143338" y="381231"/>
              <a:ext cx="6663458" cy="2834998"/>
            </a:xfrm>
            <a:custGeom>
              <a:rect b="b" l="l" r="r" t="t"/>
              <a:pathLst>
                <a:path extrusionOk="0" h="2834998" w="6663458">
                  <a:moveTo>
                    <a:pt x="0" y="0"/>
                  </a:moveTo>
                  <a:lnTo>
                    <a:pt x="6663458" y="0"/>
                  </a:lnTo>
                  <a:lnTo>
                    <a:pt x="6663458" y="2834998"/>
                  </a:lnTo>
                  <a:lnTo>
                    <a:pt x="0" y="283499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6EB6"/>
                </a:solidFill>
                <a:latin typeface="Calibri"/>
                <a:ea typeface="Calibri"/>
                <a:cs typeface="Calibri"/>
                <a:sym typeface="Calibri"/>
              </a:endParaRPr>
            </a:p>
          </p:txBody>
        </p:sp>
        <p:sp>
          <p:nvSpPr>
            <p:cNvPr id="114" name="Google Shape;114;p3"/>
            <p:cNvSpPr/>
            <p:nvPr/>
          </p:nvSpPr>
          <p:spPr>
            <a:xfrm flipH="1" rot="295897">
              <a:off x="5772676" y="281170"/>
              <a:ext cx="6663458" cy="2834998"/>
            </a:xfrm>
            <a:custGeom>
              <a:rect b="b" l="l" r="r" t="t"/>
              <a:pathLst>
                <a:path extrusionOk="0" h="2834998" w="6663458">
                  <a:moveTo>
                    <a:pt x="6663457" y="0"/>
                  </a:moveTo>
                  <a:lnTo>
                    <a:pt x="0" y="0"/>
                  </a:lnTo>
                  <a:lnTo>
                    <a:pt x="0" y="2834999"/>
                  </a:lnTo>
                  <a:lnTo>
                    <a:pt x="6663457" y="2834999"/>
                  </a:lnTo>
                  <a:lnTo>
                    <a:pt x="666345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6EB6"/>
                </a:solidFill>
                <a:latin typeface="Calibri"/>
                <a:ea typeface="Calibri"/>
                <a:cs typeface="Calibri"/>
                <a:sym typeface="Calibri"/>
              </a:endParaRPr>
            </a:p>
          </p:txBody>
        </p:sp>
        <p:sp>
          <p:nvSpPr>
            <p:cNvPr id="115" name="Google Shape;115;p3"/>
            <p:cNvSpPr/>
            <p:nvPr/>
          </p:nvSpPr>
          <p:spPr>
            <a:xfrm rot="-6771">
              <a:off x="12293396" y="759906"/>
              <a:ext cx="6663458" cy="2834998"/>
            </a:xfrm>
            <a:custGeom>
              <a:rect b="b" l="l" r="r" t="t"/>
              <a:pathLst>
                <a:path extrusionOk="0" h="2834998" w="6663458">
                  <a:moveTo>
                    <a:pt x="0" y="0"/>
                  </a:moveTo>
                  <a:lnTo>
                    <a:pt x="6663458" y="0"/>
                  </a:lnTo>
                  <a:lnTo>
                    <a:pt x="6663458" y="2834999"/>
                  </a:lnTo>
                  <a:lnTo>
                    <a:pt x="0" y="283499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6EB6"/>
                </a:solidFill>
                <a:latin typeface="Calibri"/>
                <a:ea typeface="Calibri"/>
                <a:cs typeface="Calibri"/>
                <a:sym typeface="Calibri"/>
              </a:endParaRPr>
            </a:p>
          </p:txBody>
        </p:sp>
        <p:sp>
          <p:nvSpPr>
            <p:cNvPr id="116" name="Google Shape;116;p3"/>
            <p:cNvSpPr/>
            <p:nvPr/>
          </p:nvSpPr>
          <p:spPr>
            <a:xfrm flipH="1" rot="611639">
              <a:off x="17896667" y="1310186"/>
              <a:ext cx="6663458" cy="2834998"/>
            </a:xfrm>
            <a:custGeom>
              <a:rect b="b" l="l" r="r" t="t"/>
              <a:pathLst>
                <a:path extrusionOk="0" h="2834998" w="6663458">
                  <a:moveTo>
                    <a:pt x="6663457" y="0"/>
                  </a:moveTo>
                  <a:lnTo>
                    <a:pt x="0" y="0"/>
                  </a:lnTo>
                  <a:lnTo>
                    <a:pt x="0" y="2834999"/>
                  </a:lnTo>
                  <a:lnTo>
                    <a:pt x="6663457" y="2834999"/>
                  </a:lnTo>
                  <a:lnTo>
                    <a:pt x="6663457"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6EB6"/>
                </a:solidFill>
                <a:latin typeface="Calibri"/>
                <a:ea typeface="Calibri"/>
                <a:cs typeface="Calibri"/>
                <a:sym typeface="Calibri"/>
              </a:endParaRPr>
            </a:p>
          </p:txBody>
        </p:sp>
      </p:grpSp>
      <p:sp>
        <p:nvSpPr>
          <p:cNvPr id="117" name="Google Shape;117;p3"/>
          <p:cNvSpPr txBox="1"/>
          <p:nvPr/>
        </p:nvSpPr>
        <p:spPr>
          <a:xfrm>
            <a:off x="702045" y="1638836"/>
            <a:ext cx="10842170" cy="430887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4000"/>
              <a:buFont typeface="Century Gothic"/>
              <a:buNone/>
            </a:pPr>
            <a:r>
              <a:rPr b="0" i="0" lang="en-US" sz="4000" u="none" cap="none" strike="noStrike">
                <a:solidFill>
                  <a:srgbClr val="FFFFFF"/>
                </a:solidFill>
                <a:latin typeface="Century Gothic"/>
                <a:ea typeface="Century Gothic"/>
                <a:cs typeface="Century Gothic"/>
                <a:sym typeface="Century Gothic"/>
              </a:rPr>
              <a:t>A Math Lab is an opportunity for you to try </a:t>
            </a:r>
            <a:endParaRPr/>
          </a:p>
          <a:p>
            <a:pPr indent="0" lvl="0" marL="0" marR="0" rtl="0" algn="ctr">
              <a:lnSpc>
                <a:spcPct val="100000"/>
              </a:lnSpc>
              <a:spcBef>
                <a:spcPts val="0"/>
              </a:spcBef>
              <a:spcAft>
                <a:spcPts val="0"/>
              </a:spcAft>
              <a:buClr>
                <a:srgbClr val="FFFFFF"/>
              </a:buClr>
              <a:buSzPts val="4000"/>
              <a:buFont typeface="Century Gothic"/>
              <a:buNone/>
            </a:pPr>
            <a:r>
              <a:rPr b="0" i="0" lang="en-US" sz="4000" u="none" cap="none" strike="noStrike">
                <a:solidFill>
                  <a:srgbClr val="FFFFFF"/>
                </a:solidFill>
                <a:latin typeface="Century Gothic"/>
                <a:ea typeface="Century Gothic"/>
                <a:cs typeface="Century Gothic"/>
                <a:sym typeface="Century Gothic"/>
              </a:rPr>
              <a:t>what you’re learning in math with real-life legal cases and issues! </a:t>
            </a:r>
            <a:endParaRPr/>
          </a:p>
          <a:p>
            <a:pPr indent="0" lvl="0" marL="0" marR="0" rtl="0" algn="ctr">
              <a:lnSpc>
                <a:spcPct val="100000"/>
              </a:lnSpc>
              <a:spcBef>
                <a:spcPts val="0"/>
              </a:spcBef>
              <a:spcAft>
                <a:spcPts val="0"/>
              </a:spcAft>
              <a:buClr>
                <a:schemeClr val="dk1"/>
              </a:buClr>
              <a:buSzPts val="4000"/>
              <a:buFont typeface="Calibri"/>
              <a:buNone/>
            </a:pPr>
            <a:r>
              <a:t/>
            </a:r>
            <a:endParaRPr b="0" i="0" sz="4000" u="none" cap="none" strike="noStrike">
              <a:solidFill>
                <a:srgbClr val="FFFFF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FFFFFF"/>
              </a:buClr>
              <a:buSzPts val="4000"/>
              <a:buFont typeface="Century Gothic"/>
              <a:buNone/>
            </a:pPr>
            <a:r>
              <a:rPr b="0" i="0" lang="en-US" sz="4000" u="none" cap="none" strike="noStrike">
                <a:solidFill>
                  <a:srgbClr val="FFFFFF"/>
                </a:solidFill>
                <a:latin typeface="Century Gothic"/>
                <a:ea typeface="Century Gothic"/>
                <a:cs typeface="Century Gothic"/>
                <a:sym typeface="Century Gothic"/>
              </a:rPr>
              <a:t>Math Labs are also an opportunity to listen to the other thinkers in class. They will help you think of more ideas.</a:t>
            </a:r>
            <a:endParaRPr/>
          </a:p>
        </p:txBody>
      </p:sp>
      <p:sp>
        <p:nvSpPr>
          <p:cNvPr id="118" name="Google Shape;118;p3"/>
          <p:cNvSpPr/>
          <p:nvPr/>
        </p:nvSpPr>
        <p:spPr>
          <a:xfrm>
            <a:off x="10820400" y="5905580"/>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6EB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123" name="Shape 123"/>
        <p:cNvGrpSpPr/>
        <p:nvPr/>
      </p:nvGrpSpPr>
      <p:grpSpPr>
        <a:xfrm>
          <a:off x="0" y="0"/>
          <a:ext cx="0" cy="0"/>
          <a:chOff x="0" y="0"/>
          <a:chExt cx="0" cy="0"/>
        </a:xfrm>
      </p:grpSpPr>
      <p:grpSp>
        <p:nvGrpSpPr>
          <p:cNvPr id="124" name="Google Shape;124;p4"/>
          <p:cNvGrpSpPr/>
          <p:nvPr/>
        </p:nvGrpSpPr>
        <p:grpSpPr>
          <a:xfrm>
            <a:off x="4945676" y="276152"/>
            <a:ext cx="6958379" cy="5794448"/>
            <a:chOff x="0" y="-38100"/>
            <a:chExt cx="3290856" cy="1743000"/>
          </a:xfrm>
        </p:grpSpPr>
        <p:sp>
          <p:nvSpPr>
            <p:cNvPr id="125" name="Google Shape;125;p4"/>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126" name="Google Shape;126;p4"/>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sp>
        <p:nvSpPr>
          <p:cNvPr id="127" name="Google Shape;127;p4"/>
          <p:cNvSpPr txBox="1"/>
          <p:nvPr/>
        </p:nvSpPr>
        <p:spPr>
          <a:xfrm>
            <a:off x="5329598" y="497495"/>
            <a:ext cx="6190533" cy="55084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933" u="none" cap="none" strike="noStrike">
                <a:solidFill>
                  <a:srgbClr val="FFFFFF"/>
                </a:solidFill>
                <a:latin typeface="Century Gothic"/>
                <a:ea typeface="Century Gothic"/>
                <a:cs typeface="Century Gothic"/>
                <a:sym typeface="Century Gothic"/>
              </a:rPr>
              <a:t>Jack bought 2 umbrellas and 3 hats and spent between $30 and $50. Each umbrella costs the same amount. Each hat costs the same amount. The price of a hat is $4. </a:t>
            </a:r>
            <a:endParaRPr/>
          </a:p>
          <a:p>
            <a:pPr indent="0" lvl="0" marL="0" marR="0" rtl="0" algn="ctr">
              <a:spcBef>
                <a:spcPts val="0"/>
              </a:spcBef>
              <a:spcAft>
                <a:spcPts val="0"/>
              </a:spcAft>
              <a:buNone/>
            </a:pPr>
            <a:r>
              <a:t/>
            </a:r>
            <a:endParaRPr b="0" i="0" sz="2933"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2933" u="none" cap="none" strike="noStrike">
                <a:solidFill>
                  <a:srgbClr val="FFFFFF"/>
                </a:solidFill>
                <a:latin typeface="Century Gothic"/>
                <a:ea typeface="Century Gothic"/>
                <a:cs typeface="Century Gothic"/>
                <a:sym typeface="Century Gothic"/>
              </a:rPr>
              <a:t>What is the least amount Jack could have spent for each umbrella? </a:t>
            </a:r>
            <a:endParaRPr/>
          </a:p>
          <a:p>
            <a:pPr indent="0" lvl="0" marL="0" marR="0" rtl="0" algn="ctr">
              <a:spcBef>
                <a:spcPts val="0"/>
              </a:spcBef>
              <a:spcAft>
                <a:spcPts val="0"/>
              </a:spcAft>
              <a:buNone/>
            </a:pPr>
            <a:r>
              <a:t/>
            </a:r>
            <a:endParaRPr b="0" i="0" sz="2933"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2933" u="none" cap="none" strike="noStrike">
                <a:solidFill>
                  <a:srgbClr val="FFFFFF"/>
                </a:solidFill>
                <a:latin typeface="Century Gothic"/>
                <a:ea typeface="Century Gothic"/>
                <a:cs typeface="Century Gothic"/>
                <a:sym typeface="Century Gothic"/>
              </a:rPr>
              <a:t>Solve.</a:t>
            </a:r>
            <a:endParaRPr/>
          </a:p>
        </p:txBody>
      </p:sp>
      <p:sp>
        <p:nvSpPr>
          <p:cNvPr id="128" name="Google Shape;128;p4"/>
          <p:cNvSpPr/>
          <p:nvPr/>
        </p:nvSpPr>
        <p:spPr>
          <a:xfrm>
            <a:off x="10668000" y="5837519"/>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pic>
        <p:nvPicPr>
          <p:cNvPr id="129" name="Google Shape;129;p4"/>
          <p:cNvPicPr preferRelativeResize="0"/>
          <p:nvPr/>
        </p:nvPicPr>
        <p:blipFill rotWithShape="1">
          <a:blip r:embed="rId4">
            <a:alphaModFix/>
          </a:blip>
          <a:srcRect b="0" l="0" r="0" t="0"/>
          <a:stretch/>
        </p:blipFill>
        <p:spPr>
          <a:xfrm rot="-1055029">
            <a:off x="123191" y="107711"/>
            <a:ext cx="2446018" cy="2404325"/>
          </a:xfrm>
          <a:prstGeom prst="rect">
            <a:avLst/>
          </a:prstGeom>
          <a:noFill/>
          <a:ln>
            <a:noFill/>
          </a:ln>
        </p:spPr>
      </p:pic>
      <p:pic>
        <p:nvPicPr>
          <p:cNvPr id="130" name="Google Shape;130;p4"/>
          <p:cNvPicPr preferRelativeResize="0"/>
          <p:nvPr/>
        </p:nvPicPr>
        <p:blipFill rotWithShape="1">
          <a:blip r:embed="rId4">
            <a:alphaModFix/>
          </a:blip>
          <a:srcRect b="0" l="0" r="0" t="0"/>
          <a:stretch/>
        </p:blipFill>
        <p:spPr>
          <a:xfrm rot="1643602">
            <a:off x="2552492" y="117336"/>
            <a:ext cx="2430454" cy="2389026"/>
          </a:xfrm>
          <a:prstGeom prst="rect">
            <a:avLst/>
          </a:prstGeom>
          <a:noFill/>
          <a:ln>
            <a:noFill/>
          </a:ln>
        </p:spPr>
      </p:pic>
      <p:pic>
        <p:nvPicPr>
          <p:cNvPr id="131" name="Google Shape;131;p4"/>
          <p:cNvPicPr preferRelativeResize="0"/>
          <p:nvPr/>
        </p:nvPicPr>
        <p:blipFill rotWithShape="1">
          <a:blip r:embed="rId5">
            <a:alphaModFix/>
          </a:blip>
          <a:srcRect b="0" l="0" r="0" t="0"/>
          <a:stretch/>
        </p:blipFill>
        <p:spPr>
          <a:xfrm>
            <a:off x="1346199" y="2322306"/>
            <a:ext cx="2387600" cy="1828800"/>
          </a:xfrm>
          <a:prstGeom prst="rect">
            <a:avLst/>
          </a:prstGeom>
          <a:noFill/>
          <a:ln>
            <a:noFill/>
          </a:ln>
        </p:spPr>
      </p:pic>
      <p:pic>
        <p:nvPicPr>
          <p:cNvPr id="132" name="Google Shape;132;p4"/>
          <p:cNvPicPr preferRelativeResize="0"/>
          <p:nvPr/>
        </p:nvPicPr>
        <p:blipFill rotWithShape="1">
          <a:blip r:embed="rId6">
            <a:alphaModFix/>
          </a:blip>
          <a:srcRect b="0" l="0" r="0" t="0"/>
          <a:stretch/>
        </p:blipFill>
        <p:spPr>
          <a:xfrm rot="1811153">
            <a:off x="-3892" y="4343400"/>
            <a:ext cx="2385775" cy="1828959"/>
          </a:xfrm>
          <a:prstGeom prst="rect">
            <a:avLst/>
          </a:prstGeom>
          <a:noFill/>
          <a:ln>
            <a:noFill/>
          </a:ln>
        </p:spPr>
      </p:pic>
      <p:pic>
        <p:nvPicPr>
          <p:cNvPr id="133" name="Google Shape;133;p4"/>
          <p:cNvPicPr preferRelativeResize="0"/>
          <p:nvPr/>
        </p:nvPicPr>
        <p:blipFill rotWithShape="1">
          <a:blip r:embed="rId5">
            <a:alphaModFix/>
          </a:blip>
          <a:srcRect b="0" l="0" r="0" t="0"/>
          <a:stretch/>
        </p:blipFill>
        <p:spPr>
          <a:xfrm rot="-1378143">
            <a:off x="2399959" y="4438836"/>
            <a:ext cx="2387600" cy="182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138" name="Shape 138"/>
        <p:cNvGrpSpPr/>
        <p:nvPr/>
      </p:nvGrpSpPr>
      <p:grpSpPr>
        <a:xfrm>
          <a:off x="0" y="0"/>
          <a:ext cx="0" cy="0"/>
          <a:chOff x="0" y="0"/>
          <a:chExt cx="0" cy="0"/>
        </a:xfrm>
      </p:grpSpPr>
      <p:sp>
        <p:nvSpPr>
          <p:cNvPr id="139" name="Google Shape;139;p5"/>
          <p:cNvSpPr txBox="1"/>
          <p:nvPr/>
        </p:nvSpPr>
        <p:spPr>
          <a:xfrm>
            <a:off x="187174" y="324440"/>
            <a:ext cx="11817652" cy="106708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3466" u="none" cap="none" strike="noStrike">
                <a:solidFill>
                  <a:srgbClr val="FFFFFF"/>
                </a:solidFill>
                <a:latin typeface="Century Gothic"/>
                <a:ea typeface="Century Gothic"/>
                <a:cs typeface="Century Gothic"/>
                <a:sym typeface="Century Gothic"/>
              </a:rPr>
              <a:t>Pretend you are the teacher grading the assignment. Student A and Student B both got the answers </a:t>
            </a:r>
            <a:r>
              <a:rPr b="1" i="0" lang="en-US" sz="3466" u="sng" cap="none" strike="noStrike">
                <a:solidFill>
                  <a:srgbClr val="FFFFFF"/>
                </a:solidFill>
                <a:latin typeface="Century Gothic"/>
                <a:ea typeface="Century Gothic"/>
                <a:cs typeface="Century Gothic"/>
                <a:sym typeface="Century Gothic"/>
              </a:rPr>
              <a:t>wrong</a:t>
            </a:r>
            <a:r>
              <a:rPr b="0" i="0" lang="en-US" sz="3466" u="none" cap="none" strike="noStrike">
                <a:solidFill>
                  <a:srgbClr val="FFFFFF"/>
                </a:solidFill>
                <a:latin typeface="Century Gothic"/>
                <a:ea typeface="Century Gothic"/>
                <a:cs typeface="Century Gothic"/>
                <a:sym typeface="Century Gothic"/>
              </a:rPr>
              <a:t>.</a:t>
            </a:r>
            <a:endParaRPr/>
          </a:p>
        </p:txBody>
      </p:sp>
      <p:grpSp>
        <p:nvGrpSpPr>
          <p:cNvPr id="140" name="Google Shape;140;p5"/>
          <p:cNvGrpSpPr/>
          <p:nvPr/>
        </p:nvGrpSpPr>
        <p:grpSpPr>
          <a:xfrm>
            <a:off x="0" y="5980047"/>
            <a:ext cx="12192000" cy="877954"/>
            <a:chOff x="0" y="-38100"/>
            <a:chExt cx="4939308" cy="604877"/>
          </a:xfrm>
        </p:grpSpPr>
        <p:sp>
          <p:nvSpPr>
            <p:cNvPr id="141" name="Google Shape;141;p5"/>
            <p:cNvSpPr/>
            <p:nvPr/>
          </p:nvSpPr>
          <p:spPr>
            <a:xfrm>
              <a:off x="0" y="0"/>
              <a:ext cx="4939308" cy="566777"/>
            </a:xfrm>
            <a:custGeom>
              <a:rect b="b" l="l" r="r" t="t"/>
              <a:pathLst>
                <a:path extrusionOk="0" h="566777" w="4939308">
                  <a:moveTo>
                    <a:pt x="0" y="0"/>
                  </a:moveTo>
                  <a:lnTo>
                    <a:pt x="4939308" y="0"/>
                  </a:lnTo>
                  <a:lnTo>
                    <a:pt x="4939308" y="566777"/>
                  </a:lnTo>
                  <a:lnTo>
                    <a:pt x="0" y="566777"/>
                  </a:lnTo>
                  <a:close/>
                </a:path>
              </a:pathLst>
            </a:custGeom>
            <a:solidFill>
              <a:srgbClr val="006EB6"/>
            </a:solidFill>
            <a:ln cap="sq" cmpd="sng" w="381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142" name="Google Shape;142;p5"/>
            <p:cNvSpPr txBox="1"/>
            <p:nvPr/>
          </p:nvSpPr>
          <p:spPr>
            <a:xfrm>
              <a:off x="0" y="-38100"/>
              <a:ext cx="4939308" cy="604877"/>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grpSp>
      <p:sp>
        <p:nvSpPr>
          <p:cNvPr id="143" name="Google Shape;143;p5"/>
          <p:cNvSpPr txBox="1"/>
          <p:nvPr/>
        </p:nvSpPr>
        <p:spPr>
          <a:xfrm>
            <a:off x="187174" y="6035348"/>
            <a:ext cx="1181765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F5F5F5"/>
                </a:solidFill>
                <a:latin typeface="Century Gothic"/>
                <a:ea typeface="Century Gothic"/>
                <a:cs typeface="Century Gothic"/>
                <a:sym typeface="Century Gothic"/>
              </a:rPr>
              <a:t>What’s your gut reaction, which student deserves to make a better grade? Why?</a:t>
            </a:r>
            <a:endParaRPr/>
          </a:p>
        </p:txBody>
      </p:sp>
      <p:grpSp>
        <p:nvGrpSpPr>
          <p:cNvPr id="144" name="Google Shape;144;p5"/>
          <p:cNvGrpSpPr/>
          <p:nvPr/>
        </p:nvGrpSpPr>
        <p:grpSpPr>
          <a:xfrm>
            <a:off x="4526629" y="2047957"/>
            <a:ext cx="3251200" cy="3308479"/>
            <a:chOff x="0" y="-38100"/>
            <a:chExt cx="3290856" cy="1743000"/>
          </a:xfrm>
        </p:grpSpPr>
        <p:sp>
          <p:nvSpPr>
            <p:cNvPr id="145" name="Google Shape;145;p5"/>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46" name="Google Shape;146;p5"/>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147" name="Google Shape;147;p5"/>
          <p:cNvSpPr txBox="1"/>
          <p:nvPr/>
        </p:nvSpPr>
        <p:spPr>
          <a:xfrm>
            <a:off x="4749801" y="2365481"/>
            <a:ext cx="2692400" cy="27392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FFFF"/>
                </a:solidFill>
                <a:latin typeface="Century Gothic"/>
                <a:ea typeface="Century Gothic"/>
                <a:cs typeface="Century Gothic"/>
                <a:sym typeface="Century Gothic"/>
              </a:rPr>
              <a:t>Student A</a:t>
            </a:r>
            <a:endParaRPr/>
          </a:p>
          <a:p>
            <a:pPr indent="0" lvl="0" marL="0" marR="0" rtl="0" algn="ctr">
              <a:spcBef>
                <a:spcPts val="0"/>
              </a:spcBef>
              <a:spcAft>
                <a:spcPts val="0"/>
              </a:spcAft>
              <a:buNone/>
            </a:pPr>
            <a:r>
              <a:t/>
            </a:r>
            <a:endParaRPr b="1"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2 x 4 = 8</a:t>
            </a:r>
            <a:endParaRPr/>
          </a:p>
          <a:p>
            <a:pPr indent="0" lvl="0" marL="0" marR="0" rtl="0" algn="ctr">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30 – 8 = 22</a:t>
            </a:r>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nvGrpSpPr>
          <p:cNvPr id="148" name="Google Shape;148;p5"/>
          <p:cNvGrpSpPr/>
          <p:nvPr/>
        </p:nvGrpSpPr>
        <p:grpSpPr>
          <a:xfrm>
            <a:off x="8388307" y="2047957"/>
            <a:ext cx="3251200" cy="3308479"/>
            <a:chOff x="0" y="-38100"/>
            <a:chExt cx="3290856" cy="1743000"/>
          </a:xfrm>
        </p:grpSpPr>
        <p:sp>
          <p:nvSpPr>
            <p:cNvPr id="149" name="Google Shape;149;p5"/>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50" name="Google Shape;150;p5"/>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151" name="Google Shape;151;p5"/>
          <p:cNvSpPr txBox="1"/>
          <p:nvPr/>
        </p:nvSpPr>
        <p:spPr>
          <a:xfrm>
            <a:off x="8754257" y="2465836"/>
            <a:ext cx="2692400" cy="27392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FFFF"/>
                </a:solidFill>
                <a:latin typeface="Century Gothic"/>
                <a:ea typeface="Century Gothic"/>
                <a:cs typeface="Century Gothic"/>
                <a:sym typeface="Century Gothic"/>
              </a:rPr>
              <a:t>Student B</a:t>
            </a:r>
            <a:endParaRPr/>
          </a:p>
          <a:p>
            <a:pPr indent="0" lvl="0" marL="0" marR="0" rtl="0" algn="ctr">
              <a:spcBef>
                <a:spcPts val="0"/>
              </a:spcBef>
              <a:spcAft>
                <a:spcPts val="0"/>
              </a:spcAft>
              <a:buNone/>
            </a:pPr>
            <a:r>
              <a:t/>
            </a:r>
            <a:endParaRPr b="1"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3 x 4 = 12</a:t>
            </a:r>
            <a:endParaRPr/>
          </a:p>
          <a:p>
            <a:pPr indent="0" lvl="0" marL="0" marR="0" rtl="0" algn="ctr">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30 – 12 = 28</a:t>
            </a:r>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52" name="Google Shape;152;p5"/>
          <p:cNvSpPr/>
          <p:nvPr/>
        </p:nvSpPr>
        <p:spPr>
          <a:xfrm>
            <a:off x="552493" y="1891544"/>
            <a:ext cx="3488336" cy="3588358"/>
          </a:xfrm>
          <a:custGeom>
            <a:rect b="b" l="l" r="r" t="t"/>
            <a:pathLst>
              <a:path extrusionOk="0" h="1704900" w="3290856">
                <a:moveTo>
                  <a:pt x="0" y="0"/>
                </a:moveTo>
                <a:lnTo>
                  <a:pt x="3290856" y="0"/>
                </a:lnTo>
                <a:lnTo>
                  <a:pt x="3290856" y="1704900"/>
                </a:lnTo>
                <a:lnTo>
                  <a:pt x="0" y="170490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
        <p:nvSpPr>
          <p:cNvPr id="153" name="Google Shape;153;p5"/>
          <p:cNvSpPr txBox="1"/>
          <p:nvPr/>
        </p:nvSpPr>
        <p:spPr>
          <a:xfrm>
            <a:off x="574894" y="2084118"/>
            <a:ext cx="3361406" cy="35811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67" u="none" cap="none" strike="noStrike">
                <a:solidFill>
                  <a:srgbClr val="FFFFFF"/>
                </a:solidFill>
                <a:latin typeface="Century Gothic"/>
                <a:ea typeface="Century Gothic"/>
                <a:cs typeface="Century Gothic"/>
                <a:sym typeface="Century Gothic"/>
              </a:rPr>
              <a:t>Jack bought 2 umbrellas and 3 hats and spent between $30 and $50. Each umbrella costs the same amount. Each hat costs the same amount. The price of a hat is $4.00. </a:t>
            </a:r>
            <a:endParaRPr/>
          </a:p>
          <a:p>
            <a:pPr indent="0" lvl="0" marL="0" marR="0" rtl="0" algn="ctr">
              <a:spcBef>
                <a:spcPts val="0"/>
              </a:spcBef>
              <a:spcAft>
                <a:spcPts val="0"/>
              </a:spcAft>
              <a:buNone/>
            </a:pPr>
            <a:r>
              <a:t/>
            </a:r>
            <a:endParaRPr b="0" i="0" sz="1867"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1867" u="none" cap="none" strike="noStrike">
                <a:solidFill>
                  <a:srgbClr val="FFFFFF"/>
                </a:solidFill>
                <a:latin typeface="Century Gothic"/>
                <a:ea typeface="Century Gothic"/>
                <a:cs typeface="Century Gothic"/>
                <a:sym typeface="Century Gothic"/>
              </a:rPr>
              <a:t>What is the least amount Jack could have spent for each umbrella? </a:t>
            </a:r>
            <a:endParaRPr/>
          </a:p>
          <a:p>
            <a:pPr indent="0" lvl="0" marL="0" marR="0" rtl="0" algn="ctr">
              <a:spcBef>
                <a:spcPts val="0"/>
              </a:spcBef>
              <a:spcAft>
                <a:spcPts val="0"/>
              </a:spcAft>
              <a:buNone/>
            </a:pPr>
            <a:r>
              <a:t/>
            </a:r>
            <a:endParaRPr b="0" i="0" sz="2133" u="none" cap="none" strike="noStrike">
              <a:solidFill>
                <a:srgbClr val="FFFFFF"/>
              </a:solidFill>
              <a:latin typeface="Century Gothic"/>
              <a:ea typeface="Century Gothic"/>
              <a:cs typeface="Century Gothic"/>
              <a:sym typeface="Century Gothic"/>
            </a:endParaRPr>
          </a:p>
        </p:txBody>
      </p:sp>
      <p:sp>
        <p:nvSpPr>
          <p:cNvPr id="154" name="Google Shape;154;p5"/>
          <p:cNvSpPr/>
          <p:nvPr/>
        </p:nvSpPr>
        <p:spPr>
          <a:xfrm>
            <a:off x="10923500" y="5052794"/>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159" name="Shape 159"/>
        <p:cNvGrpSpPr/>
        <p:nvPr/>
      </p:nvGrpSpPr>
      <p:grpSpPr>
        <a:xfrm>
          <a:off x="0" y="0"/>
          <a:ext cx="0" cy="0"/>
          <a:chOff x="0" y="0"/>
          <a:chExt cx="0" cy="0"/>
        </a:xfrm>
      </p:grpSpPr>
      <p:grpSp>
        <p:nvGrpSpPr>
          <p:cNvPr id="160" name="Google Shape;160;p6"/>
          <p:cNvGrpSpPr/>
          <p:nvPr/>
        </p:nvGrpSpPr>
        <p:grpSpPr>
          <a:xfrm>
            <a:off x="1996440" y="2106069"/>
            <a:ext cx="3251200" cy="3308479"/>
            <a:chOff x="0" y="-38100"/>
            <a:chExt cx="3290856" cy="1743000"/>
          </a:xfrm>
        </p:grpSpPr>
        <p:sp>
          <p:nvSpPr>
            <p:cNvPr id="161" name="Google Shape;161;p6"/>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62" name="Google Shape;162;p6"/>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163" name="Google Shape;163;p6"/>
          <p:cNvSpPr txBox="1"/>
          <p:nvPr/>
        </p:nvSpPr>
        <p:spPr>
          <a:xfrm>
            <a:off x="187174" y="324439"/>
            <a:ext cx="11817652" cy="110799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3600" u="none" cap="none" strike="noStrike">
                <a:solidFill>
                  <a:srgbClr val="FFFFFF"/>
                </a:solidFill>
                <a:latin typeface="Century Gothic"/>
                <a:ea typeface="Century Gothic"/>
                <a:cs typeface="Century Gothic"/>
                <a:sym typeface="Century Gothic"/>
              </a:rPr>
              <a:t>Look at their work, what mistake did each student make? </a:t>
            </a:r>
            <a:endParaRPr/>
          </a:p>
        </p:txBody>
      </p:sp>
      <p:sp>
        <p:nvSpPr>
          <p:cNvPr id="164" name="Google Shape;164;p6"/>
          <p:cNvSpPr txBox="1"/>
          <p:nvPr/>
        </p:nvSpPr>
        <p:spPr>
          <a:xfrm>
            <a:off x="2275840" y="2442250"/>
            <a:ext cx="2692400" cy="27392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FFFF"/>
                </a:solidFill>
                <a:latin typeface="Century Gothic"/>
                <a:ea typeface="Century Gothic"/>
                <a:cs typeface="Century Gothic"/>
                <a:sym typeface="Century Gothic"/>
              </a:rPr>
              <a:t>Student A</a:t>
            </a:r>
            <a:endParaRPr/>
          </a:p>
          <a:p>
            <a:pPr indent="0" lvl="0" marL="0" marR="0" rtl="0" algn="ctr">
              <a:spcBef>
                <a:spcPts val="0"/>
              </a:spcBef>
              <a:spcAft>
                <a:spcPts val="0"/>
              </a:spcAft>
              <a:buNone/>
            </a:pPr>
            <a:r>
              <a:t/>
            </a:r>
            <a:endParaRPr b="1"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2 x 4 = 8</a:t>
            </a:r>
            <a:endParaRPr/>
          </a:p>
          <a:p>
            <a:pPr indent="0" lvl="0" marL="0" marR="0" rtl="0" algn="ctr">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30 – 8 = 22</a:t>
            </a:r>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65" name="Google Shape;165;p6"/>
          <p:cNvSpPr txBox="1"/>
          <p:nvPr/>
        </p:nvSpPr>
        <p:spPr>
          <a:xfrm>
            <a:off x="6756401" y="1769252"/>
            <a:ext cx="3251199" cy="3308479"/>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nvGrpSpPr>
          <p:cNvPr id="166" name="Google Shape;166;p6"/>
          <p:cNvGrpSpPr/>
          <p:nvPr/>
        </p:nvGrpSpPr>
        <p:grpSpPr>
          <a:xfrm>
            <a:off x="6746240" y="2183722"/>
            <a:ext cx="3251200" cy="3308479"/>
            <a:chOff x="0" y="-38100"/>
            <a:chExt cx="3290856" cy="1743000"/>
          </a:xfrm>
        </p:grpSpPr>
        <p:sp>
          <p:nvSpPr>
            <p:cNvPr id="167" name="Google Shape;167;p6"/>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68" name="Google Shape;168;p6"/>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169" name="Google Shape;169;p6"/>
          <p:cNvSpPr txBox="1"/>
          <p:nvPr/>
        </p:nvSpPr>
        <p:spPr>
          <a:xfrm>
            <a:off x="7025640" y="2428872"/>
            <a:ext cx="2692400" cy="27392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FFFF"/>
                </a:solidFill>
                <a:latin typeface="Century Gothic"/>
                <a:ea typeface="Century Gothic"/>
                <a:cs typeface="Century Gothic"/>
                <a:sym typeface="Century Gothic"/>
              </a:rPr>
              <a:t>Student B</a:t>
            </a:r>
            <a:endParaRPr/>
          </a:p>
          <a:p>
            <a:pPr indent="0" lvl="0" marL="0" marR="0" rtl="0" algn="ctr">
              <a:spcBef>
                <a:spcPts val="0"/>
              </a:spcBef>
              <a:spcAft>
                <a:spcPts val="0"/>
              </a:spcAft>
              <a:buNone/>
            </a:pPr>
            <a:r>
              <a:t/>
            </a:r>
            <a:endParaRPr b="1"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3 x 4 = 12</a:t>
            </a:r>
            <a:endParaRPr/>
          </a:p>
          <a:p>
            <a:pPr indent="0" lvl="0" marL="0" marR="0" rtl="0" algn="ctr">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30 – 12 = 28</a:t>
            </a:r>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70" name="Google Shape;170;p6"/>
          <p:cNvSpPr/>
          <p:nvPr/>
        </p:nvSpPr>
        <p:spPr>
          <a:xfrm>
            <a:off x="10668000" y="5837519"/>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175" name="Shape 175"/>
        <p:cNvGrpSpPr/>
        <p:nvPr/>
      </p:nvGrpSpPr>
      <p:grpSpPr>
        <a:xfrm>
          <a:off x="0" y="0"/>
          <a:ext cx="0" cy="0"/>
          <a:chOff x="0" y="0"/>
          <a:chExt cx="0" cy="0"/>
        </a:xfrm>
      </p:grpSpPr>
      <p:grpSp>
        <p:nvGrpSpPr>
          <p:cNvPr id="176" name="Google Shape;176;p7"/>
          <p:cNvGrpSpPr/>
          <p:nvPr/>
        </p:nvGrpSpPr>
        <p:grpSpPr>
          <a:xfrm>
            <a:off x="2093976" y="1527881"/>
            <a:ext cx="3251200" cy="3308479"/>
            <a:chOff x="0" y="-38100"/>
            <a:chExt cx="3290856" cy="1743000"/>
          </a:xfrm>
        </p:grpSpPr>
        <p:sp>
          <p:nvSpPr>
            <p:cNvPr id="177" name="Google Shape;177;p7"/>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78" name="Google Shape;178;p7"/>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179" name="Google Shape;179;p7"/>
          <p:cNvSpPr txBox="1"/>
          <p:nvPr/>
        </p:nvSpPr>
        <p:spPr>
          <a:xfrm>
            <a:off x="187174" y="451426"/>
            <a:ext cx="11817652" cy="55399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3600" u="none" cap="none" strike="noStrike">
                <a:solidFill>
                  <a:srgbClr val="FFFFFF"/>
                </a:solidFill>
                <a:latin typeface="Century Gothic"/>
                <a:ea typeface="Century Gothic"/>
                <a:cs typeface="Century Gothic"/>
                <a:sym typeface="Century Gothic"/>
              </a:rPr>
              <a:t>Which student deserves to get a better grade? </a:t>
            </a:r>
            <a:endParaRPr/>
          </a:p>
        </p:txBody>
      </p:sp>
      <p:sp>
        <p:nvSpPr>
          <p:cNvPr id="180" name="Google Shape;180;p7"/>
          <p:cNvSpPr txBox="1"/>
          <p:nvPr/>
        </p:nvSpPr>
        <p:spPr>
          <a:xfrm>
            <a:off x="2373376" y="1864062"/>
            <a:ext cx="2692400" cy="27392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FFFF"/>
                </a:solidFill>
                <a:latin typeface="Century Gothic"/>
                <a:ea typeface="Century Gothic"/>
                <a:cs typeface="Century Gothic"/>
                <a:sym typeface="Century Gothic"/>
              </a:rPr>
              <a:t>Student A</a:t>
            </a:r>
            <a:endParaRPr/>
          </a:p>
          <a:p>
            <a:pPr indent="0" lvl="0" marL="0" marR="0" rtl="0" algn="ctr">
              <a:spcBef>
                <a:spcPts val="0"/>
              </a:spcBef>
              <a:spcAft>
                <a:spcPts val="0"/>
              </a:spcAft>
              <a:buNone/>
            </a:pPr>
            <a:r>
              <a:t/>
            </a:r>
            <a:endParaRPr b="1"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2 x 4 = 8</a:t>
            </a:r>
            <a:endParaRPr/>
          </a:p>
          <a:p>
            <a:pPr indent="0" lvl="0" marL="0" marR="0" rtl="0" algn="ctr">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30 – 8 = 22</a:t>
            </a:r>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81" name="Google Shape;181;p7"/>
          <p:cNvSpPr txBox="1"/>
          <p:nvPr/>
        </p:nvSpPr>
        <p:spPr>
          <a:xfrm>
            <a:off x="6756401" y="1769252"/>
            <a:ext cx="3251199" cy="3308479"/>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nvGrpSpPr>
          <p:cNvPr id="182" name="Google Shape;182;p7"/>
          <p:cNvGrpSpPr/>
          <p:nvPr/>
        </p:nvGrpSpPr>
        <p:grpSpPr>
          <a:xfrm>
            <a:off x="6843776" y="1605534"/>
            <a:ext cx="3251200" cy="3308479"/>
            <a:chOff x="0" y="-38100"/>
            <a:chExt cx="3290856" cy="1743000"/>
          </a:xfrm>
        </p:grpSpPr>
        <p:sp>
          <p:nvSpPr>
            <p:cNvPr id="183" name="Google Shape;183;p7"/>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84" name="Google Shape;184;p7"/>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185" name="Google Shape;185;p7"/>
          <p:cNvSpPr txBox="1"/>
          <p:nvPr/>
        </p:nvSpPr>
        <p:spPr>
          <a:xfrm>
            <a:off x="7123176" y="1850684"/>
            <a:ext cx="2692400" cy="27392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FFFF"/>
                </a:solidFill>
                <a:latin typeface="Century Gothic"/>
                <a:ea typeface="Century Gothic"/>
                <a:cs typeface="Century Gothic"/>
                <a:sym typeface="Century Gothic"/>
              </a:rPr>
              <a:t>Student B</a:t>
            </a:r>
            <a:endParaRPr/>
          </a:p>
          <a:p>
            <a:pPr indent="0" lvl="0" marL="0" marR="0" rtl="0" algn="ctr">
              <a:spcBef>
                <a:spcPts val="0"/>
              </a:spcBef>
              <a:spcAft>
                <a:spcPts val="0"/>
              </a:spcAft>
              <a:buNone/>
            </a:pPr>
            <a:r>
              <a:t/>
            </a:r>
            <a:endParaRPr b="1"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3 x 4 = 12</a:t>
            </a:r>
            <a:endParaRPr/>
          </a:p>
          <a:p>
            <a:pPr indent="0" lvl="0" marL="0" marR="0" rtl="0" algn="ctr">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30 – 12 = 28</a:t>
            </a:r>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86" name="Google Shape;186;p7"/>
          <p:cNvSpPr/>
          <p:nvPr/>
        </p:nvSpPr>
        <p:spPr>
          <a:xfrm>
            <a:off x="10668000" y="5837519"/>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87" name="Google Shape;187;p7"/>
          <p:cNvSpPr txBox="1"/>
          <p:nvPr/>
        </p:nvSpPr>
        <p:spPr>
          <a:xfrm>
            <a:off x="1828800" y="5514123"/>
            <a:ext cx="8280400" cy="123213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US" sz="3600" u="none" cap="none" strike="noStrike">
                <a:solidFill>
                  <a:srgbClr val="01565C"/>
                </a:solidFill>
                <a:latin typeface="Century Gothic"/>
                <a:ea typeface="Century Gothic"/>
                <a:cs typeface="Century Gothic"/>
                <a:sym typeface="Century Gothic"/>
              </a:rPr>
              <a:t>What’s the best argument for both sides?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192" name="Shape 192"/>
        <p:cNvGrpSpPr/>
        <p:nvPr/>
      </p:nvGrpSpPr>
      <p:grpSpPr>
        <a:xfrm>
          <a:off x="0" y="0"/>
          <a:ext cx="0" cy="0"/>
          <a:chOff x="0" y="0"/>
          <a:chExt cx="0" cy="0"/>
        </a:xfrm>
      </p:grpSpPr>
      <p:grpSp>
        <p:nvGrpSpPr>
          <p:cNvPr id="193" name="Google Shape;193;p8"/>
          <p:cNvGrpSpPr/>
          <p:nvPr/>
        </p:nvGrpSpPr>
        <p:grpSpPr>
          <a:xfrm>
            <a:off x="2844800" y="2029407"/>
            <a:ext cx="3251200" cy="3308479"/>
            <a:chOff x="0" y="-38100"/>
            <a:chExt cx="3290856" cy="1743000"/>
          </a:xfrm>
        </p:grpSpPr>
        <p:sp>
          <p:nvSpPr>
            <p:cNvPr id="194" name="Google Shape;194;p8"/>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95" name="Google Shape;195;p8"/>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196" name="Google Shape;196;p8"/>
          <p:cNvSpPr txBox="1"/>
          <p:nvPr/>
        </p:nvSpPr>
        <p:spPr>
          <a:xfrm>
            <a:off x="187174" y="451426"/>
            <a:ext cx="11817652" cy="110799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3600" u="none" cap="none" strike="noStrike">
                <a:solidFill>
                  <a:srgbClr val="FFFFFF"/>
                </a:solidFill>
                <a:latin typeface="Century Gothic"/>
                <a:ea typeface="Century Gothic"/>
                <a:cs typeface="Century Gothic"/>
                <a:sym typeface="Century Gothic"/>
              </a:rPr>
              <a:t>As the teacher, what’s your final decision? Which wrong answer is more right? </a:t>
            </a:r>
            <a:endParaRPr/>
          </a:p>
        </p:txBody>
      </p:sp>
      <p:sp>
        <p:nvSpPr>
          <p:cNvPr id="197" name="Google Shape;197;p8"/>
          <p:cNvSpPr txBox="1"/>
          <p:nvPr/>
        </p:nvSpPr>
        <p:spPr>
          <a:xfrm>
            <a:off x="3124200" y="2365588"/>
            <a:ext cx="2692400" cy="27392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FFFF"/>
                </a:solidFill>
                <a:latin typeface="Century Gothic"/>
                <a:ea typeface="Century Gothic"/>
                <a:cs typeface="Century Gothic"/>
                <a:sym typeface="Century Gothic"/>
              </a:rPr>
              <a:t>Student A</a:t>
            </a:r>
            <a:endParaRPr/>
          </a:p>
          <a:p>
            <a:pPr indent="0" lvl="0" marL="0" marR="0" rtl="0" algn="ctr">
              <a:spcBef>
                <a:spcPts val="0"/>
              </a:spcBef>
              <a:spcAft>
                <a:spcPts val="0"/>
              </a:spcAft>
              <a:buNone/>
            </a:pPr>
            <a:r>
              <a:t/>
            </a:r>
            <a:endParaRPr b="1"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2 x 4 = 8</a:t>
            </a:r>
            <a:endParaRPr/>
          </a:p>
          <a:p>
            <a:pPr indent="0" lvl="0" marL="0" marR="0" rtl="0" algn="ctr">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30 – 8 = 22</a:t>
            </a:r>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98" name="Google Shape;198;p8"/>
          <p:cNvSpPr txBox="1"/>
          <p:nvPr/>
        </p:nvSpPr>
        <p:spPr>
          <a:xfrm>
            <a:off x="6756401" y="1769252"/>
            <a:ext cx="3251199" cy="3308479"/>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nvGrpSpPr>
          <p:cNvPr id="199" name="Google Shape;199;p8"/>
          <p:cNvGrpSpPr/>
          <p:nvPr/>
        </p:nvGrpSpPr>
        <p:grpSpPr>
          <a:xfrm>
            <a:off x="6877559" y="2029407"/>
            <a:ext cx="3251200" cy="3308479"/>
            <a:chOff x="0" y="-38100"/>
            <a:chExt cx="3290856" cy="1743000"/>
          </a:xfrm>
        </p:grpSpPr>
        <p:sp>
          <p:nvSpPr>
            <p:cNvPr id="200" name="Google Shape;200;p8"/>
            <p:cNvSpPr/>
            <p:nvPr/>
          </p:nvSpPr>
          <p:spPr>
            <a:xfrm>
              <a:off x="0" y="0"/>
              <a:ext cx="3290856" cy="1704900"/>
            </a:xfrm>
            <a:custGeom>
              <a:rect b="b" l="l" r="r" t="t"/>
              <a:pathLst>
                <a:path extrusionOk="0" h="1704900" w="3290856">
                  <a:moveTo>
                    <a:pt x="0" y="0"/>
                  </a:moveTo>
                  <a:lnTo>
                    <a:pt x="3290856" y="0"/>
                  </a:lnTo>
                  <a:lnTo>
                    <a:pt x="3290856" y="1704900"/>
                  </a:lnTo>
                  <a:lnTo>
                    <a:pt x="0" y="1704900"/>
                  </a:lnTo>
                  <a:close/>
                </a:path>
              </a:pathLst>
            </a:custGeom>
            <a:solidFill>
              <a:srgbClr val="006E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01" name="Google Shape;201;p8"/>
            <p:cNvSpPr txBox="1"/>
            <p:nvPr/>
          </p:nvSpPr>
          <p:spPr>
            <a:xfrm>
              <a:off x="0" y="-38100"/>
              <a:ext cx="3290856" cy="17430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202" name="Google Shape;202;p8"/>
          <p:cNvSpPr txBox="1"/>
          <p:nvPr/>
        </p:nvSpPr>
        <p:spPr>
          <a:xfrm>
            <a:off x="7156959" y="2329429"/>
            <a:ext cx="2692400" cy="27392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FFFF"/>
                </a:solidFill>
                <a:latin typeface="Century Gothic"/>
                <a:ea typeface="Century Gothic"/>
                <a:cs typeface="Century Gothic"/>
                <a:sym typeface="Century Gothic"/>
              </a:rPr>
              <a:t>Student B</a:t>
            </a:r>
            <a:endParaRPr/>
          </a:p>
          <a:p>
            <a:pPr indent="0" lvl="0" marL="0" marR="0" rtl="0" algn="ctr">
              <a:spcBef>
                <a:spcPts val="0"/>
              </a:spcBef>
              <a:spcAft>
                <a:spcPts val="0"/>
              </a:spcAft>
              <a:buNone/>
            </a:pPr>
            <a:r>
              <a:t/>
            </a:r>
            <a:endParaRPr b="1"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3 x 4 = 12</a:t>
            </a:r>
            <a:endParaRPr/>
          </a:p>
          <a:p>
            <a:pPr indent="0" lvl="0" marL="0" marR="0" rtl="0" algn="ctr">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30 – 12 = 28</a:t>
            </a:r>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03" name="Google Shape;203;p8"/>
          <p:cNvSpPr/>
          <p:nvPr/>
        </p:nvSpPr>
        <p:spPr>
          <a:xfrm>
            <a:off x="10668000" y="5837519"/>
            <a:ext cx="1239165" cy="1038420"/>
          </a:xfrm>
          <a:custGeom>
            <a:rect b="b" l="l" r="r" t="t"/>
            <a:pathLst>
              <a:path extrusionOk="0" h="1557630" w="1858747">
                <a:moveTo>
                  <a:pt x="0" y="0"/>
                </a:moveTo>
                <a:lnTo>
                  <a:pt x="1858747" y="0"/>
                </a:lnTo>
                <a:lnTo>
                  <a:pt x="1858747" y="1557631"/>
                </a:lnTo>
                <a:lnTo>
                  <a:pt x="0" y="15576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pic>
        <p:nvPicPr>
          <p:cNvPr id="204" name="Google Shape;204;p8"/>
          <p:cNvPicPr preferRelativeResize="0"/>
          <p:nvPr/>
        </p:nvPicPr>
        <p:blipFill rotWithShape="1">
          <a:blip r:embed="rId4">
            <a:alphaModFix/>
          </a:blip>
          <a:srcRect b="0" l="0" r="0" t="0"/>
          <a:stretch/>
        </p:blipFill>
        <p:spPr>
          <a:xfrm>
            <a:off x="234442" y="1143000"/>
            <a:ext cx="2209800" cy="53834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2"/>
        </a:solidFill>
      </p:bgPr>
    </p:bg>
    <p:spTree>
      <p:nvGrpSpPr>
        <p:cNvPr id="208" name="Shape 208"/>
        <p:cNvGrpSpPr/>
        <p:nvPr/>
      </p:nvGrpSpPr>
      <p:grpSpPr>
        <a:xfrm>
          <a:off x="0" y="0"/>
          <a:ext cx="0" cy="0"/>
          <a:chOff x="0" y="0"/>
          <a:chExt cx="0" cy="0"/>
        </a:xfrm>
      </p:grpSpPr>
      <p:grpSp>
        <p:nvGrpSpPr>
          <p:cNvPr id="209" name="Google Shape;209;p9"/>
          <p:cNvGrpSpPr/>
          <p:nvPr/>
        </p:nvGrpSpPr>
        <p:grpSpPr>
          <a:xfrm rot="764659">
            <a:off x="6577164" y="-295858"/>
            <a:ext cx="6162933" cy="1963318"/>
            <a:chOff x="0" y="0"/>
            <a:chExt cx="12325865" cy="3926636"/>
          </a:xfrm>
        </p:grpSpPr>
        <p:sp>
          <p:nvSpPr>
            <p:cNvPr id="210" name="Google Shape;210;p9"/>
            <p:cNvSpPr/>
            <p:nvPr/>
          </p:nvSpPr>
          <p:spPr>
            <a:xfrm rot="-620188">
              <a:off x="197356" y="566440"/>
              <a:ext cx="6566520" cy="2793756"/>
            </a:xfrm>
            <a:custGeom>
              <a:rect b="b" l="l" r="r" t="t"/>
              <a:pathLst>
                <a:path extrusionOk="0" h="2793756" w="6566520">
                  <a:moveTo>
                    <a:pt x="0" y="0"/>
                  </a:moveTo>
                  <a:lnTo>
                    <a:pt x="6566519" y="0"/>
                  </a:lnTo>
                  <a:lnTo>
                    <a:pt x="6566519" y="2793756"/>
                  </a:lnTo>
                  <a:lnTo>
                    <a:pt x="0" y="279375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11" name="Google Shape;211;p9"/>
            <p:cNvSpPr/>
            <p:nvPr/>
          </p:nvSpPr>
          <p:spPr>
            <a:xfrm flipH="1" rot="80111">
              <a:off x="5727688" y="120048"/>
              <a:ext cx="6566520" cy="2793756"/>
            </a:xfrm>
            <a:custGeom>
              <a:rect b="b" l="l" r="r" t="t"/>
              <a:pathLst>
                <a:path extrusionOk="0" h="2793756" w="6566520">
                  <a:moveTo>
                    <a:pt x="6566520" y="0"/>
                  </a:moveTo>
                  <a:lnTo>
                    <a:pt x="0" y="0"/>
                  </a:lnTo>
                  <a:lnTo>
                    <a:pt x="0" y="2793755"/>
                  </a:lnTo>
                  <a:lnTo>
                    <a:pt x="6566520" y="2793755"/>
                  </a:lnTo>
                  <a:lnTo>
                    <a:pt x="656652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212" name="Google Shape;212;p9"/>
          <p:cNvSpPr/>
          <p:nvPr/>
        </p:nvSpPr>
        <p:spPr>
          <a:xfrm>
            <a:off x="177979" y="5652990"/>
            <a:ext cx="1239165" cy="1038420"/>
          </a:xfrm>
          <a:custGeom>
            <a:rect b="b" l="l" r="r" t="t"/>
            <a:pathLst>
              <a:path extrusionOk="0" h="1557630" w="1858747">
                <a:moveTo>
                  <a:pt x="0" y="0"/>
                </a:moveTo>
                <a:lnTo>
                  <a:pt x="1858748" y="0"/>
                </a:lnTo>
                <a:lnTo>
                  <a:pt x="1858748" y="1557630"/>
                </a:lnTo>
                <a:lnTo>
                  <a:pt x="0" y="155763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13" name="Google Shape;213;p9"/>
          <p:cNvSpPr txBox="1"/>
          <p:nvPr/>
        </p:nvSpPr>
        <p:spPr>
          <a:xfrm>
            <a:off x="433737" y="889000"/>
            <a:ext cx="6190533" cy="452431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FFFFFF"/>
                </a:solidFill>
                <a:latin typeface="Century Gothic"/>
                <a:ea typeface="Century Gothic"/>
                <a:cs typeface="Century Gothic"/>
                <a:sym typeface="Century Gothic"/>
              </a:rPr>
              <a:t>Now we are going to think about Joe Schmo. Joe always falls for the trick answer. Joe does not read the directions carefully. Joe does not complete all the steps in a problem. We are going to think about the mistakes Joe may make on a math test.</a:t>
            </a:r>
            <a:endParaRPr b="0" i="0" sz="1200" u="none" cap="none" strike="noStrike">
              <a:solidFill>
                <a:srgbClr val="000000"/>
              </a:solidFill>
              <a:latin typeface="Calibri"/>
              <a:ea typeface="Calibri"/>
              <a:cs typeface="Calibri"/>
              <a:sym typeface="Calibri"/>
            </a:endParaRPr>
          </a:p>
        </p:txBody>
      </p:sp>
      <p:sp>
        <p:nvSpPr>
          <p:cNvPr id="214" name="Google Shape;214;p9"/>
          <p:cNvSpPr/>
          <p:nvPr/>
        </p:nvSpPr>
        <p:spPr>
          <a:xfrm>
            <a:off x="7962213" y="1941332"/>
            <a:ext cx="3339048" cy="5011703"/>
          </a:xfrm>
          <a:custGeom>
            <a:rect b="b" l="l" r="r" t="t"/>
            <a:pathLst>
              <a:path extrusionOk="0" h="5117086" w="3409259">
                <a:moveTo>
                  <a:pt x="0" y="0"/>
                </a:moveTo>
                <a:lnTo>
                  <a:pt x="3409259" y="0"/>
                </a:lnTo>
                <a:lnTo>
                  <a:pt x="3409259" y="5117086"/>
                </a:lnTo>
                <a:lnTo>
                  <a:pt x="0" y="511708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6EB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thinkLaw">
      <a:dk1>
        <a:srgbClr val="006EB6"/>
      </a:dk1>
      <a:lt1>
        <a:srgbClr val="01565C"/>
      </a:lt1>
      <a:dk2>
        <a:srgbClr val="CC4C15"/>
      </a:dk2>
      <a:lt2>
        <a:srgbClr val="004E82"/>
      </a:lt2>
      <a:accent1>
        <a:srgbClr val="D6EFFF"/>
      </a:accent1>
      <a:accent2>
        <a:srgbClr val="B5B412"/>
      </a:accent2>
      <a:accent3>
        <a:srgbClr val="6E6E6E"/>
      </a:accent3>
      <a:accent4>
        <a:srgbClr val="B8B8B8"/>
      </a:accent4>
      <a:accent5>
        <a:srgbClr val="F5F5F5"/>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2024-04-10T17:35:06Z</dcterms:created>
  <dc:creator>Gaby Romero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0x010100EE71DE0A117CFD4C84C12A1F8348DB6D</vt:lpwstr>
  </property>
  <property fmtid="{D5CDD505-2E9C-101B-9397-08002B2CF9AE}" pid="3" name="MediaServiceImageTags">
    <vt:lpwstr/>
  </property>
</Properties>
</file>