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  <p:sldId id="285" r:id="rId6"/>
    <p:sldId id="257" r:id="rId7"/>
    <p:sldId id="258" r:id="rId8"/>
    <p:sldId id="259" r:id="rId9"/>
    <p:sldId id="283" r:id="rId10"/>
    <p:sldId id="284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6" r:id="rId35"/>
  </p:sldIdLst>
  <p:sldSz cx="18288000" cy="10287000"/>
  <p:notesSz cx="6858000" cy="9144000"/>
  <p:embeddedFontLst>
    <p:embeddedFont>
      <p:font typeface="Century Gothic" panose="020B0502020202020204" pitchFamily="34" charset="0"/>
      <p:regular r:id="rId36"/>
      <p:bold r:id="rId37"/>
      <p:italic r:id="rId38"/>
      <p:boldItalic r:id="rId39"/>
    </p:embeddedFont>
    <p:embeddedFont>
      <p:font typeface="Century Gothic Paneuropean" panose="020B0604020202020204" charset="0"/>
      <p:regular r:id="rId40"/>
    </p:embeddedFont>
    <p:embeddedFont>
      <p:font typeface="Century Gothic Paneuropean Bold" panose="020B0604020202020204" charset="0"/>
      <p:regular r:id="rId4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B862614-BC63-4575-9669-405A935714A3}" v="5" dt="2024-03-11T17:51:42.4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48" d="100"/>
          <a:sy n="48" d="100"/>
        </p:scale>
        <p:origin x="67" y="-4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4.fntdata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presProps" Target="presProps.xml"/><Relationship Id="rId47" Type="http://schemas.microsoft.com/office/2015/10/relationships/revisionInfo" Target="revisionInfo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font" Target="fonts/font1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font" Target="fonts/font3.fntdata"/><Relationship Id="rId46" Type="http://schemas.microsoft.com/office/2016/11/relationships/changesInfo" Target="changesInfos/changesInfo1.xml"/><Relationship Id="rId20" Type="http://schemas.openxmlformats.org/officeDocument/2006/relationships/slide" Target="slides/slide16.xml"/><Relationship Id="rId41" Type="http://schemas.openxmlformats.org/officeDocument/2006/relationships/font" Target="fonts/font6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by Romero" userId="c4fa1de8-7c4a-4e69-b661-451ad283ae0e" providerId="ADAL" clId="{8B862614-BC63-4575-9669-405A935714A3}"/>
    <pc:docChg chg="custSel modSld">
      <pc:chgData name="Gaby Romero" userId="c4fa1de8-7c4a-4e69-b661-451ad283ae0e" providerId="ADAL" clId="{8B862614-BC63-4575-9669-405A935714A3}" dt="2024-03-11T17:52:49.442" v="72" actId="14826"/>
      <pc:docMkLst>
        <pc:docMk/>
      </pc:docMkLst>
      <pc:sldChg chg="addSp modSp mod">
        <pc:chgData name="Gaby Romero" userId="c4fa1de8-7c4a-4e69-b661-451ad283ae0e" providerId="ADAL" clId="{8B862614-BC63-4575-9669-405A935714A3}" dt="2024-03-11T17:50:00.357" v="5" actId="1076"/>
        <pc:sldMkLst>
          <pc:docMk/>
          <pc:sldMk cId="0" sldId="256"/>
        </pc:sldMkLst>
        <pc:picChg chg="add mod">
          <ac:chgData name="Gaby Romero" userId="c4fa1de8-7c4a-4e69-b661-451ad283ae0e" providerId="ADAL" clId="{8B862614-BC63-4575-9669-405A935714A3}" dt="2024-03-11T17:50:00.357" v="5" actId="1076"/>
          <ac:picMkLst>
            <pc:docMk/>
            <pc:sldMk cId="0" sldId="256"/>
            <ac:picMk id="29" creationId="{ABD92997-9F18-4C56-AB2C-4F80BA757BC7}"/>
          </ac:picMkLst>
        </pc:picChg>
      </pc:sldChg>
      <pc:sldChg chg="addSp delSp modSp mod">
        <pc:chgData name="Gaby Romero" userId="c4fa1de8-7c4a-4e69-b661-451ad283ae0e" providerId="ADAL" clId="{8B862614-BC63-4575-9669-405A935714A3}" dt="2024-03-11T17:51:34.487" v="52" actId="1076"/>
        <pc:sldMkLst>
          <pc:docMk/>
          <pc:sldMk cId="525933508" sldId="285"/>
        </pc:sldMkLst>
        <pc:spChg chg="add mod">
          <ac:chgData name="Gaby Romero" userId="c4fa1de8-7c4a-4e69-b661-451ad283ae0e" providerId="ADAL" clId="{8B862614-BC63-4575-9669-405A935714A3}" dt="2024-03-11T17:50:37.416" v="23" actId="14100"/>
          <ac:spMkLst>
            <pc:docMk/>
            <pc:sldMk cId="525933508" sldId="285"/>
            <ac:spMk id="14" creationId="{876C77FA-4C41-2DBF-AA3E-7783324FE93F}"/>
          </ac:spMkLst>
        </pc:spChg>
        <pc:spChg chg="add mod">
          <ac:chgData name="Gaby Romero" userId="c4fa1de8-7c4a-4e69-b661-451ad283ae0e" providerId="ADAL" clId="{8B862614-BC63-4575-9669-405A935714A3}" dt="2024-03-11T17:51:00.492" v="46" actId="14100"/>
          <ac:spMkLst>
            <pc:docMk/>
            <pc:sldMk cId="525933508" sldId="285"/>
            <ac:spMk id="15" creationId="{7D05598D-1D4C-6085-98C3-FC3F1D0CBAFA}"/>
          </ac:spMkLst>
        </pc:spChg>
        <pc:spChg chg="mod">
          <ac:chgData name="Gaby Romero" userId="c4fa1de8-7c4a-4e69-b661-451ad283ae0e" providerId="ADAL" clId="{8B862614-BC63-4575-9669-405A935714A3}" dt="2024-03-11T17:51:32.859" v="51" actId="1076"/>
          <ac:spMkLst>
            <pc:docMk/>
            <pc:sldMk cId="525933508" sldId="285"/>
            <ac:spMk id="18" creationId="{DADBEB5B-1012-DE41-72C4-639102834DED}"/>
          </ac:spMkLst>
        </pc:spChg>
        <pc:picChg chg="del">
          <ac:chgData name="Gaby Romero" userId="c4fa1de8-7c4a-4e69-b661-451ad283ae0e" providerId="ADAL" clId="{8B862614-BC63-4575-9669-405A935714A3}" dt="2024-03-11T17:49:21.034" v="0" actId="478"/>
          <ac:picMkLst>
            <pc:docMk/>
            <pc:sldMk cId="525933508" sldId="285"/>
            <ac:picMk id="16" creationId="{C5993FF2-0F8C-75DA-7802-00885E1C5498}"/>
          </ac:picMkLst>
        </pc:picChg>
        <pc:picChg chg="add mod">
          <ac:chgData name="Gaby Romero" userId="c4fa1de8-7c4a-4e69-b661-451ad283ae0e" providerId="ADAL" clId="{8B862614-BC63-4575-9669-405A935714A3}" dt="2024-03-11T17:51:34.487" v="52" actId="1076"/>
          <ac:picMkLst>
            <pc:docMk/>
            <pc:sldMk cId="525933508" sldId="285"/>
            <ac:picMk id="19" creationId="{CDC2F453-B082-2DEE-B58C-07A8849132B9}"/>
          </ac:picMkLst>
        </pc:picChg>
      </pc:sldChg>
      <pc:sldChg chg="modSp mod">
        <pc:chgData name="Gaby Romero" userId="c4fa1de8-7c4a-4e69-b661-451ad283ae0e" providerId="ADAL" clId="{8B862614-BC63-4575-9669-405A935714A3}" dt="2024-03-11T17:52:49.442" v="72" actId="14826"/>
        <pc:sldMkLst>
          <pc:docMk/>
          <pc:sldMk cId="3204592775" sldId="286"/>
        </pc:sldMkLst>
        <pc:spChg chg="mod">
          <ac:chgData name="Gaby Romero" userId="c4fa1de8-7c4a-4e69-b661-451ad283ae0e" providerId="ADAL" clId="{8B862614-BC63-4575-9669-405A935714A3}" dt="2024-03-11T17:52:13.417" v="71" actId="1076"/>
          <ac:spMkLst>
            <pc:docMk/>
            <pc:sldMk cId="3204592775" sldId="286"/>
            <ac:spMk id="14" creationId="{876C77FA-4C41-2DBF-AA3E-7783324FE93F}"/>
          </ac:spMkLst>
        </pc:spChg>
        <pc:spChg chg="mod">
          <ac:chgData name="Gaby Romero" userId="c4fa1de8-7c4a-4e69-b661-451ad283ae0e" providerId="ADAL" clId="{8B862614-BC63-4575-9669-405A935714A3}" dt="2024-03-11T17:52:08.191" v="69" actId="20577"/>
          <ac:spMkLst>
            <pc:docMk/>
            <pc:sldMk cId="3204592775" sldId="286"/>
            <ac:spMk id="15" creationId="{7D05598D-1D4C-6085-98C3-FC3F1D0CBAFA}"/>
          </ac:spMkLst>
        </pc:spChg>
        <pc:picChg chg="mod">
          <ac:chgData name="Gaby Romero" userId="c4fa1de8-7c4a-4e69-b661-451ad283ae0e" providerId="ADAL" clId="{8B862614-BC63-4575-9669-405A935714A3}" dt="2024-03-11T17:52:49.442" v="72" actId="14826"/>
          <ac:picMkLst>
            <pc:docMk/>
            <pc:sldMk cId="3204592775" sldId="286"/>
            <ac:picMk id="19" creationId="{CDC2F453-B082-2DEE-B58C-07A8849132B9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7" Type="http://schemas.openxmlformats.org/officeDocument/2006/relationships/image" Target="../media/image2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svg"/><Relationship Id="rId5" Type="http://schemas.openxmlformats.org/officeDocument/2006/relationships/image" Target="../media/image32.png"/><Relationship Id="rId4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svg"/><Relationship Id="rId7" Type="http://schemas.openxmlformats.org/officeDocument/2006/relationships/image" Target="../media/image26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svg"/><Relationship Id="rId5" Type="http://schemas.openxmlformats.org/officeDocument/2006/relationships/image" Target="../media/image32.png"/><Relationship Id="rId4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8.sv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3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40.svg"/><Relationship Id="rId4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40.svg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16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E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400000">
            <a:off x="2355807" y="-5102818"/>
            <a:ext cx="3352390" cy="9965228"/>
            <a:chOff x="0" y="0"/>
            <a:chExt cx="202947" cy="60327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2947" cy="603275"/>
            </a:xfrm>
            <a:custGeom>
              <a:avLst/>
              <a:gdLst/>
              <a:ahLst/>
              <a:cxnLst/>
              <a:rect l="l" t="t" r="r" b="b"/>
              <a:pathLst>
                <a:path w="202947" h="603275">
                  <a:moveTo>
                    <a:pt x="101473" y="0"/>
                  </a:moveTo>
                  <a:lnTo>
                    <a:pt x="202947" y="603275"/>
                  </a:lnTo>
                  <a:lnTo>
                    <a:pt x="0" y="60327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0" cap="sq">
              <a:solidFill>
                <a:srgbClr val="2E3192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 rot="-5400000">
            <a:off x="2586977" y="5486451"/>
            <a:ext cx="3352390" cy="9965228"/>
            <a:chOff x="0" y="0"/>
            <a:chExt cx="202947" cy="60327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02947" cy="603275"/>
            </a:xfrm>
            <a:custGeom>
              <a:avLst/>
              <a:gdLst/>
              <a:ahLst/>
              <a:cxnLst/>
              <a:rect l="l" t="t" r="r" b="b"/>
              <a:pathLst>
                <a:path w="202947" h="603275">
                  <a:moveTo>
                    <a:pt x="101473" y="0"/>
                  </a:moveTo>
                  <a:lnTo>
                    <a:pt x="202947" y="603275"/>
                  </a:lnTo>
                  <a:lnTo>
                    <a:pt x="0" y="60327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0" cap="sq">
              <a:solidFill>
                <a:srgbClr val="F4D03F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rot="5400000">
            <a:off x="320192" y="3585059"/>
            <a:ext cx="5297251" cy="3549158"/>
          </a:xfrm>
          <a:custGeom>
            <a:avLst/>
            <a:gdLst/>
            <a:ahLst/>
            <a:cxnLst/>
            <a:rect l="l" t="t" r="r" b="b"/>
            <a:pathLst>
              <a:path w="5297251" h="3549158">
                <a:moveTo>
                  <a:pt x="0" y="0"/>
                </a:moveTo>
                <a:lnTo>
                  <a:pt x="5297251" y="0"/>
                </a:lnTo>
                <a:lnTo>
                  <a:pt x="5297251" y="3549159"/>
                </a:lnTo>
                <a:lnTo>
                  <a:pt x="0" y="354915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9" name="Group 9"/>
          <p:cNvGrpSpPr>
            <a:grpSpLocks noChangeAspect="1"/>
          </p:cNvGrpSpPr>
          <p:nvPr/>
        </p:nvGrpSpPr>
        <p:grpSpPr>
          <a:xfrm>
            <a:off x="9949527" y="-424632"/>
            <a:ext cx="8991836" cy="8752054"/>
            <a:chOff x="0" y="0"/>
            <a:chExt cx="4762500" cy="46355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4762500" cy="4635500"/>
            </a:xfrm>
            <a:custGeom>
              <a:avLst/>
              <a:gdLst/>
              <a:ahLst/>
              <a:cxnLst/>
              <a:rect l="l" t="t" r="r" b="b"/>
              <a:pathLst>
                <a:path w="4762500" h="4635500">
                  <a:moveTo>
                    <a:pt x="0" y="0"/>
                  </a:moveTo>
                  <a:lnTo>
                    <a:pt x="0" y="4635500"/>
                  </a:lnTo>
                  <a:lnTo>
                    <a:pt x="4762500" y="3911600"/>
                  </a:lnTo>
                  <a:lnTo>
                    <a:pt x="4762500" y="0"/>
                  </a:lnTo>
                  <a:close/>
                </a:path>
              </a:pathLst>
            </a:custGeom>
            <a:blipFill>
              <a:blip r:embed="rId4"/>
              <a:stretch>
                <a:fillRect l="-23045" r="-23045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" name="Group 11"/>
          <p:cNvGrpSpPr/>
          <p:nvPr/>
        </p:nvGrpSpPr>
        <p:grpSpPr>
          <a:xfrm rot="-5324772">
            <a:off x="12512888" y="3504559"/>
            <a:ext cx="3277354" cy="9742179"/>
            <a:chOff x="0" y="0"/>
            <a:chExt cx="202947" cy="603275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02947" cy="603275"/>
            </a:xfrm>
            <a:custGeom>
              <a:avLst/>
              <a:gdLst/>
              <a:ahLst/>
              <a:cxnLst/>
              <a:rect l="l" t="t" r="r" b="b"/>
              <a:pathLst>
                <a:path w="202947" h="603275">
                  <a:moveTo>
                    <a:pt x="101473" y="0"/>
                  </a:moveTo>
                  <a:lnTo>
                    <a:pt x="202947" y="603275"/>
                  </a:lnTo>
                  <a:lnTo>
                    <a:pt x="0" y="60327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CC4C1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 rot="5400000">
            <a:off x="11669102" y="-5285300"/>
            <a:ext cx="3277354" cy="9742179"/>
            <a:chOff x="0" y="0"/>
            <a:chExt cx="202947" cy="603275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202947" cy="603275"/>
            </a:xfrm>
            <a:custGeom>
              <a:avLst/>
              <a:gdLst/>
              <a:ahLst/>
              <a:cxnLst/>
              <a:rect l="l" t="t" r="r" b="b"/>
              <a:pathLst>
                <a:path w="202947" h="603275">
                  <a:moveTo>
                    <a:pt x="101473" y="0"/>
                  </a:moveTo>
                  <a:lnTo>
                    <a:pt x="202947" y="603275"/>
                  </a:lnTo>
                  <a:lnTo>
                    <a:pt x="0" y="60327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CC4C1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grpSp>
        <p:nvGrpSpPr>
          <p:cNvPr id="17" name="Group 17"/>
          <p:cNvGrpSpPr/>
          <p:nvPr/>
        </p:nvGrpSpPr>
        <p:grpSpPr>
          <a:xfrm rot="-5400000">
            <a:off x="4344850" y="-2867374"/>
            <a:ext cx="2060045" cy="6123636"/>
            <a:chOff x="0" y="0"/>
            <a:chExt cx="202947" cy="603275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202947" cy="603275"/>
            </a:xfrm>
            <a:custGeom>
              <a:avLst/>
              <a:gdLst/>
              <a:ahLst/>
              <a:cxnLst/>
              <a:rect l="l" t="t" r="r" b="b"/>
              <a:pathLst>
                <a:path w="202947" h="603275">
                  <a:moveTo>
                    <a:pt x="101473" y="0"/>
                  </a:moveTo>
                  <a:lnTo>
                    <a:pt x="202947" y="603275"/>
                  </a:lnTo>
                  <a:lnTo>
                    <a:pt x="0" y="60327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CC4C1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1683800" y="8525568"/>
            <a:ext cx="21991458" cy="1943498"/>
            <a:chOff x="0" y="0"/>
            <a:chExt cx="202947" cy="17935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202947" cy="17935"/>
            </a:xfrm>
            <a:custGeom>
              <a:avLst/>
              <a:gdLst/>
              <a:ahLst/>
              <a:cxnLst/>
              <a:rect l="l" t="t" r="r" b="b"/>
              <a:pathLst>
                <a:path w="202947" h="17935">
                  <a:moveTo>
                    <a:pt x="101473" y="0"/>
                  </a:moveTo>
                  <a:lnTo>
                    <a:pt x="202947" y="17935"/>
                  </a:lnTo>
                  <a:lnTo>
                    <a:pt x="0" y="1793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F5F5F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grpSp>
        <p:nvGrpSpPr>
          <p:cNvPr id="23" name="Group 23"/>
          <p:cNvGrpSpPr/>
          <p:nvPr/>
        </p:nvGrpSpPr>
        <p:grpSpPr>
          <a:xfrm rot="-10800000">
            <a:off x="9469320" y="-120204"/>
            <a:ext cx="15215481" cy="1344670"/>
            <a:chOff x="0" y="0"/>
            <a:chExt cx="202947" cy="17935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202947" cy="17935"/>
            </a:xfrm>
            <a:custGeom>
              <a:avLst/>
              <a:gdLst/>
              <a:ahLst/>
              <a:cxnLst/>
              <a:rect l="l" t="t" r="r" b="b"/>
              <a:pathLst>
                <a:path w="202947" h="17935">
                  <a:moveTo>
                    <a:pt x="101473" y="0"/>
                  </a:moveTo>
                  <a:lnTo>
                    <a:pt x="202947" y="17935"/>
                  </a:lnTo>
                  <a:lnTo>
                    <a:pt x="0" y="1793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F5F5F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sp>
        <p:nvSpPr>
          <p:cNvPr id="26" name="Freeform 26"/>
          <p:cNvSpPr/>
          <p:nvPr/>
        </p:nvSpPr>
        <p:spPr>
          <a:xfrm>
            <a:off x="256216" y="362651"/>
            <a:ext cx="2056838" cy="1723630"/>
          </a:xfrm>
          <a:custGeom>
            <a:avLst/>
            <a:gdLst/>
            <a:ahLst/>
            <a:cxnLst/>
            <a:rect l="l" t="t" r="r" b="b"/>
            <a:pathLst>
              <a:path w="2056838" h="1723630">
                <a:moveTo>
                  <a:pt x="0" y="0"/>
                </a:moveTo>
                <a:lnTo>
                  <a:pt x="2056838" y="0"/>
                </a:lnTo>
                <a:lnTo>
                  <a:pt x="2056838" y="1723630"/>
                </a:lnTo>
                <a:lnTo>
                  <a:pt x="0" y="172363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1683800" y="4202797"/>
            <a:ext cx="9996698" cy="24731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659"/>
              </a:lnSpc>
            </a:pPr>
            <a:r>
              <a:rPr lang="en-US" sz="9027">
                <a:solidFill>
                  <a:srgbClr val="F5F5F5"/>
                </a:solidFill>
                <a:latin typeface="Century Gothic Paneuropean Bold"/>
              </a:rPr>
              <a:t>BUY NOW, </a:t>
            </a:r>
          </a:p>
          <a:p>
            <a:pPr>
              <a:lnSpc>
                <a:spcPts val="9659"/>
              </a:lnSpc>
            </a:pPr>
            <a:r>
              <a:rPr lang="en-US" sz="9027">
                <a:solidFill>
                  <a:srgbClr val="F5F5F5"/>
                </a:solidFill>
                <a:latin typeface="Century Gothic Paneuropean Bold"/>
              </a:rPr>
              <a:t>PAY LATER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1970824" y="8086560"/>
            <a:ext cx="4403378" cy="5708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5F5F5"/>
                </a:solidFill>
                <a:latin typeface="Century Gothic Paneuropean"/>
              </a:rPr>
              <a:t>A thinklaw Math Lab</a:t>
            </a:r>
            <a:r>
              <a:rPr lang="en-US" sz="3399">
                <a:solidFill>
                  <a:srgbClr val="F5F5F5"/>
                </a:solidFill>
                <a:latin typeface="Century Gothic Paneuropean Bold"/>
              </a:rPr>
              <a:t> 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ABD92997-9F18-4C56-AB2C-4F80BA757BC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818625" y="8971166"/>
            <a:ext cx="3261717" cy="130667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E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324772">
            <a:off x="10856334" y="-5758923"/>
            <a:ext cx="4106928" cy="12208151"/>
            <a:chOff x="0" y="0"/>
            <a:chExt cx="202947" cy="60327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2947" cy="603275"/>
            </a:xfrm>
            <a:custGeom>
              <a:avLst/>
              <a:gdLst/>
              <a:ahLst/>
              <a:cxnLst/>
              <a:rect l="l" t="t" r="r" b="b"/>
              <a:pathLst>
                <a:path w="202947" h="603275">
                  <a:moveTo>
                    <a:pt x="101473" y="0"/>
                  </a:moveTo>
                  <a:lnTo>
                    <a:pt x="202947" y="603275"/>
                  </a:lnTo>
                  <a:lnTo>
                    <a:pt x="0" y="60327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004E8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 rot="-5324772">
            <a:off x="12512888" y="3504559"/>
            <a:ext cx="3277354" cy="9742179"/>
            <a:chOff x="0" y="0"/>
            <a:chExt cx="202947" cy="60327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02947" cy="603275"/>
            </a:xfrm>
            <a:custGeom>
              <a:avLst/>
              <a:gdLst/>
              <a:ahLst/>
              <a:cxnLst/>
              <a:rect l="l" t="t" r="r" b="b"/>
              <a:pathLst>
                <a:path w="202947" h="603275">
                  <a:moveTo>
                    <a:pt x="101473" y="0"/>
                  </a:moveTo>
                  <a:lnTo>
                    <a:pt x="202947" y="603275"/>
                  </a:lnTo>
                  <a:lnTo>
                    <a:pt x="0" y="60327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004E8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683800" y="8525568"/>
            <a:ext cx="21991458" cy="1943498"/>
            <a:chOff x="0" y="0"/>
            <a:chExt cx="202947" cy="1793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02947" cy="17935"/>
            </a:xfrm>
            <a:custGeom>
              <a:avLst/>
              <a:gdLst/>
              <a:ahLst/>
              <a:cxnLst/>
              <a:rect l="l" t="t" r="r" b="b"/>
              <a:pathLst>
                <a:path w="202947" h="17935">
                  <a:moveTo>
                    <a:pt x="101473" y="0"/>
                  </a:moveTo>
                  <a:lnTo>
                    <a:pt x="202947" y="17935"/>
                  </a:lnTo>
                  <a:lnTo>
                    <a:pt x="0" y="1793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CC4C1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 rot="-10800000">
            <a:off x="-6308199" y="-820598"/>
            <a:ext cx="21991458" cy="1943498"/>
            <a:chOff x="0" y="0"/>
            <a:chExt cx="202947" cy="17935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02947" cy="17935"/>
            </a:xfrm>
            <a:custGeom>
              <a:avLst/>
              <a:gdLst/>
              <a:ahLst/>
              <a:cxnLst/>
              <a:rect l="l" t="t" r="r" b="b"/>
              <a:pathLst>
                <a:path w="202947" h="17935">
                  <a:moveTo>
                    <a:pt x="101473" y="0"/>
                  </a:moveTo>
                  <a:lnTo>
                    <a:pt x="202947" y="17935"/>
                  </a:lnTo>
                  <a:lnTo>
                    <a:pt x="0" y="1793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CC4C1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 rot="-5400000">
            <a:off x="1043277" y="4352068"/>
            <a:ext cx="4437567" cy="13190999"/>
            <a:chOff x="0" y="0"/>
            <a:chExt cx="202947" cy="603275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202947" cy="603275"/>
            </a:xfrm>
            <a:custGeom>
              <a:avLst/>
              <a:gdLst/>
              <a:ahLst/>
              <a:cxnLst/>
              <a:rect l="l" t="t" r="r" b="b"/>
              <a:pathLst>
                <a:path w="202947" h="603275">
                  <a:moveTo>
                    <a:pt x="101473" y="0"/>
                  </a:moveTo>
                  <a:lnTo>
                    <a:pt x="202947" y="603275"/>
                  </a:lnTo>
                  <a:lnTo>
                    <a:pt x="0" y="60327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0" cap="sq">
              <a:solidFill>
                <a:srgbClr val="F4D03F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grpSp>
        <p:nvGrpSpPr>
          <p:cNvPr id="17" name="Group 17"/>
          <p:cNvGrpSpPr/>
          <p:nvPr/>
        </p:nvGrpSpPr>
        <p:grpSpPr>
          <a:xfrm rot="5400000">
            <a:off x="-770620" y="-7022601"/>
            <a:ext cx="4437567" cy="13190999"/>
            <a:chOff x="0" y="0"/>
            <a:chExt cx="202947" cy="603275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202947" cy="603275"/>
            </a:xfrm>
            <a:custGeom>
              <a:avLst/>
              <a:gdLst/>
              <a:ahLst/>
              <a:cxnLst/>
              <a:rect l="l" t="t" r="r" b="b"/>
              <a:pathLst>
                <a:path w="202947" h="603275">
                  <a:moveTo>
                    <a:pt x="101473" y="0"/>
                  </a:moveTo>
                  <a:lnTo>
                    <a:pt x="202947" y="603275"/>
                  </a:lnTo>
                  <a:lnTo>
                    <a:pt x="0" y="60327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0" cap="sq">
              <a:solidFill>
                <a:srgbClr val="F4D03F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sp>
        <p:nvSpPr>
          <p:cNvPr id="20" name="Freeform 20"/>
          <p:cNvSpPr/>
          <p:nvPr/>
        </p:nvSpPr>
        <p:spPr>
          <a:xfrm>
            <a:off x="15960531" y="8396887"/>
            <a:ext cx="2056838" cy="1723630"/>
          </a:xfrm>
          <a:custGeom>
            <a:avLst/>
            <a:gdLst/>
            <a:ahLst/>
            <a:cxnLst/>
            <a:rect l="l" t="t" r="r" b="b"/>
            <a:pathLst>
              <a:path w="2056838" h="1723630">
                <a:moveTo>
                  <a:pt x="0" y="0"/>
                </a:moveTo>
                <a:lnTo>
                  <a:pt x="2056838" y="0"/>
                </a:lnTo>
                <a:lnTo>
                  <a:pt x="2056838" y="1723630"/>
                </a:lnTo>
                <a:lnTo>
                  <a:pt x="0" y="172363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3D45F33-DA49-72CA-836D-162F6EACB336}"/>
              </a:ext>
            </a:extLst>
          </p:cNvPr>
          <p:cNvSpPr txBox="1"/>
          <p:nvPr/>
        </p:nvSpPr>
        <p:spPr>
          <a:xfrm>
            <a:off x="540619" y="2280146"/>
            <a:ext cx="17206761" cy="30185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8800" kern="1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 you think that’s fair? </a:t>
            </a: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8800" kern="1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Why or why not? </a:t>
            </a:r>
            <a:endParaRPr lang="en-US" sz="8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E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1561052" y="0"/>
            <a:ext cx="9224966" cy="8978967"/>
            <a:chOff x="0" y="0"/>
            <a:chExt cx="4762500" cy="46355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762500" cy="4635500"/>
            </a:xfrm>
            <a:custGeom>
              <a:avLst/>
              <a:gdLst/>
              <a:ahLst/>
              <a:cxnLst/>
              <a:rect l="l" t="t" r="r" b="b"/>
              <a:pathLst>
                <a:path w="4762500" h="4635500">
                  <a:moveTo>
                    <a:pt x="0" y="0"/>
                  </a:moveTo>
                  <a:lnTo>
                    <a:pt x="0" y="4635500"/>
                  </a:lnTo>
                  <a:lnTo>
                    <a:pt x="4762500" y="3911600"/>
                  </a:lnTo>
                  <a:lnTo>
                    <a:pt x="4762500" y="0"/>
                  </a:lnTo>
                  <a:close/>
                </a:path>
              </a:pathLst>
            </a:custGeom>
            <a:blipFill>
              <a:blip r:embed="rId2"/>
              <a:stretch>
                <a:fillRect l="-17358" r="-17358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4"/>
          <p:cNvGrpSpPr/>
          <p:nvPr/>
        </p:nvGrpSpPr>
        <p:grpSpPr>
          <a:xfrm rot="-5324772">
            <a:off x="12512888" y="3504559"/>
            <a:ext cx="3277354" cy="9742179"/>
            <a:chOff x="0" y="0"/>
            <a:chExt cx="202947" cy="603275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02947" cy="603275"/>
            </a:xfrm>
            <a:custGeom>
              <a:avLst/>
              <a:gdLst/>
              <a:ahLst/>
              <a:cxnLst/>
              <a:rect l="l" t="t" r="r" b="b"/>
              <a:pathLst>
                <a:path w="202947" h="603275">
                  <a:moveTo>
                    <a:pt x="101473" y="0"/>
                  </a:moveTo>
                  <a:lnTo>
                    <a:pt x="202947" y="603275"/>
                  </a:lnTo>
                  <a:lnTo>
                    <a:pt x="0" y="60327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CC4C1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 rot="5400000">
            <a:off x="13734785" y="-5121055"/>
            <a:ext cx="3277354" cy="9742179"/>
            <a:chOff x="0" y="0"/>
            <a:chExt cx="202947" cy="603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02947" cy="603275"/>
            </a:xfrm>
            <a:custGeom>
              <a:avLst/>
              <a:gdLst/>
              <a:ahLst/>
              <a:cxnLst/>
              <a:rect l="l" t="t" r="r" b="b"/>
              <a:pathLst>
                <a:path w="202947" h="603275">
                  <a:moveTo>
                    <a:pt x="101473" y="0"/>
                  </a:moveTo>
                  <a:lnTo>
                    <a:pt x="202947" y="603275"/>
                  </a:lnTo>
                  <a:lnTo>
                    <a:pt x="0" y="60327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CC4C1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 rot="-5400000">
            <a:off x="4011656" y="-5121055"/>
            <a:ext cx="3277354" cy="9742179"/>
            <a:chOff x="0" y="0"/>
            <a:chExt cx="202947" cy="6032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02947" cy="603275"/>
            </a:xfrm>
            <a:custGeom>
              <a:avLst/>
              <a:gdLst/>
              <a:ahLst/>
              <a:cxnLst/>
              <a:rect l="l" t="t" r="r" b="b"/>
              <a:pathLst>
                <a:path w="202947" h="603275">
                  <a:moveTo>
                    <a:pt x="101473" y="0"/>
                  </a:moveTo>
                  <a:lnTo>
                    <a:pt x="202947" y="603275"/>
                  </a:lnTo>
                  <a:lnTo>
                    <a:pt x="0" y="60327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B5B41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1683800" y="8525568"/>
            <a:ext cx="21991458" cy="1943498"/>
            <a:chOff x="0" y="0"/>
            <a:chExt cx="202947" cy="17935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02947" cy="17935"/>
            </a:xfrm>
            <a:custGeom>
              <a:avLst/>
              <a:gdLst/>
              <a:ahLst/>
              <a:cxnLst/>
              <a:rect l="l" t="t" r="r" b="b"/>
              <a:pathLst>
                <a:path w="202947" h="17935">
                  <a:moveTo>
                    <a:pt x="101473" y="0"/>
                  </a:moveTo>
                  <a:lnTo>
                    <a:pt x="202947" y="17935"/>
                  </a:lnTo>
                  <a:lnTo>
                    <a:pt x="0" y="1793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004E8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sp>
        <p:nvSpPr>
          <p:cNvPr id="16" name="Freeform 16"/>
          <p:cNvSpPr/>
          <p:nvPr/>
        </p:nvSpPr>
        <p:spPr>
          <a:xfrm>
            <a:off x="15960531" y="8396887"/>
            <a:ext cx="2056838" cy="1723630"/>
          </a:xfrm>
          <a:custGeom>
            <a:avLst/>
            <a:gdLst/>
            <a:ahLst/>
            <a:cxnLst/>
            <a:rect l="l" t="t" r="r" b="b"/>
            <a:pathLst>
              <a:path w="2056838" h="1723630">
                <a:moveTo>
                  <a:pt x="0" y="0"/>
                </a:moveTo>
                <a:lnTo>
                  <a:pt x="2056838" y="0"/>
                </a:lnTo>
                <a:lnTo>
                  <a:pt x="2056838" y="1723630"/>
                </a:lnTo>
                <a:lnTo>
                  <a:pt x="0" y="17236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7A4E14A-CC58-C745-9A5C-1FF2934DDFF3}"/>
              </a:ext>
            </a:extLst>
          </p:cNvPr>
          <p:cNvSpPr txBox="1"/>
          <p:nvPr/>
        </p:nvSpPr>
        <p:spPr>
          <a:xfrm>
            <a:off x="609600" y="2029762"/>
            <a:ext cx="10315678" cy="56424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200" kern="1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Pay</a:t>
            </a:r>
            <a:r>
              <a:rPr lang="en-US" sz="3200" kern="1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ment plans are important. </a:t>
            </a:r>
            <a:endParaRPr lang="en-US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200" kern="1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Making smaller payments over time can be a way for people to get items they need. 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200" kern="1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There are many items that most people cannot buy without a payment plan. Items like cars, houses, and other large purchases can be too expensive to pay for all at once. 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200" kern="1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If there were no payment plans, most families would never be able to buy cars, houses, and other expensive items. </a:t>
            </a:r>
            <a:endParaRPr lang="en-US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E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1561052" y="0"/>
            <a:ext cx="9224966" cy="8978967"/>
            <a:chOff x="0" y="0"/>
            <a:chExt cx="4762500" cy="46355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762500" cy="4635500"/>
            </a:xfrm>
            <a:custGeom>
              <a:avLst/>
              <a:gdLst/>
              <a:ahLst/>
              <a:cxnLst/>
              <a:rect l="l" t="t" r="r" b="b"/>
              <a:pathLst>
                <a:path w="4762500" h="4635500">
                  <a:moveTo>
                    <a:pt x="0" y="0"/>
                  </a:moveTo>
                  <a:lnTo>
                    <a:pt x="0" y="4635500"/>
                  </a:lnTo>
                  <a:lnTo>
                    <a:pt x="4762500" y="3911600"/>
                  </a:lnTo>
                  <a:lnTo>
                    <a:pt x="4762500" y="0"/>
                  </a:lnTo>
                  <a:close/>
                </a:path>
              </a:pathLst>
            </a:custGeom>
            <a:blipFill>
              <a:blip r:embed="rId2"/>
              <a:stretch>
                <a:fillRect l="-116453" r="-10562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4"/>
          <p:cNvGrpSpPr/>
          <p:nvPr/>
        </p:nvGrpSpPr>
        <p:grpSpPr>
          <a:xfrm rot="-5324772">
            <a:off x="12512888" y="3504559"/>
            <a:ext cx="3277354" cy="9742179"/>
            <a:chOff x="0" y="0"/>
            <a:chExt cx="202947" cy="603275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02947" cy="603275"/>
            </a:xfrm>
            <a:custGeom>
              <a:avLst/>
              <a:gdLst/>
              <a:ahLst/>
              <a:cxnLst/>
              <a:rect l="l" t="t" r="r" b="b"/>
              <a:pathLst>
                <a:path w="202947" h="603275">
                  <a:moveTo>
                    <a:pt x="101473" y="0"/>
                  </a:moveTo>
                  <a:lnTo>
                    <a:pt x="202947" y="603275"/>
                  </a:lnTo>
                  <a:lnTo>
                    <a:pt x="0" y="60327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CC4C1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 rot="5400000">
            <a:off x="13734785" y="-5121055"/>
            <a:ext cx="3277354" cy="9742179"/>
            <a:chOff x="0" y="0"/>
            <a:chExt cx="202947" cy="603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02947" cy="603275"/>
            </a:xfrm>
            <a:custGeom>
              <a:avLst/>
              <a:gdLst/>
              <a:ahLst/>
              <a:cxnLst/>
              <a:rect l="l" t="t" r="r" b="b"/>
              <a:pathLst>
                <a:path w="202947" h="603275">
                  <a:moveTo>
                    <a:pt x="101473" y="0"/>
                  </a:moveTo>
                  <a:lnTo>
                    <a:pt x="202947" y="603275"/>
                  </a:lnTo>
                  <a:lnTo>
                    <a:pt x="0" y="60327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CC4C1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 rot="-5400000">
            <a:off x="4011656" y="-5121055"/>
            <a:ext cx="3277354" cy="9742179"/>
            <a:chOff x="0" y="0"/>
            <a:chExt cx="202947" cy="6032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02947" cy="603275"/>
            </a:xfrm>
            <a:custGeom>
              <a:avLst/>
              <a:gdLst/>
              <a:ahLst/>
              <a:cxnLst/>
              <a:rect l="l" t="t" r="r" b="b"/>
              <a:pathLst>
                <a:path w="202947" h="603275">
                  <a:moveTo>
                    <a:pt x="101473" y="0"/>
                  </a:moveTo>
                  <a:lnTo>
                    <a:pt x="202947" y="603275"/>
                  </a:lnTo>
                  <a:lnTo>
                    <a:pt x="0" y="60327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B5B41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1683800" y="8525568"/>
            <a:ext cx="21991458" cy="1943498"/>
            <a:chOff x="0" y="0"/>
            <a:chExt cx="202947" cy="17935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02947" cy="17935"/>
            </a:xfrm>
            <a:custGeom>
              <a:avLst/>
              <a:gdLst/>
              <a:ahLst/>
              <a:cxnLst/>
              <a:rect l="l" t="t" r="r" b="b"/>
              <a:pathLst>
                <a:path w="202947" h="17935">
                  <a:moveTo>
                    <a:pt x="101473" y="0"/>
                  </a:moveTo>
                  <a:lnTo>
                    <a:pt x="202947" y="17935"/>
                  </a:lnTo>
                  <a:lnTo>
                    <a:pt x="0" y="1793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004E8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sp>
        <p:nvSpPr>
          <p:cNvPr id="16" name="Freeform 16"/>
          <p:cNvSpPr/>
          <p:nvPr/>
        </p:nvSpPr>
        <p:spPr>
          <a:xfrm>
            <a:off x="15960531" y="8396887"/>
            <a:ext cx="2056838" cy="1723630"/>
          </a:xfrm>
          <a:custGeom>
            <a:avLst/>
            <a:gdLst/>
            <a:ahLst/>
            <a:cxnLst/>
            <a:rect l="l" t="t" r="r" b="b"/>
            <a:pathLst>
              <a:path w="2056838" h="1723630">
                <a:moveTo>
                  <a:pt x="0" y="0"/>
                </a:moveTo>
                <a:lnTo>
                  <a:pt x="2056838" y="0"/>
                </a:lnTo>
                <a:lnTo>
                  <a:pt x="2056838" y="1723630"/>
                </a:lnTo>
                <a:lnTo>
                  <a:pt x="0" y="17236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6DB4C39-9041-8A90-B42B-073BDD3BFA2E}"/>
              </a:ext>
            </a:extLst>
          </p:cNvPr>
          <p:cNvSpPr txBox="1"/>
          <p:nvPr/>
        </p:nvSpPr>
        <p:spPr>
          <a:xfrm>
            <a:off x="609600" y="2029762"/>
            <a:ext cx="10315678" cy="3958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200" kern="1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You can look at a deal and have a </a:t>
            </a:r>
            <a:r>
              <a:rPr lang="en-US" sz="3200" b="1" kern="1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gut reaction</a:t>
            </a:r>
            <a:r>
              <a:rPr lang="en-US" sz="3200" kern="1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if the offer is a good deal or a bad deal. 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200" kern="1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But you can use math to move from a gut reaction to an </a:t>
            </a:r>
            <a:r>
              <a:rPr lang="en-US" sz="3200" b="1" kern="1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informed opinion!</a:t>
            </a:r>
            <a:r>
              <a:rPr lang="en-US" sz="3200" kern="1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200" kern="1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Using your math skills will help you make better decisions with your money. Let’s look at a few deals together.</a:t>
            </a:r>
            <a:r>
              <a:rPr lang="en-US" sz="3200" b="1" kern="1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EB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144000" y="0"/>
            <a:ext cx="9144000" cy="10287000"/>
          </a:xfrm>
          <a:prstGeom prst="rect">
            <a:avLst/>
          </a:prstGeom>
          <a:solidFill>
            <a:srgbClr val="B5B412"/>
          </a:solid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9363702" y="3069602"/>
            <a:ext cx="8714098" cy="4957231"/>
          </a:xfrm>
          <a:custGeom>
            <a:avLst/>
            <a:gdLst/>
            <a:ahLst/>
            <a:cxnLst/>
            <a:rect l="l" t="t" r="r" b="b"/>
            <a:pathLst>
              <a:path w="8714098" h="4957231">
                <a:moveTo>
                  <a:pt x="0" y="0"/>
                </a:moveTo>
                <a:lnTo>
                  <a:pt x="8714098" y="0"/>
                </a:lnTo>
                <a:lnTo>
                  <a:pt x="8714098" y="4957231"/>
                </a:lnTo>
                <a:lnTo>
                  <a:pt x="0" y="495723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197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292242" y="8396485"/>
            <a:ext cx="2056838" cy="1723630"/>
          </a:xfrm>
          <a:custGeom>
            <a:avLst/>
            <a:gdLst/>
            <a:ahLst/>
            <a:cxnLst/>
            <a:rect l="l" t="t" r="r" b="b"/>
            <a:pathLst>
              <a:path w="2056838" h="1723630">
                <a:moveTo>
                  <a:pt x="0" y="0"/>
                </a:moveTo>
                <a:lnTo>
                  <a:pt x="2056838" y="0"/>
                </a:lnTo>
                <a:lnTo>
                  <a:pt x="2056838" y="1723630"/>
                </a:lnTo>
                <a:lnTo>
                  <a:pt x="0" y="17236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1028700" y="1215492"/>
            <a:ext cx="7141593" cy="6867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0800"/>
              </a:lnSpc>
            </a:pPr>
            <a:r>
              <a:rPr lang="en-US" sz="9000">
                <a:solidFill>
                  <a:srgbClr val="D6EFFF"/>
                </a:solidFill>
                <a:latin typeface="Century Gothic Paneuropean Bold"/>
              </a:rPr>
              <a:t>Is this a good deal? What is your gut reaction?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7888" b="-7888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812792" y="747751"/>
            <a:ext cx="8576739" cy="4824416"/>
          </a:xfrm>
          <a:custGeom>
            <a:avLst/>
            <a:gdLst/>
            <a:ahLst/>
            <a:cxnLst/>
            <a:rect l="l" t="t" r="r" b="b"/>
            <a:pathLst>
              <a:path w="8576739" h="4824416">
                <a:moveTo>
                  <a:pt x="0" y="0"/>
                </a:moveTo>
                <a:lnTo>
                  <a:pt x="8576740" y="0"/>
                </a:lnTo>
                <a:lnTo>
                  <a:pt x="8576740" y="4824416"/>
                </a:lnTo>
                <a:lnTo>
                  <a:pt x="0" y="482441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 rot="-2998041">
            <a:off x="7780399" y="5020199"/>
            <a:ext cx="3218266" cy="635608"/>
          </a:xfrm>
          <a:custGeom>
            <a:avLst/>
            <a:gdLst/>
            <a:ahLst/>
            <a:cxnLst/>
            <a:rect l="l" t="t" r="r" b="b"/>
            <a:pathLst>
              <a:path w="3218266" h="635608">
                <a:moveTo>
                  <a:pt x="0" y="0"/>
                </a:moveTo>
                <a:lnTo>
                  <a:pt x="3218266" y="0"/>
                </a:lnTo>
                <a:lnTo>
                  <a:pt x="3218266" y="635608"/>
                </a:lnTo>
                <a:lnTo>
                  <a:pt x="0" y="63560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 rot="-2998041">
            <a:off x="-428033" y="1271093"/>
            <a:ext cx="3218266" cy="635608"/>
          </a:xfrm>
          <a:custGeom>
            <a:avLst/>
            <a:gdLst/>
            <a:ahLst/>
            <a:cxnLst/>
            <a:rect l="l" t="t" r="r" b="b"/>
            <a:pathLst>
              <a:path w="3218266" h="635608">
                <a:moveTo>
                  <a:pt x="0" y="0"/>
                </a:moveTo>
                <a:lnTo>
                  <a:pt x="3218266" y="0"/>
                </a:lnTo>
                <a:lnTo>
                  <a:pt x="3218266" y="635608"/>
                </a:lnTo>
                <a:lnTo>
                  <a:pt x="0" y="63560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6077879-6D09-656A-F5F9-7B737E8B749C}"/>
              </a:ext>
            </a:extLst>
          </p:cNvPr>
          <p:cNvSpPr txBox="1"/>
          <p:nvPr/>
        </p:nvSpPr>
        <p:spPr>
          <a:xfrm>
            <a:off x="10515600" y="802784"/>
            <a:ext cx="7086699" cy="1938992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Century Gothic" panose="020B0502020202020204" pitchFamily="34" charset="0"/>
              </a:rPr>
              <a:t>How much more will you pay with the payment plan? </a:t>
            </a:r>
          </a:p>
        </p:txBody>
      </p:sp>
      <p:sp>
        <p:nvSpPr>
          <p:cNvPr id="7" name="Freeform 20">
            <a:extLst>
              <a:ext uri="{FF2B5EF4-FFF2-40B4-BE49-F238E27FC236}">
                <a16:creationId xmlns:a16="http://schemas.microsoft.com/office/drawing/2014/main" id="{BDBD5B94-4F69-6BAC-57B5-DAAEF9D1F981}"/>
              </a:ext>
            </a:extLst>
          </p:cNvPr>
          <p:cNvSpPr/>
          <p:nvPr/>
        </p:nvSpPr>
        <p:spPr>
          <a:xfrm>
            <a:off x="90115" y="8383202"/>
            <a:ext cx="2150632" cy="1802229"/>
          </a:xfrm>
          <a:custGeom>
            <a:avLst/>
            <a:gdLst/>
            <a:ahLst/>
            <a:cxnLst/>
            <a:rect l="l" t="t" r="r" b="b"/>
            <a:pathLst>
              <a:path w="2150632" h="1802229">
                <a:moveTo>
                  <a:pt x="0" y="0"/>
                </a:moveTo>
                <a:lnTo>
                  <a:pt x="2150632" y="0"/>
                </a:lnTo>
                <a:lnTo>
                  <a:pt x="2150632" y="1802230"/>
                </a:lnTo>
                <a:lnTo>
                  <a:pt x="0" y="180223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EB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144000" y="0"/>
            <a:ext cx="9144000" cy="10287000"/>
          </a:xfrm>
          <a:prstGeom prst="rect">
            <a:avLst/>
          </a:prstGeom>
          <a:solidFill>
            <a:srgbClr val="B5B412"/>
          </a:solid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9363702" y="3069602"/>
            <a:ext cx="8714098" cy="4957231"/>
          </a:xfrm>
          <a:custGeom>
            <a:avLst/>
            <a:gdLst/>
            <a:ahLst/>
            <a:cxnLst/>
            <a:rect l="l" t="t" r="r" b="b"/>
            <a:pathLst>
              <a:path w="8714098" h="4957231">
                <a:moveTo>
                  <a:pt x="0" y="0"/>
                </a:moveTo>
                <a:lnTo>
                  <a:pt x="8714098" y="0"/>
                </a:lnTo>
                <a:lnTo>
                  <a:pt x="8714098" y="4957231"/>
                </a:lnTo>
                <a:lnTo>
                  <a:pt x="0" y="495723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197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292242" y="8396485"/>
            <a:ext cx="2056838" cy="1723630"/>
          </a:xfrm>
          <a:custGeom>
            <a:avLst/>
            <a:gdLst/>
            <a:ahLst/>
            <a:cxnLst/>
            <a:rect l="l" t="t" r="r" b="b"/>
            <a:pathLst>
              <a:path w="2056838" h="1723630">
                <a:moveTo>
                  <a:pt x="0" y="0"/>
                </a:moveTo>
                <a:lnTo>
                  <a:pt x="2056838" y="0"/>
                </a:lnTo>
                <a:lnTo>
                  <a:pt x="2056838" y="1723630"/>
                </a:lnTo>
                <a:lnTo>
                  <a:pt x="0" y="17236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1028700" y="1215492"/>
            <a:ext cx="7141593" cy="6867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0800"/>
              </a:lnSpc>
            </a:pPr>
            <a:r>
              <a:rPr lang="en-US" sz="9000">
                <a:solidFill>
                  <a:srgbClr val="D6EFFF"/>
                </a:solidFill>
                <a:latin typeface="Century Gothic Paneuropean Bold"/>
              </a:rPr>
              <a:t>Is this a good deal? What is your informed opinion?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EB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144000" y="0"/>
            <a:ext cx="9144000" cy="10287000"/>
          </a:xfrm>
          <a:prstGeom prst="rect">
            <a:avLst/>
          </a:prstGeom>
          <a:solidFill>
            <a:srgbClr val="B5B412"/>
          </a:solid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292242" y="8396485"/>
            <a:ext cx="2056838" cy="1723630"/>
          </a:xfrm>
          <a:custGeom>
            <a:avLst/>
            <a:gdLst/>
            <a:ahLst/>
            <a:cxnLst/>
            <a:rect l="l" t="t" r="r" b="b"/>
            <a:pathLst>
              <a:path w="2056838" h="1723630">
                <a:moveTo>
                  <a:pt x="0" y="0"/>
                </a:moveTo>
                <a:lnTo>
                  <a:pt x="2056838" y="0"/>
                </a:lnTo>
                <a:lnTo>
                  <a:pt x="2056838" y="1723630"/>
                </a:lnTo>
                <a:lnTo>
                  <a:pt x="0" y="172363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9363702" y="3069602"/>
            <a:ext cx="8714098" cy="4901680"/>
          </a:xfrm>
          <a:custGeom>
            <a:avLst/>
            <a:gdLst/>
            <a:ahLst/>
            <a:cxnLst/>
            <a:rect l="l" t="t" r="r" b="b"/>
            <a:pathLst>
              <a:path w="8714098" h="4901680">
                <a:moveTo>
                  <a:pt x="0" y="0"/>
                </a:moveTo>
                <a:lnTo>
                  <a:pt x="8714098" y="0"/>
                </a:lnTo>
                <a:lnTo>
                  <a:pt x="8714098" y="4901680"/>
                </a:lnTo>
                <a:lnTo>
                  <a:pt x="0" y="49016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1028700" y="1215492"/>
            <a:ext cx="7141593" cy="6867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0800"/>
              </a:lnSpc>
            </a:pPr>
            <a:r>
              <a:rPr lang="en-US" sz="9000">
                <a:solidFill>
                  <a:srgbClr val="D6EFFF"/>
                </a:solidFill>
                <a:latin typeface="Century Gothic Paneuropean Bold"/>
              </a:rPr>
              <a:t>Is this a good deal? What is your gut reaction?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7888" b="-7888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812792" y="812586"/>
            <a:ext cx="8714098" cy="4901680"/>
          </a:xfrm>
          <a:custGeom>
            <a:avLst/>
            <a:gdLst/>
            <a:ahLst/>
            <a:cxnLst/>
            <a:rect l="l" t="t" r="r" b="b"/>
            <a:pathLst>
              <a:path w="8714098" h="4901680">
                <a:moveTo>
                  <a:pt x="0" y="0"/>
                </a:moveTo>
                <a:lnTo>
                  <a:pt x="8714099" y="0"/>
                </a:lnTo>
                <a:lnTo>
                  <a:pt x="8714099" y="4901680"/>
                </a:lnTo>
                <a:lnTo>
                  <a:pt x="0" y="49016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 rot="-2998041">
            <a:off x="7780399" y="5020199"/>
            <a:ext cx="3218266" cy="635608"/>
          </a:xfrm>
          <a:custGeom>
            <a:avLst/>
            <a:gdLst/>
            <a:ahLst/>
            <a:cxnLst/>
            <a:rect l="l" t="t" r="r" b="b"/>
            <a:pathLst>
              <a:path w="3218266" h="635608">
                <a:moveTo>
                  <a:pt x="0" y="0"/>
                </a:moveTo>
                <a:lnTo>
                  <a:pt x="3218266" y="0"/>
                </a:lnTo>
                <a:lnTo>
                  <a:pt x="3218266" y="635608"/>
                </a:lnTo>
                <a:lnTo>
                  <a:pt x="0" y="63560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 rot="-2998041">
            <a:off x="-428033" y="1271093"/>
            <a:ext cx="3218266" cy="635608"/>
          </a:xfrm>
          <a:custGeom>
            <a:avLst/>
            <a:gdLst/>
            <a:ahLst/>
            <a:cxnLst/>
            <a:rect l="l" t="t" r="r" b="b"/>
            <a:pathLst>
              <a:path w="3218266" h="635608">
                <a:moveTo>
                  <a:pt x="0" y="0"/>
                </a:moveTo>
                <a:lnTo>
                  <a:pt x="3218266" y="0"/>
                </a:lnTo>
                <a:lnTo>
                  <a:pt x="3218266" y="635608"/>
                </a:lnTo>
                <a:lnTo>
                  <a:pt x="0" y="63560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B79BDB-1848-0BAA-3CE9-5AC0B8BFE717}"/>
              </a:ext>
            </a:extLst>
          </p:cNvPr>
          <p:cNvSpPr txBox="1"/>
          <p:nvPr/>
        </p:nvSpPr>
        <p:spPr>
          <a:xfrm>
            <a:off x="10515600" y="802784"/>
            <a:ext cx="7086699" cy="1938992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Century Gothic" panose="020B0502020202020204" pitchFamily="34" charset="0"/>
              </a:rPr>
              <a:t>How much more will you pay with the payment plan? </a:t>
            </a:r>
          </a:p>
        </p:txBody>
      </p:sp>
      <p:sp>
        <p:nvSpPr>
          <p:cNvPr id="7" name="Freeform 20">
            <a:extLst>
              <a:ext uri="{FF2B5EF4-FFF2-40B4-BE49-F238E27FC236}">
                <a16:creationId xmlns:a16="http://schemas.microsoft.com/office/drawing/2014/main" id="{963DD79C-4EB2-0D91-46F3-D918A5AC509B}"/>
              </a:ext>
            </a:extLst>
          </p:cNvPr>
          <p:cNvSpPr/>
          <p:nvPr/>
        </p:nvSpPr>
        <p:spPr>
          <a:xfrm>
            <a:off x="90115" y="8383202"/>
            <a:ext cx="2150632" cy="1802229"/>
          </a:xfrm>
          <a:custGeom>
            <a:avLst/>
            <a:gdLst/>
            <a:ahLst/>
            <a:cxnLst/>
            <a:rect l="l" t="t" r="r" b="b"/>
            <a:pathLst>
              <a:path w="2150632" h="1802229">
                <a:moveTo>
                  <a:pt x="0" y="0"/>
                </a:moveTo>
                <a:lnTo>
                  <a:pt x="2150632" y="0"/>
                </a:lnTo>
                <a:lnTo>
                  <a:pt x="2150632" y="1802230"/>
                </a:lnTo>
                <a:lnTo>
                  <a:pt x="0" y="180223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EB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144000" y="0"/>
            <a:ext cx="9144000" cy="10287000"/>
          </a:xfrm>
          <a:prstGeom prst="rect">
            <a:avLst/>
          </a:prstGeom>
          <a:solidFill>
            <a:srgbClr val="B5B412"/>
          </a:solid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292242" y="8396485"/>
            <a:ext cx="2056838" cy="1723630"/>
          </a:xfrm>
          <a:custGeom>
            <a:avLst/>
            <a:gdLst/>
            <a:ahLst/>
            <a:cxnLst/>
            <a:rect l="l" t="t" r="r" b="b"/>
            <a:pathLst>
              <a:path w="2056838" h="1723630">
                <a:moveTo>
                  <a:pt x="0" y="0"/>
                </a:moveTo>
                <a:lnTo>
                  <a:pt x="2056838" y="0"/>
                </a:lnTo>
                <a:lnTo>
                  <a:pt x="2056838" y="1723630"/>
                </a:lnTo>
                <a:lnTo>
                  <a:pt x="0" y="172363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9363702" y="3069602"/>
            <a:ext cx="8714098" cy="4901680"/>
          </a:xfrm>
          <a:custGeom>
            <a:avLst/>
            <a:gdLst/>
            <a:ahLst/>
            <a:cxnLst/>
            <a:rect l="l" t="t" r="r" b="b"/>
            <a:pathLst>
              <a:path w="8714098" h="4901680">
                <a:moveTo>
                  <a:pt x="0" y="0"/>
                </a:moveTo>
                <a:lnTo>
                  <a:pt x="8714098" y="0"/>
                </a:lnTo>
                <a:lnTo>
                  <a:pt x="8714098" y="4901680"/>
                </a:lnTo>
                <a:lnTo>
                  <a:pt x="0" y="49016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1028700" y="1215492"/>
            <a:ext cx="7141593" cy="6867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0800"/>
              </a:lnSpc>
            </a:pPr>
            <a:r>
              <a:rPr lang="en-US" sz="9000">
                <a:solidFill>
                  <a:srgbClr val="D6EFFF"/>
                </a:solidFill>
                <a:latin typeface="Century Gothic Paneuropean Bold"/>
              </a:rPr>
              <a:t>Is this a good deal? What is your informed opinion?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EB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144000" y="0"/>
            <a:ext cx="9144000" cy="10287000"/>
          </a:xfrm>
          <a:prstGeom prst="rect">
            <a:avLst/>
          </a:prstGeom>
          <a:solidFill>
            <a:srgbClr val="B5B412"/>
          </a:solid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292242" y="8396485"/>
            <a:ext cx="2056838" cy="1723630"/>
          </a:xfrm>
          <a:custGeom>
            <a:avLst/>
            <a:gdLst/>
            <a:ahLst/>
            <a:cxnLst/>
            <a:rect l="l" t="t" r="r" b="b"/>
            <a:pathLst>
              <a:path w="2056838" h="1723630">
                <a:moveTo>
                  <a:pt x="0" y="0"/>
                </a:moveTo>
                <a:lnTo>
                  <a:pt x="2056838" y="0"/>
                </a:lnTo>
                <a:lnTo>
                  <a:pt x="2056838" y="1723630"/>
                </a:lnTo>
                <a:lnTo>
                  <a:pt x="0" y="172363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9363702" y="3069602"/>
            <a:ext cx="8714098" cy="4901680"/>
          </a:xfrm>
          <a:custGeom>
            <a:avLst/>
            <a:gdLst/>
            <a:ahLst/>
            <a:cxnLst/>
            <a:rect l="l" t="t" r="r" b="b"/>
            <a:pathLst>
              <a:path w="8714098" h="4901680">
                <a:moveTo>
                  <a:pt x="0" y="0"/>
                </a:moveTo>
                <a:lnTo>
                  <a:pt x="8714098" y="0"/>
                </a:lnTo>
                <a:lnTo>
                  <a:pt x="8714098" y="4901680"/>
                </a:lnTo>
                <a:lnTo>
                  <a:pt x="0" y="49016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1028700" y="1215492"/>
            <a:ext cx="7141593" cy="6867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0800"/>
              </a:lnSpc>
            </a:pPr>
            <a:r>
              <a:rPr lang="en-US" sz="9000">
                <a:solidFill>
                  <a:srgbClr val="D6EFFF"/>
                </a:solidFill>
                <a:latin typeface="Century Gothic Paneuropean Bold"/>
              </a:rPr>
              <a:t>Is this a good deal? What is your gut reaction?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E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324772">
            <a:off x="15061244" y="5316982"/>
            <a:ext cx="2573884" cy="7651061"/>
            <a:chOff x="0" y="0"/>
            <a:chExt cx="202947" cy="60327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2947" cy="603275"/>
            </a:xfrm>
            <a:custGeom>
              <a:avLst/>
              <a:gdLst/>
              <a:ahLst/>
              <a:cxnLst/>
              <a:rect l="l" t="t" r="r" b="b"/>
              <a:pathLst>
                <a:path w="202947" h="603275">
                  <a:moveTo>
                    <a:pt x="101473" y="0"/>
                  </a:moveTo>
                  <a:lnTo>
                    <a:pt x="202947" y="603275"/>
                  </a:lnTo>
                  <a:lnTo>
                    <a:pt x="0" y="60327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CC4C15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617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6721696" y="9258300"/>
            <a:ext cx="17271084" cy="1526334"/>
            <a:chOff x="0" y="0"/>
            <a:chExt cx="202947" cy="1793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02947" cy="17935"/>
            </a:xfrm>
            <a:custGeom>
              <a:avLst/>
              <a:gdLst/>
              <a:ahLst/>
              <a:cxnLst/>
              <a:rect l="l" t="t" r="r" b="b"/>
              <a:pathLst>
                <a:path w="202947" h="17935">
                  <a:moveTo>
                    <a:pt x="101473" y="0"/>
                  </a:moveTo>
                  <a:lnTo>
                    <a:pt x="202947" y="17935"/>
                  </a:lnTo>
                  <a:lnTo>
                    <a:pt x="0" y="1793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004E82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617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8" name="Group 8"/>
          <p:cNvGrpSpPr/>
          <p:nvPr/>
        </p:nvGrpSpPr>
        <p:grpSpPr>
          <a:xfrm rot="-10800000">
            <a:off x="1127773" y="-637874"/>
            <a:ext cx="24819101" cy="2193391"/>
            <a:chOff x="0" y="0"/>
            <a:chExt cx="202947" cy="1793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02947" cy="17935"/>
            </a:xfrm>
            <a:custGeom>
              <a:avLst/>
              <a:gdLst/>
              <a:ahLst/>
              <a:cxnLst/>
              <a:rect l="l" t="t" r="r" b="b"/>
              <a:pathLst>
                <a:path w="202947" h="17935">
                  <a:moveTo>
                    <a:pt x="101473" y="0"/>
                  </a:moveTo>
                  <a:lnTo>
                    <a:pt x="202947" y="17935"/>
                  </a:lnTo>
                  <a:lnTo>
                    <a:pt x="0" y="1793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004E82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617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1" name="Group 11"/>
          <p:cNvGrpSpPr/>
          <p:nvPr/>
        </p:nvGrpSpPr>
        <p:grpSpPr>
          <a:xfrm rot="-5324772">
            <a:off x="13280577" y="-2962506"/>
            <a:ext cx="2573884" cy="7651061"/>
            <a:chOff x="0" y="0"/>
            <a:chExt cx="202947" cy="603275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02947" cy="603275"/>
            </a:xfrm>
            <a:custGeom>
              <a:avLst/>
              <a:gdLst/>
              <a:ahLst/>
              <a:cxnLst/>
              <a:rect l="l" t="t" r="r" b="b"/>
              <a:pathLst>
                <a:path w="202947" h="603275">
                  <a:moveTo>
                    <a:pt x="101473" y="0"/>
                  </a:moveTo>
                  <a:lnTo>
                    <a:pt x="202947" y="603275"/>
                  </a:lnTo>
                  <a:lnTo>
                    <a:pt x="0" y="60327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CC4C15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617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8" name="Freeform 16">
            <a:extLst>
              <a:ext uri="{FF2B5EF4-FFF2-40B4-BE49-F238E27FC236}">
                <a16:creationId xmlns:a16="http://schemas.microsoft.com/office/drawing/2014/main" id="{DADBEB5B-1012-DE41-72C4-639102834DED}"/>
              </a:ext>
            </a:extLst>
          </p:cNvPr>
          <p:cNvSpPr/>
          <p:nvPr/>
        </p:nvSpPr>
        <p:spPr>
          <a:xfrm>
            <a:off x="291051" y="8555653"/>
            <a:ext cx="2056838" cy="1723630"/>
          </a:xfrm>
          <a:custGeom>
            <a:avLst/>
            <a:gdLst/>
            <a:ahLst/>
            <a:cxnLst/>
            <a:rect l="l" t="t" r="r" b="b"/>
            <a:pathLst>
              <a:path w="2056838" h="1723630">
                <a:moveTo>
                  <a:pt x="0" y="0"/>
                </a:moveTo>
                <a:lnTo>
                  <a:pt x="2056838" y="0"/>
                </a:lnTo>
                <a:lnTo>
                  <a:pt x="2056838" y="1723630"/>
                </a:lnTo>
                <a:lnTo>
                  <a:pt x="0" y="172363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76C77FA-4C41-2DBF-AA3E-7783324FE93F}"/>
              </a:ext>
            </a:extLst>
          </p:cNvPr>
          <p:cNvSpPr txBox="1"/>
          <p:nvPr/>
        </p:nvSpPr>
        <p:spPr>
          <a:xfrm>
            <a:off x="629574" y="869532"/>
            <a:ext cx="97860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 err="1">
                <a:latin typeface="Century Gothic" panose="020B0502020202020204" pitchFamily="34" charset="0"/>
              </a:rPr>
              <a:t>thinkWarm</a:t>
            </a:r>
            <a:r>
              <a:rPr lang="en-US" sz="9600" dirty="0">
                <a:latin typeface="Century Gothic" panose="020B0502020202020204" pitchFamily="34" charset="0"/>
              </a:rPr>
              <a:t>-Up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D05598D-1D4C-6085-98C3-FC3F1D0CBAFA}"/>
              </a:ext>
            </a:extLst>
          </p:cNvPr>
          <p:cNvSpPr txBox="1"/>
          <p:nvPr/>
        </p:nvSpPr>
        <p:spPr>
          <a:xfrm>
            <a:off x="629574" y="4279086"/>
            <a:ext cx="752382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>
                <a:latin typeface="Century Gothic" panose="020B0502020202020204" pitchFamily="34" charset="0"/>
              </a:rPr>
              <a:t>Before we begin.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CDC2F453-B082-2DEE-B58C-07A8849132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68374" y="258631"/>
            <a:ext cx="7717481" cy="9618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9335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7888" b="-7888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877627" y="888769"/>
            <a:ext cx="8714098" cy="4901680"/>
          </a:xfrm>
          <a:custGeom>
            <a:avLst/>
            <a:gdLst/>
            <a:ahLst/>
            <a:cxnLst/>
            <a:rect l="l" t="t" r="r" b="b"/>
            <a:pathLst>
              <a:path w="8714098" h="4901680">
                <a:moveTo>
                  <a:pt x="0" y="0"/>
                </a:moveTo>
                <a:lnTo>
                  <a:pt x="8714098" y="0"/>
                </a:lnTo>
                <a:lnTo>
                  <a:pt x="8714098" y="4901680"/>
                </a:lnTo>
                <a:lnTo>
                  <a:pt x="0" y="49016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 rot="-2998041">
            <a:off x="7780399" y="5020199"/>
            <a:ext cx="3218266" cy="635608"/>
          </a:xfrm>
          <a:custGeom>
            <a:avLst/>
            <a:gdLst/>
            <a:ahLst/>
            <a:cxnLst/>
            <a:rect l="l" t="t" r="r" b="b"/>
            <a:pathLst>
              <a:path w="3218266" h="635608">
                <a:moveTo>
                  <a:pt x="0" y="0"/>
                </a:moveTo>
                <a:lnTo>
                  <a:pt x="3218266" y="0"/>
                </a:lnTo>
                <a:lnTo>
                  <a:pt x="3218266" y="635608"/>
                </a:lnTo>
                <a:lnTo>
                  <a:pt x="0" y="63560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 rot="-2998041">
            <a:off x="-428033" y="1271093"/>
            <a:ext cx="3218266" cy="635608"/>
          </a:xfrm>
          <a:custGeom>
            <a:avLst/>
            <a:gdLst/>
            <a:ahLst/>
            <a:cxnLst/>
            <a:rect l="l" t="t" r="r" b="b"/>
            <a:pathLst>
              <a:path w="3218266" h="635608">
                <a:moveTo>
                  <a:pt x="0" y="0"/>
                </a:moveTo>
                <a:lnTo>
                  <a:pt x="3218266" y="0"/>
                </a:lnTo>
                <a:lnTo>
                  <a:pt x="3218266" y="635608"/>
                </a:lnTo>
                <a:lnTo>
                  <a:pt x="0" y="63560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E24FBE8-3366-3515-5A95-1EE871927AA0}"/>
              </a:ext>
            </a:extLst>
          </p:cNvPr>
          <p:cNvSpPr txBox="1"/>
          <p:nvPr/>
        </p:nvSpPr>
        <p:spPr>
          <a:xfrm>
            <a:off x="10515600" y="802784"/>
            <a:ext cx="7086699" cy="1938992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Century Gothic" panose="020B0502020202020204" pitchFamily="34" charset="0"/>
              </a:rPr>
              <a:t>How much more will you pay with the payment plan? </a:t>
            </a:r>
          </a:p>
        </p:txBody>
      </p:sp>
      <p:sp>
        <p:nvSpPr>
          <p:cNvPr id="7" name="Freeform 20">
            <a:extLst>
              <a:ext uri="{FF2B5EF4-FFF2-40B4-BE49-F238E27FC236}">
                <a16:creationId xmlns:a16="http://schemas.microsoft.com/office/drawing/2014/main" id="{B84B9307-40A9-DC95-3B3E-3030D186CF20}"/>
              </a:ext>
            </a:extLst>
          </p:cNvPr>
          <p:cNvSpPr/>
          <p:nvPr/>
        </p:nvSpPr>
        <p:spPr>
          <a:xfrm>
            <a:off x="90115" y="8383202"/>
            <a:ext cx="2150632" cy="1802229"/>
          </a:xfrm>
          <a:custGeom>
            <a:avLst/>
            <a:gdLst/>
            <a:ahLst/>
            <a:cxnLst/>
            <a:rect l="l" t="t" r="r" b="b"/>
            <a:pathLst>
              <a:path w="2150632" h="1802229">
                <a:moveTo>
                  <a:pt x="0" y="0"/>
                </a:moveTo>
                <a:lnTo>
                  <a:pt x="2150632" y="0"/>
                </a:lnTo>
                <a:lnTo>
                  <a:pt x="2150632" y="1802230"/>
                </a:lnTo>
                <a:lnTo>
                  <a:pt x="0" y="180223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EB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144000" y="0"/>
            <a:ext cx="9144000" cy="10287000"/>
          </a:xfrm>
          <a:prstGeom prst="rect">
            <a:avLst/>
          </a:prstGeom>
          <a:solidFill>
            <a:srgbClr val="B5B412"/>
          </a:solid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292242" y="8396485"/>
            <a:ext cx="2056838" cy="1723630"/>
          </a:xfrm>
          <a:custGeom>
            <a:avLst/>
            <a:gdLst/>
            <a:ahLst/>
            <a:cxnLst/>
            <a:rect l="l" t="t" r="r" b="b"/>
            <a:pathLst>
              <a:path w="2056838" h="1723630">
                <a:moveTo>
                  <a:pt x="0" y="0"/>
                </a:moveTo>
                <a:lnTo>
                  <a:pt x="2056838" y="0"/>
                </a:lnTo>
                <a:lnTo>
                  <a:pt x="2056838" y="1723630"/>
                </a:lnTo>
                <a:lnTo>
                  <a:pt x="0" y="172363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9363702" y="3069602"/>
            <a:ext cx="8714098" cy="4901680"/>
          </a:xfrm>
          <a:custGeom>
            <a:avLst/>
            <a:gdLst/>
            <a:ahLst/>
            <a:cxnLst/>
            <a:rect l="l" t="t" r="r" b="b"/>
            <a:pathLst>
              <a:path w="8714098" h="4901680">
                <a:moveTo>
                  <a:pt x="0" y="0"/>
                </a:moveTo>
                <a:lnTo>
                  <a:pt x="8714098" y="0"/>
                </a:lnTo>
                <a:lnTo>
                  <a:pt x="8714098" y="4901680"/>
                </a:lnTo>
                <a:lnTo>
                  <a:pt x="0" y="49016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1028700" y="1215492"/>
            <a:ext cx="7141593" cy="6867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0800"/>
              </a:lnSpc>
            </a:pPr>
            <a:r>
              <a:rPr lang="en-US" sz="9000">
                <a:solidFill>
                  <a:srgbClr val="D6EFFF"/>
                </a:solidFill>
                <a:latin typeface="Century Gothic Paneuropean Bold"/>
              </a:rPr>
              <a:t>Is this a good deal? What is your informed opinion?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EB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144000" y="0"/>
            <a:ext cx="9144000" cy="10287000"/>
          </a:xfrm>
          <a:prstGeom prst="rect">
            <a:avLst/>
          </a:prstGeom>
          <a:solidFill>
            <a:srgbClr val="B5B412"/>
          </a:solid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292242" y="8396485"/>
            <a:ext cx="2056838" cy="1723630"/>
          </a:xfrm>
          <a:custGeom>
            <a:avLst/>
            <a:gdLst/>
            <a:ahLst/>
            <a:cxnLst/>
            <a:rect l="l" t="t" r="r" b="b"/>
            <a:pathLst>
              <a:path w="2056838" h="1723630">
                <a:moveTo>
                  <a:pt x="0" y="0"/>
                </a:moveTo>
                <a:lnTo>
                  <a:pt x="2056838" y="0"/>
                </a:lnTo>
                <a:lnTo>
                  <a:pt x="2056838" y="1723630"/>
                </a:lnTo>
                <a:lnTo>
                  <a:pt x="0" y="172363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9363702" y="3069602"/>
            <a:ext cx="8714098" cy="4901680"/>
          </a:xfrm>
          <a:custGeom>
            <a:avLst/>
            <a:gdLst/>
            <a:ahLst/>
            <a:cxnLst/>
            <a:rect l="l" t="t" r="r" b="b"/>
            <a:pathLst>
              <a:path w="8714098" h="4901680">
                <a:moveTo>
                  <a:pt x="0" y="0"/>
                </a:moveTo>
                <a:lnTo>
                  <a:pt x="8714098" y="0"/>
                </a:lnTo>
                <a:lnTo>
                  <a:pt x="8714098" y="4901680"/>
                </a:lnTo>
                <a:lnTo>
                  <a:pt x="0" y="49016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1028700" y="1215492"/>
            <a:ext cx="7141593" cy="6867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0800"/>
              </a:lnSpc>
            </a:pPr>
            <a:r>
              <a:rPr lang="en-US" sz="9000">
                <a:solidFill>
                  <a:srgbClr val="D6EFFF"/>
                </a:solidFill>
                <a:latin typeface="Century Gothic Paneuropean Bold"/>
              </a:rPr>
              <a:t>Is this a good deal? What is your gut reaction?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7888" b="-7888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848797" y="757178"/>
            <a:ext cx="8714098" cy="4901680"/>
          </a:xfrm>
          <a:custGeom>
            <a:avLst/>
            <a:gdLst/>
            <a:ahLst/>
            <a:cxnLst/>
            <a:rect l="l" t="t" r="r" b="b"/>
            <a:pathLst>
              <a:path w="8714098" h="4901680">
                <a:moveTo>
                  <a:pt x="0" y="0"/>
                </a:moveTo>
                <a:lnTo>
                  <a:pt x="8714099" y="0"/>
                </a:lnTo>
                <a:lnTo>
                  <a:pt x="8714099" y="4901681"/>
                </a:lnTo>
                <a:lnTo>
                  <a:pt x="0" y="490168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 rot="-2998041">
            <a:off x="7780399" y="5020199"/>
            <a:ext cx="3218266" cy="635608"/>
          </a:xfrm>
          <a:custGeom>
            <a:avLst/>
            <a:gdLst/>
            <a:ahLst/>
            <a:cxnLst/>
            <a:rect l="l" t="t" r="r" b="b"/>
            <a:pathLst>
              <a:path w="3218266" h="635608">
                <a:moveTo>
                  <a:pt x="0" y="0"/>
                </a:moveTo>
                <a:lnTo>
                  <a:pt x="3218266" y="0"/>
                </a:lnTo>
                <a:lnTo>
                  <a:pt x="3218266" y="635608"/>
                </a:lnTo>
                <a:lnTo>
                  <a:pt x="0" y="63560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 rot="-2998041">
            <a:off x="-428033" y="1271093"/>
            <a:ext cx="3218266" cy="635608"/>
          </a:xfrm>
          <a:custGeom>
            <a:avLst/>
            <a:gdLst/>
            <a:ahLst/>
            <a:cxnLst/>
            <a:rect l="l" t="t" r="r" b="b"/>
            <a:pathLst>
              <a:path w="3218266" h="635608">
                <a:moveTo>
                  <a:pt x="0" y="0"/>
                </a:moveTo>
                <a:lnTo>
                  <a:pt x="3218266" y="0"/>
                </a:lnTo>
                <a:lnTo>
                  <a:pt x="3218266" y="635608"/>
                </a:lnTo>
                <a:lnTo>
                  <a:pt x="0" y="63560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560300B-65DC-96F5-840D-39F64D8D0677}"/>
              </a:ext>
            </a:extLst>
          </p:cNvPr>
          <p:cNvSpPr txBox="1"/>
          <p:nvPr/>
        </p:nvSpPr>
        <p:spPr>
          <a:xfrm>
            <a:off x="10515600" y="802784"/>
            <a:ext cx="7086699" cy="1938992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Century Gothic" panose="020B0502020202020204" pitchFamily="34" charset="0"/>
              </a:rPr>
              <a:t>How much more will you pay with the payment plan? </a:t>
            </a:r>
          </a:p>
        </p:txBody>
      </p:sp>
      <p:sp>
        <p:nvSpPr>
          <p:cNvPr id="7" name="Freeform 20">
            <a:extLst>
              <a:ext uri="{FF2B5EF4-FFF2-40B4-BE49-F238E27FC236}">
                <a16:creationId xmlns:a16="http://schemas.microsoft.com/office/drawing/2014/main" id="{E63A4F24-FDE7-BCA9-2093-0924BAD35192}"/>
              </a:ext>
            </a:extLst>
          </p:cNvPr>
          <p:cNvSpPr/>
          <p:nvPr/>
        </p:nvSpPr>
        <p:spPr>
          <a:xfrm>
            <a:off x="90115" y="8383202"/>
            <a:ext cx="2150632" cy="1802229"/>
          </a:xfrm>
          <a:custGeom>
            <a:avLst/>
            <a:gdLst/>
            <a:ahLst/>
            <a:cxnLst/>
            <a:rect l="l" t="t" r="r" b="b"/>
            <a:pathLst>
              <a:path w="2150632" h="1802229">
                <a:moveTo>
                  <a:pt x="0" y="0"/>
                </a:moveTo>
                <a:lnTo>
                  <a:pt x="2150632" y="0"/>
                </a:lnTo>
                <a:lnTo>
                  <a:pt x="2150632" y="1802230"/>
                </a:lnTo>
                <a:lnTo>
                  <a:pt x="0" y="180223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EB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144000" y="0"/>
            <a:ext cx="9144000" cy="10287000"/>
          </a:xfrm>
          <a:prstGeom prst="rect">
            <a:avLst/>
          </a:prstGeom>
          <a:solidFill>
            <a:srgbClr val="B5B412"/>
          </a:solid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292242" y="8396485"/>
            <a:ext cx="2056838" cy="1723630"/>
          </a:xfrm>
          <a:custGeom>
            <a:avLst/>
            <a:gdLst/>
            <a:ahLst/>
            <a:cxnLst/>
            <a:rect l="l" t="t" r="r" b="b"/>
            <a:pathLst>
              <a:path w="2056838" h="1723630">
                <a:moveTo>
                  <a:pt x="0" y="0"/>
                </a:moveTo>
                <a:lnTo>
                  <a:pt x="2056838" y="0"/>
                </a:lnTo>
                <a:lnTo>
                  <a:pt x="2056838" y="1723630"/>
                </a:lnTo>
                <a:lnTo>
                  <a:pt x="0" y="172363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9363702" y="3069602"/>
            <a:ext cx="8714098" cy="4901680"/>
          </a:xfrm>
          <a:custGeom>
            <a:avLst/>
            <a:gdLst/>
            <a:ahLst/>
            <a:cxnLst/>
            <a:rect l="l" t="t" r="r" b="b"/>
            <a:pathLst>
              <a:path w="8714098" h="4901680">
                <a:moveTo>
                  <a:pt x="0" y="0"/>
                </a:moveTo>
                <a:lnTo>
                  <a:pt x="8714098" y="0"/>
                </a:lnTo>
                <a:lnTo>
                  <a:pt x="8714098" y="4901680"/>
                </a:lnTo>
                <a:lnTo>
                  <a:pt x="0" y="49016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1028700" y="1215492"/>
            <a:ext cx="7141593" cy="6867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0800"/>
              </a:lnSpc>
            </a:pPr>
            <a:r>
              <a:rPr lang="en-US" sz="9000">
                <a:solidFill>
                  <a:srgbClr val="D6EFFF"/>
                </a:solidFill>
                <a:latin typeface="Century Gothic Paneuropean Bold"/>
              </a:rPr>
              <a:t>Is this a good deal? What is your informed opinion?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E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324772">
            <a:off x="14908844" y="5164582"/>
            <a:ext cx="2573884" cy="7651061"/>
            <a:chOff x="0" y="0"/>
            <a:chExt cx="202947" cy="60327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2947" cy="603275"/>
            </a:xfrm>
            <a:custGeom>
              <a:avLst/>
              <a:gdLst/>
              <a:ahLst/>
              <a:cxnLst/>
              <a:rect l="l" t="t" r="r" b="b"/>
              <a:pathLst>
                <a:path w="202947" h="603275">
                  <a:moveTo>
                    <a:pt x="101473" y="0"/>
                  </a:moveTo>
                  <a:lnTo>
                    <a:pt x="202947" y="603275"/>
                  </a:lnTo>
                  <a:lnTo>
                    <a:pt x="0" y="60327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CC4C1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6486735" y="9107853"/>
            <a:ext cx="17271084" cy="1526334"/>
            <a:chOff x="0" y="0"/>
            <a:chExt cx="202947" cy="1793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02947" cy="17935"/>
            </a:xfrm>
            <a:custGeom>
              <a:avLst/>
              <a:gdLst/>
              <a:ahLst/>
              <a:cxnLst/>
              <a:rect l="l" t="t" r="r" b="b"/>
              <a:pathLst>
                <a:path w="202947" h="17935">
                  <a:moveTo>
                    <a:pt x="101473" y="0"/>
                  </a:moveTo>
                  <a:lnTo>
                    <a:pt x="202947" y="17935"/>
                  </a:lnTo>
                  <a:lnTo>
                    <a:pt x="0" y="1793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004E8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 rot="-10800000">
            <a:off x="2195623" y="-233671"/>
            <a:ext cx="24819101" cy="2193391"/>
            <a:chOff x="0" y="0"/>
            <a:chExt cx="202947" cy="1793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02947" cy="17935"/>
            </a:xfrm>
            <a:custGeom>
              <a:avLst/>
              <a:gdLst/>
              <a:ahLst/>
              <a:cxnLst/>
              <a:rect l="l" t="t" r="r" b="b"/>
              <a:pathLst>
                <a:path w="202947" h="17935">
                  <a:moveTo>
                    <a:pt x="101473" y="0"/>
                  </a:moveTo>
                  <a:lnTo>
                    <a:pt x="202947" y="17935"/>
                  </a:lnTo>
                  <a:lnTo>
                    <a:pt x="0" y="1793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004E8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 rot="-5324772">
            <a:off x="14681464" y="-1865811"/>
            <a:ext cx="2573884" cy="7651061"/>
            <a:chOff x="0" y="0"/>
            <a:chExt cx="202947" cy="603275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02947" cy="603275"/>
            </a:xfrm>
            <a:custGeom>
              <a:avLst/>
              <a:gdLst/>
              <a:ahLst/>
              <a:cxnLst/>
              <a:rect l="l" t="t" r="r" b="b"/>
              <a:pathLst>
                <a:path w="202947" h="603275">
                  <a:moveTo>
                    <a:pt x="101473" y="0"/>
                  </a:moveTo>
                  <a:lnTo>
                    <a:pt x="202947" y="603275"/>
                  </a:lnTo>
                  <a:lnTo>
                    <a:pt x="0" y="60327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CC4C1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1757997" y="4011078"/>
            <a:ext cx="5694355" cy="5694355"/>
            <a:chOff x="0" y="0"/>
            <a:chExt cx="812800" cy="8128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4E82"/>
            </a:solidFill>
            <a:ln w="57150" cap="sq">
              <a:solidFill>
                <a:srgbClr val="F4D03F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sp>
        <p:nvSpPr>
          <p:cNvPr id="17" name="Freeform 17"/>
          <p:cNvSpPr/>
          <p:nvPr/>
        </p:nvSpPr>
        <p:spPr>
          <a:xfrm>
            <a:off x="12083128" y="4336209"/>
            <a:ext cx="5044092" cy="5044092"/>
          </a:xfrm>
          <a:custGeom>
            <a:avLst/>
            <a:gdLst/>
            <a:ahLst/>
            <a:cxnLst/>
            <a:rect l="l" t="t" r="r" b="b"/>
            <a:pathLst>
              <a:path w="5044092" h="5044092">
                <a:moveTo>
                  <a:pt x="0" y="0"/>
                </a:moveTo>
                <a:lnTo>
                  <a:pt x="5044092" y="0"/>
                </a:lnTo>
                <a:lnTo>
                  <a:pt x="5044092" y="5044092"/>
                </a:lnTo>
                <a:lnTo>
                  <a:pt x="0" y="504409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8" name="Freeform 18"/>
          <p:cNvSpPr/>
          <p:nvPr/>
        </p:nvSpPr>
        <p:spPr>
          <a:xfrm>
            <a:off x="11757997" y="229904"/>
            <a:ext cx="6081536" cy="3459633"/>
          </a:xfrm>
          <a:custGeom>
            <a:avLst/>
            <a:gdLst/>
            <a:ahLst/>
            <a:cxnLst/>
            <a:rect l="l" t="t" r="r" b="b"/>
            <a:pathLst>
              <a:path w="6081536" h="3459633">
                <a:moveTo>
                  <a:pt x="0" y="0"/>
                </a:moveTo>
                <a:lnTo>
                  <a:pt x="6081536" y="0"/>
                </a:lnTo>
                <a:lnTo>
                  <a:pt x="6081536" y="3459632"/>
                </a:lnTo>
                <a:lnTo>
                  <a:pt x="0" y="345963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b="-197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9" name="Freeform 19"/>
          <p:cNvSpPr/>
          <p:nvPr/>
        </p:nvSpPr>
        <p:spPr>
          <a:xfrm rot="-1062836" flipH="1">
            <a:off x="8012802" y="3275264"/>
            <a:ext cx="5739183" cy="5358962"/>
          </a:xfrm>
          <a:custGeom>
            <a:avLst/>
            <a:gdLst/>
            <a:ahLst/>
            <a:cxnLst/>
            <a:rect l="l" t="t" r="r" b="b"/>
            <a:pathLst>
              <a:path w="5739183" h="5358962">
                <a:moveTo>
                  <a:pt x="5739183" y="0"/>
                </a:moveTo>
                <a:lnTo>
                  <a:pt x="0" y="0"/>
                </a:lnTo>
                <a:lnTo>
                  <a:pt x="0" y="5358962"/>
                </a:lnTo>
                <a:lnTo>
                  <a:pt x="5739183" y="5358962"/>
                </a:lnTo>
                <a:lnTo>
                  <a:pt x="5739183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0" name="Freeform 20"/>
          <p:cNvSpPr/>
          <p:nvPr/>
        </p:nvSpPr>
        <p:spPr>
          <a:xfrm>
            <a:off x="90115" y="8383202"/>
            <a:ext cx="2150632" cy="1802229"/>
          </a:xfrm>
          <a:custGeom>
            <a:avLst/>
            <a:gdLst/>
            <a:ahLst/>
            <a:cxnLst/>
            <a:rect l="l" t="t" r="r" b="b"/>
            <a:pathLst>
              <a:path w="2150632" h="1802229">
                <a:moveTo>
                  <a:pt x="0" y="0"/>
                </a:moveTo>
                <a:lnTo>
                  <a:pt x="2150632" y="0"/>
                </a:lnTo>
                <a:lnTo>
                  <a:pt x="2150632" y="1802230"/>
                </a:lnTo>
                <a:lnTo>
                  <a:pt x="0" y="180223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B3CF2E1-F7C2-48E8-E7F1-710F62B096DF}"/>
              </a:ext>
            </a:extLst>
          </p:cNvPr>
          <p:cNvSpPr txBox="1"/>
          <p:nvPr/>
        </p:nvSpPr>
        <p:spPr>
          <a:xfrm>
            <a:off x="568992" y="2204057"/>
            <a:ext cx="6858000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kern="1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Imagine your cousin is thinking about agreeing to this payment plan. </a:t>
            </a:r>
          </a:p>
          <a:p>
            <a:pPr algn="ctr"/>
            <a:endParaRPr lang="en-US" sz="4800" kern="100" dirty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en-US" sz="4800" kern="1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advice would you give them? Why?</a:t>
            </a:r>
          </a:p>
          <a:p>
            <a:endParaRPr 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62B653D-098B-95A0-A3AE-C61D37903C22}"/>
              </a:ext>
            </a:extLst>
          </p:cNvPr>
          <p:cNvSpPr txBox="1"/>
          <p:nvPr/>
        </p:nvSpPr>
        <p:spPr>
          <a:xfrm rot="20342788">
            <a:off x="8458200" y="4189393"/>
            <a:ext cx="4572000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This seems like a pretty good deal. What do you think I should do? </a:t>
            </a:r>
            <a:endParaRPr lang="en-US" sz="4000" kern="1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E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324772">
            <a:off x="14908844" y="5164582"/>
            <a:ext cx="2573884" cy="7651061"/>
            <a:chOff x="0" y="0"/>
            <a:chExt cx="202947" cy="60327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2947" cy="603275"/>
            </a:xfrm>
            <a:custGeom>
              <a:avLst/>
              <a:gdLst/>
              <a:ahLst/>
              <a:cxnLst/>
              <a:rect l="l" t="t" r="r" b="b"/>
              <a:pathLst>
                <a:path w="202947" h="603275">
                  <a:moveTo>
                    <a:pt x="101473" y="0"/>
                  </a:moveTo>
                  <a:lnTo>
                    <a:pt x="202947" y="603275"/>
                  </a:lnTo>
                  <a:lnTo>
                    <a:pt x="0" y="60327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CC4C1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6486735" y="9107853"/>
            <a:ext cx="17271084" cy="1526334"/>
            <a:chOff x="0" y="0"/>
            <a:chExt cx="202947" cy="1793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02947" cy="17935"/>
            </a:xfrm>
            <a:custGeom>
              <a:avLst/>
              <a:gdLst/>
              <a:ahLst/>
              <a:cxnLst/>
              <a:rect l="l" t="t" r="r" b="b"/>
              <a:pathLst>
                <a:path w="202947" h="17935">
                  <a:moveTo>
                    <a:pt x="101473" y="0"/>
                  </a:moveTo>
                  <a:lnTo>
                    <a:pt x="202947" y="17935"/>
                  </a:lnTo>
                  <a:lnTo>
                    <a:pt x="0" y="1793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004E8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 rot="-10800000">
            <a:off x="2195623" y="-233671"/>
            <a:ext cx="24819101" cy="2193391"/>
            <a:chOff x="0" y="0"/>
            <a:chExt cx="202947" cy="1793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02947" cy="17935"/>
            </a:xfrm>
            <a:custGeom>
              <a:avLst/>
              <a:gdLst/>
              <a:ahLst/>
              <a:cxnLst/>
              <a:rect l="l" t="t" r="r" b="b"/>
              <a:pathLst>
                <a:path w="202947" h="17935">
                  <a:moveTo>
                    <a:pt x="101473" y="0"/>
                  </a:moveTo>
                  <a:lnTo>
                    <a:pt x="202947" y="17935"/>
                  </a:lnTo>
                  <a:lnTo>
                    <a:pt x="0" y="1793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004E8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 rot="-5324772">
            <a:off x="14681464" y="-1865811"/>
            <a:ext cx="2573884" cy="7651061"/>
            <a:chOff x="0" y="0"/>
            <a:chExt cx="202947" cy="603275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02947" cy="603275"/>
            </a:xfrm>
            <a:custGeom>
              <a:avLst/>
              <a:gdLst/>
              <a:ahLst/>
              <a:cxnLst/>
              <a:rect l="l" t="t" r="r" b="b"/>
              <a:pathLst>
                <a:path w="202947" h="603275">
                  <a:moveTo>
                    <a:pt x="101473" y="0"/>
                  </a:moveTo>
                  <a:lnTo>
                    <a:pt x="202947" y="603275"/>
                  </a:lnTo>
                  <a:lnTo>
                    <a:pt x="0" y="60327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CC4C1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1757997" y="4011078"/>
            <a:ext cx="5694355" cy="5694355"/>
            <a:chOff x="0" y="0"/>
            <a:chExt cx="812800" cy="8128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4E82"/>
            </a:solidFill>
            <a:ln w="57150" cap="sq">
              <a:solidFill>
                <a:srgbClr val="F4D03F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sp>
        <p:nvSpPr>
          <p:cNvPr id="17" name="Freeform 17"/>
          <p:cNvSpPr/>
          <p:nvPr/>
        </p:nvSpPr>
        <p:spPr>
          <a:xfrm>
            <a:off x="12033340" y="4236633"/>
            <a:ext cx="5143668" cy="5143668"/>
          </a:xfrm>
          <a:custGeom>
            <a:avLst/>
            <a:gdLst/>
            <a:ahLst/>
            <a:cxnLst/>
            <a:rect l="l" t="t" r="r" b="b"/>
            <a:pathLst>
              <a:path w="5143668" h="5143668">
                <a:moveTo>
                  <a:pt x="0" y="0"/>
                </a:moveTo>
                <a:lnTo>
                  <a:pt x="5143668" y="0"/>
                </a:lnTo>
                <a:lnTo>
                  <a:pt x="5143668" y="5143668"/>
                </a:lnTo>
                <a:lnTo>
                  <a:pt x="0" y="514366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8" name="Freeform 18"/>
          <p:cNvSpPr/>
          <p:nvPr/>
        </p:nvSpPr>
        <p:spPr>
          <a:xfrm>
            <a:off x="11466884" y="194432"/>
            <a:ext cx="6276581" cy="3530577"/>
          </a:xfrm>
          <a:custGeom>
            <a:avLst/>
            <a:gdLst/>
            <a:ahLst/>
            <a:cxnLst/>
            <a:rect l="l" t="t" r="r" b="b"/>
            <a:pathLst>
              <a:path w="6276581" h="3530577">
                <a:moveTo>
                  <a:pt x="0" y="0"/>
                </a:moveTo>
                <a:lnTo>
                  <a:pt x="6276580" y="0"/>
                </a:lnTo>
                <a:lnTo>
                  <a:pt x="6276580" y="3530576"/>
                </a:lnTo>
                <a:lnTo>
                  <a:pt x="0" y="35305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9" name="Freeform 19"/>
          <p:cNvSpPr/>
          <p:nvPr/>
        </p:nvSpPr>
        <p:spPr>
          <a:xfrm rot="-1062836" flipH="1">
            <a:off x="8012802" y="3275264"/>
            <a:ext cx="5739183" cy="5358962"/>
          </a:xfrm>
          <a:custGeom>
            <a:avLst/>
            <a:gdLst/>
            <a:ahLst/>
            <a:cxnLst/>
            <a:rect l="l" t="t" r="r" b="b"/>
            <a:pathLst>
              <a:path w="5739183" h="5358962">
                <a:moveTo>
                  <a:pt x="5739183" y="0"/>
                </a:moveTo>
                <a:lnTo>
                  <a:pt x="0" y="0"/>
                </a:lnTo>
                <a:lnTo>
                  <a:pt x="0" y="5358962"/>
                </a:lnTo>
                <a:lnTo>
                  <a:pt x="5739183" y="5358962"/>
                </a:lnTo>
                <a:lnTo>
                  <a:pt x="5739183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0" name="Freeform 20"/>
          <p:cNvSpPr/>
          <p:nvPr/>
        </p:nvSpPr>
        <p:spPr>
          <a:xfrm>
            <a:off x="90115" y="8383202"/>
            <a:ext cx="2150632" cy="1802229"/>
          </a:xfrm>
          <a:custGeom>
            <a:avLst/>
            <a:gdLst/>
            <a:ahLst/>
            <a:cxnLst/>
            <a:rect l="l" t="t" r="r" b="b"/>
            <a:pathLst>
              <a:path w="2150632" h="1802229">
                <a:moveTo>
                  <a:pt x="0" y="0"/>
                </a:moveTo>
                <a:lnTo>
                  <a:pt x="2150632" y="0"/>
                </a:lnTo>
                <a:lnTo>
                  <a:pt x="2150632" y="1802230"/>
                </a:lnTo>
                <a:lnTo>
                  <a:pt x="0" y="180223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9D4EAFA-8336-9611-7CE7-0B297276B521}"/>
              </a:ext>
            </a:extLst>
          </p:cNvPr>
          <p:cNvSpPr txBox="1"/>
          <p:nvPr/>
        </p:nvSpPr>
        <p:spPr>
          <a:xfrm>
            <a:off x="568992" y="2204057"/>
            <a:ext cx="6858000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kern="1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Imagine your cousin is thinking about agreeing to this payment plan. </a:t>
            </a:r>
          </a:p>
          <a:p>
            <a:pPr algn="ctr"/>
            <a:endParaRPr lang="en-US" sz="4800" kern="100" dirty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en-US" sz="4800" kern="1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advice would you give them? Why?</a:t>
            </a:r>
          </a:p>
          <a:p>
            <a:endParaRPr 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42914BA-7CE8-8ECC-41D1-3AA8C8313050}"/>
              </a:ext>
            </a:extLst>
          </p:cNvPr>
          <p:cNvSpPr txBox="1"/>
          <p:nvPr/>
        </p:nvSpPr>
        <p:spPr>
          <a:xfrm rot="20342788">
            <a:off x="8651902" y="4369339"/>
            <a:ext cx="4572000" cy="3106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4000" kern="1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saw this ad for a TV. What do you think? Should I buy the TV?  </a:t>
            </a:r>
            <a:endParaRPr lang="en-US" sz="4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E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324772">
            <a:off x="15061244" y="5316982"/>
            <a:ext cx="2573884" cy="7651061"/>
            <a:chOff x="0" y="0"/>
            <a:chExt cx="202947" cy="60327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2947" cy="603275"/>
            </a:xfrm>
            <a:custGeom>
              <a:avLst/>
              <a:gdLst/>
              <a:ahLst/>
              <a:cxnLst/>
              <a:rect l="l" t="t" r="r" b="b"/>
              <a:pathLst>
                <a:path w="202947" h="603275">
                  <a:moveTo>
                    <a:pt x="101473" y="0"/>
                  </a:moveTo>
                  <a:lnTo>
                    <a:pt x="202947" y="603275"/>
                  </a:lnTo>
                  <a:lnTo>
                    <a:pt x="0" y="60327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CC4C1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6721696" y="9258300"/>
            <a:ext cx="17271084" cy="1526334"/>
            <a:chOff x="0" y="0"/>
            <a:chExt cx="202947" cy="1793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02947" cy="17935"/>
            </a:xfrm>
            <a:custGeom>
              <a:avLst/>
              <a:gdLst/>
              <a:ahLst/>
              <a:cxnLst/>
              <a:rect l="l" t="t" r="r" b="b"/>
              <a:pathLst>
                <a:path w="202947" h="17935">
                  <a:moveTo>
                    <a:pt x="101473" y="0"/>
                  </a:moveTo>
                  <a:lnTo>
                    <a:pt x="202947" y="17935"/>
                  </a:lnTo>
                  <a:lnTo>
                    <a:pt x="0" y="1793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004E8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8070644" y="2242279"/>
            <a:ext cx="5529894" cy="5529894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5F5F5"/>
            </a:solidFill>
            <a:ln w="66675" cap="sq">
              <a:solidFill>
                <a:srgbClr val="B5B412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2873747" y="2820978"/>
            <a:ext cx="4385553" cy="4372497"/>
            <a:chOff x="0" y="0"/>
            <a:chExt cx="815227" cy="8128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15227" cy="812800"/>
            </a:xfrm>
            <a:custGeom>
              <a:avLst/>
              <a:gdLst/>
              <a:ahLst/>
              <a:cxnLst/>
              <a:rect l="l" t="t" r="r" b="b"/>
              <a:pathLst>
                <a:path w="815227" h="812800">
                  <a:moveTo>
                    <a:pt x="407613" y="0"/>
                  </a:moveTo>
                  <a:cubicBezTo>
                    <a:pt x="182495" y="0"/>
                    <a:pt x="0" y="181951"/>
                    <a:pt x="0" y="406400"/>
                  </a:cubicBezTo>
                  <a:cubicBezTo>
                    <a:pt x="0" y="630849"/>
                    <a:pt x="182495" y="812800"/>
                    <a:pt x="407613" y="812800"/>
                  </a:cubicBezTo>
                  <a:cubicBezTo>
                    <a:pt x="632732" y="812800"/>
                    <a:pt x="815227" y="630849"/>
                    <a:pt x="815227" y="406400"/>
                  </a:cubicBezTo>
                  <a:cubicBezTo>
                    <a:pt x="815227" y="181951"/>
                    <a:pt x="632732" y="0"/>
                    <a:pt x="407613" y="0"/>
                  </a:cubicBezTo>
                  <a:close/>
                </a:path>
              </a:pathLst>
            </a:custGeom>
            <a:solidFill>
              <a:srgbClr val="004E82"/>
            </a:solidFill>
            <a:ln w="104775" cap="sq">
              <a:solidFill>
                <a:srgbClr val="B5B412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grpSp>
        <p:nvGrpSpPr>
          <p:cNvPr id="14" name="Group 14"/>
          <p:cNvGrpSpPr>
            <a:grpSpLocks noChangeAspect="1"/>
          </p:cNvGrpSpPr>
          <p:nvPr/>
        </p:nvGrpSpPr>
        <p:grpSpPr>
          <a:xfrm>
            <a:off x="13250626" y="3191336"/>
            <a:ext cx="3631795" cy="3631780"/>
            <a:chOff x="0" y="0"/>
            <a:chExt cx="6350000" cy="6349975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2"/>
              <a:stretch>
                <a:fillRect l="-9790" r="-9790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6" name="Group 16"/>
          <p:cNvGrpSpPr/>
          <p:nvPr/>
        </p:nvGrpSpPr>
        <p:grpSpPr>
          <a:xfrm rot="-10800000">
            <a:off x="4669199" y="-233671"/>
            <a:ext cx="22345525" cy="1974789"/>
            <a:chOff x="0" y="0"/>
            <a:chExt cx="202947" cy="17935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202947" cy="17935"/>
            </a:xfrm>
            <a:custGeom>
              <a:avLst/>
              <a:gdLst/>
              <a:ahLst/>
              <a:cxnLst/>
              <a:rect l="l" t="t" r="r" b="b"/>
              <a:pathLst>
                <a:path w="202947" h="17935">
                  <a:moveTo>
                    <a:pt x="101473" y="0"/>
                  </a:moveTo>
                  <a:lnTo>
                    <a:pt x="202947" y="17935"/>
                  </a:lnTo>
                  <a:lnTo>
                    <a:pt x="0" y="1793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004E8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grpSp>
        <p:nvGrpSpPr>
          <p:cNvPr id="19" name="Group 19"/>
          <p:cNvGrpSpPr/>
          <p:nvPr/>
        </p:nvGrpSpPr>
        <p:grpSpPr>
          <a:xfrm rot="-5324772">
            <a:off x="15910649" y="-1703145"/>
            <a:ext cx="2317360" cy="6888524"/>
            <a:chOff x="0" y="0"/>
            <a:chExt cx="202947" cy="603275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202947" cy="603275"/>
            </a:xfrm>
            <a:custGeom>
              <a:avLst/>
              <a:gdLst/>
              <a:ahLst/>
              <a:cxnLst/>
              <a:rect l="l" t="t" r="r" b="b"/>
              <a:pathLst>
                <a:path w="202947" h="603275">
                  <a:moveTo>
                    <a:pt x="101473" y="0"/>
                  </a:moveTo>
                  <a:lnTo>
                    <a:pt x="202947" y="603275"/>
                  </a:lnTo>
                  <a:lnTo>
                    <a:pt x="0" y="60327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CC4C1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sp>
        <p:nvSpPr>
          <p:cNvPr id="22" name="Freeform 22"/>
          <p:cNvSpPr/>
          <p:nvPr/>
        </p:nvSpPr>
        <p:spPr>
          <a:xfrm>
            <a:off x="9144000" y="2949826"/>
            <a:ext cx="5275385" cy="4114800"/>
          </a:xfrm>
          <a:custGeom>
            <a:avLst/>
            <a:gdLst/>
            <a:ahLst/>
            <a:cxnLst/>
            <a:rect l="l" t="t" r="r" b="b"/>
            <a:pathLst>
              <a:path w="5275385" h="4114800">
                <a:moveTo>
                  <a:pt x="0" y="0"/>
                </a:moveTo>
                <a:lnTo>
                  <a:pt x="5275385" y="0"/>
                </a:lnTo>
                <a:lnTo>
                  <a:pt x="527538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61E40C4-F957-0C0B-B9DA-6FA2FE55CD72}"/>
              </a:ext>
            </a:extLst>
          </p:cNvPr>
          <p:cNvSpPr txBox="1"/>
          <p:nvPr/>
        </p:nvSpPr>
        <p:spPr>
          <a:xfrm>
            <a:off x="685799" y="3191336"/>
            <a:ext cx="6884791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kern="1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is the </a:t>
            </a:r>
            <a:r>
              <a:rPr lang="en-US" sz="4800" b="1" kern="1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MOST IMPORTANT</a:t>
            </a:r>
            <a:r>
              <a:rPr lang="en-US" sz="4800" kern="1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advice you can give someone about a payment plan? Why? </a:t>
            </a:r>
          </a:p>
          <a:p>
            <a:pPr algn="ctr"/>
            <a:endParaRPr lang="en-US" dirty="0"/>
          </a:p>
        </p:txBody>
      </p:sp>
      <p:sp>
        <p:nvSpPr>
          <p:cNvPr id="24" name="Freeform 14">
            <a:extLst>
              <a:ext uri="{FF2B5EF4-FFF2-40B4-BE49-F238E27FC236}">
                <a16:creationId xmlns:a16="http://schemas.microsoft.com/office/drawing/2014/main" id="{FE65D5FA-F54E-FEB3-87EC-97EF846DED80}"/>
              </a:ext>
            </a:extLst>
          </p:cNvPr>
          <p:cNvSpPr/>
          <p:nvPr/>
        </p:nvSpPr>
        <p:spPr>
          <a:xfrm>
            <a:off x="16040910" y="166885"/>
            <a:ext cx="2056838" cy="1723630"/>
          </a:xfrm>
          <a:custGeom>
            <a:avLst/>
            <a:gdLst/>
            <a:ahLst/>
            <a:cxnLst/>
            <a:rect l="l" t="t" r="r" b="b"/>
            <a:pathLst>
              <a:path w="2056838" h="1723630">
                <a:moveTo>
                  <a:pt x="0" y="0"/>
                </a:moveTo>
                <a:lnTo>
                  <a:pt x="2056837" y="0"/>
                </a:lnTo>
                <a:lnTo>
                  <a:pt x="2056837" y="1723630"/>
                </a:lnTo>
                <a:lnTo>
                  <a:pt x="0" y="172363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E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324772">
            <a:off x="15061244" y="5316982"/>
            <a:ext cx="2573884" cy="7651061"/>
            <a:chOff x="0" y="0"/>
            <a:chExt cx="202947" cy="60327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2947" cy="603275"/>
            </a:xfrm>
            <a:custGeom>
              <a:avLst/>
              <a:gdLst/>
              <a:ahLst/>
              <a:cxnLst/>
              <a:rect l="l" t="t" r="r" b="b"/>
              <a:pathLst>
                <a:path w="202947" h="603275">
                  <a:moveTo>
                    <a:pt x="101473" y="0"/>
                  </a:moveTo>
                  <a:lnTo>
                    <a:pt x="202947" y="603275"/>
                  </a:lnTo>
                  <a:lnTo>
                    <a:pt x="0" y="60327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CC4C1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6721696" y="9258300"/>
            <a:ext cx="17271084" cy="1526334"/>
            <a:chOff x="0" y="0"/>
            <a:chExt cx="202947" cy="1793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02947" cy="17935"/>
            </a:xfrm>
            <a:custGeom>
              <a:avLst/>
              <a:gdLst/>
              <a:ahLst/>
              <a:cxnLst/>
              <a:rect l="l" t="t" r="r" b="b"/>
              <a:pathLst>
                <a:path w="202947" h="17935">
                  <a:moveTo>
                    <a:pt x="101473" y="0"/>
                  </a:moveTo>
                  <a:lnTo>
                    <a:pt x="202947" y="17935"/>
                  </a:lnTo>
                  <a:lnTo>
                    <a:pt x="0" y="1793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004E8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 rot="-10800000">
            <a:off x="4669199" y="-233671"/>
            <a:ext cx="22345525" cy="1974789"/>
            <a:chOff x="0" y="0"/>
            <a:chExt cx="202947" cy="1793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02947" cy="17935"/>
            </a:xfrm>
            <a:custGeom>
              <a:avLst/>
              <a:gdLst/>
              <a:ahLst/>
              <a:cxnLst/>
              <a:rect l="l" t="t" r="r" b="b"/>
              <a:pathLst>
                <a:path w="202947" h="17935">
                  <a:moveTo>
                    <a:pt x="101473" y="0"/>
                  </a:moveTo>
                  <a:lnTo>
                    <a:pt x="202947" y="17935"/>
                  </a:lnTo>
                  <a:lnTo>
                    <a:pt x="0" y="1793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004E8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 rot="-5324772">
            <a:off x="15910649" y="-1703145"/>
            <a:ext cx="2317360" cy="6888524"/>
            <a:chOff x="0" y="0"/>
            <a:chExt cx="202947" cy="603275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02947" cy="603275"/>
            </a:xfrm>
            <a:custGeom>
              <a:avLst/>
              <a:gdLst/>
              <a:ahLst/>
              <a:cxnLst/>
              <a:rect l="l" t="t" r="r" b="b"/>
              <a:pathLst>
                <a:path w="202947" h="603275">
                  <a:moveTo>
                    <a:pt x="101473" y="0"/>
                  </a:moveTo>
                  <a:lnTo>
                    <a:pt x="202947" y="603275"/>
                  </a:lnTo>
                  <a:lnTo>
                    <a:pt x="0" y="60327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CC4C1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sp>
        <p:nvSpPr>
          <p:cNvPr id="14" name="Freeform 14"/>
          <p:cNvSpPr/>
          <p:nvPr/>
        </p:nvSpPr>
        <p:spPr>
          <a:xfrm>
            <a:off x="16040910" y="166885"/>
            <a:ext cx="2056838" cy="1723630"/>
          </a:xfrm>
          <a:custGeom>
            <a:avLst/>
            <a:gdLst/>
            <a:ahLst/>
            <a:cxnLst/>
            <a:rect l="l" t="t" r="r" b="b"/>
            <a:pathLst>
              <a:path w="2056838" h="1723630">
                <a:moveTo>
                  <a:pt x="0" y="0"/>
                </a:moveTo>
                <a:lnTo>
                  <a:pt x="2056837" y="0"/>
                </a:lnTo>
                <a:lnTo>
                  <a:pt x="2056837" y="1723630"/>
                </a:lnTo>
                <a:lnTo>
                  <a:pt x="0" y="172363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5" name="Freeform 15"/>
          <p:cNvSpPr/>
          <p:nvPr/>
        </p:nvSpPr>
        <p:spPr>
          <a:xfrm>
            <a:off x="453840" y="392383"/>
            <a:ext cx="8714098" cy="4901680"/>
          </a:xfrm>
          <a:custGeom>
            <a:avLst/>
            <a:gdLst/>
            <a:ahLst/>
            <a:cxnLst/>
            <a:rect l="l" t="t" r="r" b="b"/>
            <a:pathLst>
              <a:path w="8714098" h="4901680">
                <a:moveTo>
                  <a:pt x="0" y="0"/>
                </a:moveTo>
                <a:lnTo>
                  <a:pt x="8714098" y="0"/>
                </a:lnTo>
                <a:lnTo>
                  <a:pt x="8714098" y="4901681"/>
                </a:lnTo>
                <a:lnTo>
                  <a:pt x="0" y="490168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6" name="Freeform 16"/>
          <p:cNvSpPr/>
          <p:nvPr/>
        </p:nvSpPr>
        <p:spPr>
          <a:xfrm>
            <a:off x="1707303" y="4464968"/>
            <a:ext cx="2667120" cy="5556499"/>
          </a:xfrm>
          <a:custGeom>
            <a:avLst/>
            <a:gdLst/>
            <a:ahLst/>
            <a:cxnLst/>
            <a:rect l="l" t="t" r="r" b="b"/>
            <a:pathLst>
              <a:path w="2667120" h="5556499">
                <a:moveTo>
                  <a:pt x="0" y="0"/>
                </a:moveTo>
                <a:lnTo>
                  <a:pt x="2667120" y="0"/>
                </a:lnTo>
                <a:lnTo>
                  <a:pt x="2667120" y="5556499"/>
                </a:lnTo>
                <a:lnTo>
                  <a:pt x="0" y="555649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7" name="Freeform 17"/>
          <p:cNvSpPr/>
          <p:nvPr/>
        </p:nvSpPr>
        <p:spPr>
          <a:xfrm rot="646857">
            <a:off x="8110416" y="1544124"/>
            <a:ext cx="9267554" cy="8653578"/>
          </a:xfrm>
          <a:custGeom>
            <a:avLst/>
            <a:gdLst/>
            <a:ahLst/>
            <a:cxnLst/>
            <a:rect l="l" t="t" r="r" b="b"/>
            <a:pathLst>
              <a:path w="9267554" h="8653578">
                <a:moveTo>
                  <a:pt x="0" y="0"/>
                </a:moveTo>
                <a:lnTo>
                  <a:pt x="9267553" y="0"/>
                </a:lnTo>
                <a:lnTo>
                  <a:pt x="9267553" y="8653578"/>
                </a:lnTo>
                <a:lnTo>
                  <a:pt x="0" y="865357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1E48333-7C1D-9ACB-9F18-AB67465D7735}"/>
              </a:ext>
            </a:extLst>
          </p:cNvPr>
          <p:cNvSpPr txBox="1"/>
          <p:nvPr/>
        </p:nvSpPr>
        <p:spPr>
          <a:xfrm rot="1006299">
            <a:off x="9543631" y="3508384"/>
            <a:ext cx="669639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</a:t>
            </a:r>
            <a:r>
              <a:rPr lang="en-US" sz="54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hat would you say to convince someone to take the deal?</a:t>
            </a:r>
            <a:endParaRPr lang="en-US" sz="54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E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324772">
            <a:off x="15061244" y="5316982"/>
            <a:ext cx="2573884" cy="7651061"/>
            <a:chOff x="0" y="0"/>
            <a:chExt cx="202947" cy="60327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2947" cy="603275"/>
            </a:xfrm>
            <a:custGeom>
              <a:avLst/>
              <a:gdLst/>
              <a:ahLst/>
              <a:cxnLst/>
              <a:rect l="l" t="t" r="r" b="b"/>
              <a:pathLst>
                <a:path w="202947" h="603275">
                  <a:moveTo>
                    <a:pt x="101473" y="0"/>
                  </a:moveTo>
                  <a:lnTo>
                    <a:pt x="202947" y="603275"/>
                  </a:lnTo>
                  <a:lnTo>
                    <a:pt x="0" y="60327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CC4C1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6721696" y="9258300"/>
            <a:ext cx="17271084" cy="1526334"/>
            <a:chOff x="0" y="0"/>
            <a:chExt cx="202947" cy="1793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02947" cy="17935"/>
            </a:xfrm>
            <a:custGeom>
              <a:avLst/>
              <a:gdLst/>
              <a:ahLst/>
              <a:cxnLst/>
              <a:rect l="l" t="t" r="r" b="b"/>
              <a:pathLst>
                <a:path w="202947" h="17935">
                  <a:moveTo>
                    <a:pt x="101473" y="0"/>
                  </a:moveTo>
                  <a:lnTo>
                    <a:pt x="202947" y="17935"/>
                  </a:lnTo>
                  <a:lnTo>
                    <a:pt x="0" y="1793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004E8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 rot="-10800000">
            <a:off x="4669199" y="-233671"/>
            <a:ext cx="22345525" cy="1974789"/>
            <a:chOff x="0" y="0"/>
            <a:chExt cx="202947" cy="1793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02947" cy="17935"/>
            </a:xfrm>
            <a:custGeom>
              <a:avLst/>
              <a:gdLst/>
              <a:ahLst/>
              <a:cxnLst/>
              <a:rect l="l" t="t" r="r" b="b"/>
              <a:pathLst>
                <a:path w="202947" h="17935">
                  <a:moveTo>
                    <a:pt x="101473" y="0"/>
                  </a:moveTo>
                  <a:lnTo>
                    <a:pt x="202947" y="17935"/>
                  </a:lnTo>
                  <a:lnTo>
                    <a:pt x="0" y="1793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004E8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 rot="-5324772">
            <a:off x="15910649" y="-1703145"/>
            <a:ext cx="2317360" cy="6888524"/>
            <a:chOff x="0" y="0"/>
            <a:chExt cx="202947" cy="603275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02947" cy="603275"/>
            </a:xfrm>
            <a:custGeom>
              <a:avLst/>
              <a:gdLst/>
              <a:ahLst/>
              <a:cxnLst/>
              <a:rect l="l" t="t" r="r" b="b"/>
              <a:pathLst>
                <a:path w="202947" h="603275">
                  <a:moveTo>
                    <a:pt x="101473" y="0"/>
                  </a:moveTo>
                  <a:lnTo>
                    <a:pt x="202947" y="603275"/>
                  </a:lnTo>
                  <a:lnTo>
                    <a:pt x="0" y="60327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CC4C1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sp>
        <p:nvSpPr>
          <p:cNvPr id="14" name="Freeform 14"/>
          <p:cNvSpPr/>
          <p:nvPr/>
        </p:nvSpPr>
        <p:spPr>
          <a:xfrm>
            <a:off x="16040910" y="166885"/>
            <a:ext cx="2056838" cy="1723630"/>
          </a:xfrm>
          <a:custGeom>
            <a:avLst/>
            <a:gdLst/>
            <a:ahLst/>
            <a:cxnLst/>
            <a:rect l="l" t="t" r="r" b="b"/>
            <a:pathLst>
              <a:path w="2056838" h="1723630">
                <a:moveTo>
                  <a:pt x="0" y="0"/>
                </a:moveTo>
                <a:lnTo>
                  <a:pt x="2056837" y="0"/>
                </a:lnTo>
                <a:lnTo>
                  <a:pt x="2056837" y="1723630"/>
                </a:lnTo>
                <a:lnTo>
                  <a:pt x="0" y="172363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5" name="Freeform 15"/>
          <p:cNvSpPr/>
          <p:nvPr/>
        </p:nvSpPr>
        <p:spPr>
          <a:xfrm>
            <a:off x="589460" y="753723"/>
            <a:ext cx="8714098" cy="4901680"/>
          </a:xfrm>
          <a:custGeom>
            <a:avLst/>
            <a:gdLst/>
            <a:ahLst/>
            <a:cxnLst/>
            <a:rect l="l" t="t" r="r" b="b"/>
            <a:pathLst>
              <a:path w="8714098" h="4901680">
                <a:moveTo>
                  <a:pt x="0" y="0"/>
                </a:moveTo>
                <a:lnTo>
                  <a:pt x="8714098" y="0"/>
                </a:lnTo>
                <a:lnTo>
                  <a:pt x="8714098" y="4901681"/>
                </a:lnTo>
                <a:lnTo>
                  <a:pt x="0" y="490168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6" name="Freeform 16"/>
          <p:cNvSpPr/>
          <p:nvPr/>
        </p:nvSpPr>
        <p:spPr>
          <a:xfrm>
            <a:off x="2960766" y="4730501"/>
            <a:ext cx="2667120" cy="5556499"/>
          </a:xfrm>
          <a:custGeom>
            <a:avLst/>
            <a:gdLst/>
            <a:ahLst/>
            <a:cxnLst/>
            <a:rect l="l" t="t" r="r" b="b"/>
            <a:pathLst>
              <a:path w="2667120" h="5556499">
                <a:moveTo>
                  <a:pt x="0" y="0"/>
                </a:moveTo>
                <a:lnTo>
                  <a:pt x="2667120" y="0"/>
                </a:lnTo>
                <a:lnTo>
                  <a:pt x="2667120" y="5556499"/>
                </a:lnTo>
                <a:lnTo>
                  <a:pt x="0" y="555649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7" name="Freeform 17"/>
          <p:cNvSpPr/>
          <p:nvPr/>
        </p:nvSpPr>
        <p:spPr>
          <a:xfrm rot="646857">
            <a:off x="8110416" y="1544124"/>
            <a:ext cx="9267554" cy="8653578"/>
          </a:xfrm>
          <a:custGeom>
            <a:avLst/>
            <a:gdLst/>
            <a:ahLst/>
            <a:cxnLst/>
            <a:rect l="l" t="t" r="r" b="b"/>
            <a:pathLst>
              <a:path w="9267554" h="8653578">
                <a:moveTo>
                  <a:pt x="0" y="0"/>
                </a:moveTo>
                <a:lnTo>
                  <a:pt x="9267553" y="0"/>
                </a:lnTo>
                <a:lnTo>
                  <a:pt x="9267553" y="8653578"/>
                </a:lnTo>
                <a:lnTo>
                  <a:pt x="0" y="865357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BA61FEB-929E-C4A3-B927-A9D156A4CAE6}"/>
              </a:ext>
            </a:extLst>
          </p:cNvPr>
          <p:cNvSpPr txBox="1"/>
          <p:nvPr/>
        </p:nvSpPr>
        <p:spPr>
          <a:xfrm rot="1006299">
            <a:off x="9543631" y="3508384"/>
            <a:ext cx="669639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</a:t>
            </a:r>
            <a:r>
              <a:rPr lang="en-US" sz="54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hat would you say to convince someone to take the deal?</a:t>
            </a:r>
            <a:endParaRPr lang="en-US" sz="5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E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324772">
            <a:off x="15061244" y="5316982"/>
            <a:ext cx="2573884" cy="7651061"/>
            <a:chOff x="0" y="0"/>
            <a:chExt cx="202947" cy="60327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2947" cy="603275"/>
            </a:xfrm>
            <a:custGeom>
              <a:avLst/>
              <a:gdLst/>
              <a:ahLst/>
              <a:cxnLst/>
              <a:rect l="l" t="t" r="r" b="b"/>
              <a:pathLst>
                <a:path w="202947" h="603275">
                  <a:moveTo>
                    <a:pt x="101473" y="0"/>
                  </a:moveTo>
                  <a:lnTo>
                    <a:pt x="202947" y="603275"/>
                  </a:lnTo>
                  <a:lnTo>
                    <a:pt x="0" y="60327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CC4C1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6721696" y="9258300"/>
            <a:ext cx="17271084" cy="1526334"/>
            <a:chOff x="0" y="0"/>
            <a:chExt cx="202947" cy="1793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02947" cy="17935"/>
            </a:xfrm>
            <a:custGeom>
              <a:avLst/>
              <a:gdLst/>
              <a:ahLst/>
              <a:cxnLst/>
              <a:rect l="l" t="t" r="r" b="b"/>
              <a:pathLst>
                <a:path w="202947" h="17935">
                  <a:moveTo>
                    <a:pt x="101473" y="0"/>
                  </a:moveTo>
                  <a:lnTo>
                    <a:pt x="202947" y="17935"/>
                  </a:lnTo>
                  <a:lnTo>
                    <a:pt x="0" y="1793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004E8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8070644" y="2242279"/>
            <a:ext cx="5529894" cy="5529894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4E82"/>
            </a:solidFill>
            <a:ln w="66675" cap="sq">
              <a:solidFill>
                <a:srgbClr val="B5B412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sp>
        <p:nvSpPr>
          <p:cNvPr id="11" name="Freeform 11"/>
          <p:cNvSpPr/>
          <p:nvPr/>
        </p:nvSpPr>
        <p:spPr>
          <a:xfrm>
            <a:off x="8433415" y="2607653"/>
            <a:ext cx="4817211" cy="4799146"/>
          </a:xfrm>
          <a:custGeom>
            <a:avLst/>
            <a:gdLst/>
            <a:ahLst/>
            <a:cxnLst/>
            <a:rect l="l" t="t" r="r" b="b"/>
            <a:pathLst>
              <a:path w="4817211" h="4799146">
                <a:moveTo>
                  <a:pt x="0" y="0"/>
                </a:moveTo>
                <a:lnTo>
                  <a:pt x="4817211" y="0"/>
                </a:lnTo>
                <a:lnTo>
                  <a:pt x="4817211" y="4799146"/>
                </a:lnTo>
                <a:lnTo>
                  <a:pt x="0" y="479914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12" name="Group 12"/>
          <p:cNvGrpSpPr/>
          <p:nvPr/>
        </p:nvGrpSpPr>
        <p:grpSpPr>
          <a:xfrm>
            <a:off x="12873747" y="2820978"/>
            <a:ext cx="4385553" cy="4372497"/>
            <a:chOff x="0" y="0"/>
            <a:chExt cx="815227" cy="8128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15227" cy="812800"/>
            </a:xfrm>
            <a:custGeom>
              <a:avLst/>
              <a:gdLst/>
              <a:ahLst/>
              <a:cxnLst/>
              <a:rect l="l" t="t" r="r" b="b"/>
              <a:pathLst>
                <a:path w="815227" h="812800">
                  <a:moveTo>
                    <a:pt x="407613" y="0"/>
                  </a:moveTo>
                  <a:cubicBezTo>
                    <a:pt x="182495" y="0"/>
                    <a:pt x="0" y="181951"/>
                    <a:pt x="0" y="406400"/>
                  </a:cubicBezTo>
                  <a:cubicBezTo>
                    <a:pt x="0" y="630849"/>
                    <a:pt x="182495" y="812800"/>
                    <a:pt x="407613" y="812800"/>
                  </a:cubicBezTo>
                  <a:cubicBezTo>
                    <a:pt x="632732" y="812800"/>
                    <a:pt x="815227" y="630849"/>
                    <a:pt x="815227" y="406400"/>
                  </a:cubicBezTo>
                  <a:cubicBezTo>
                    <a:pt x="815227" y="181951"/>
                    <a:pt x="632732" y="0"/>
                    <a:pt x="407613" y="0"/>
                  </a:cubicBezTo>
                  <a:close/>
                </a:path>
              </a:pathLst>
            </a:custGeom>
            <a:solidFill>
              <a:srgbClr val="004E82"/>
            </a:solidFill>
            <a:ln w="104775" cap="sq">
              <a:solidFill>
                <a:srgbClr val="B5B412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grpSp>
        <p:nvGrpSpPr>
          <p:cNvPr id="15" name="Group 15"/>
          <p:cNvGrpSpPr/>
          <p:nvPr/>
        </p:nvGrpSpPr>
        <p:grpSpPr>
          <a:xfrm rot="-10800000">
            <a:off x="4669199" y="-233671"/>
            <a:ext cx="22345525" cy="1974789"/>
            <a:chOff x="0" y="0"/>
            <a:chExt cx="202947" cy="17935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202947" cy="17935"/>
            </a:xfrm>
            <a:custGeom>
              <a:avLst/>
              <a:gdLst/>
              <a:ahLst/>
              <a:cxnLst/>
              <a:rect l="l" t="t" r="r" b="b"/>
              <a:pathLst>
                <a:path w="202947" h="17935">
                  <a:moveTo>
                    <a:pt x="101473" y="0"/>
                  </a:moveTo>
                  <a:lnTo>
                    <a:pt x="202947" y="17935"/>
                  </a:lnTo>
                  <a:lnTo>
                    <a:pt x="0" y="1793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004E8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grpSp>
        <p:nvGrpSpPr>
          <p:cNvPr id="18" name="Group 18"/>
          <p:cNvGrpSpPr/>
          <p:nvPr/>
        </p:nvGrpSpPr>
        <p:grpSpPr>
          <a:xfrm rot="-5324772">
            <a:off x="15910649" y="-1703145"/>
            <a:ext cx="2317360" cy="6888524"/>
            <a:chOff x="0" y="0"/>
            <a:chExt cx="202947" cy="603275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202947" cy="603275"/>
            </a:xfrm>
            <a:custGeom>
              <a:avLst/>
              <a:gdLst/>
              <a:ahLst/>
              <a:cxnLst/>
              <a:rect l="l" t="t" r="r" b="b"/>
              <a:pathLst>
                <a:path w="202947" h="603275">
                  <a:moveTo>
                    <a:pt x="101473" y="0"/>
                  </a:moveTo>
                  <a:lnTo>
                    <a:pt x="202947" y="603275"/>
                  </a:lnTo>
                  <a:lnTo>
                    <a:pt x="0" y="60327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CC4C1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sp>
        <p:nvSpPr>
          <p:cNvPr id="21" name="Freeform 21"/>
          <p:cNvSpPr/>
          <p:nvPr/>
        </p:nvSpPr>
        <p:spPr>
          <a:xfrm>
            <a:off x="13413537" y="3354240"/>
            <a:ext cx="3305973" cy="3305973"/>
          </a:xfrm>
          <a:custGeom>
            <a:avLst/>
            <a:gdLst/>
            <a:ahLst/>
            <a:cxnLst/>
            <a:rect l="l" t="t" r="r" b="b"/>
            <a:pathLst>
              <a:path w="3305973" h="3305973">
                <a:moveTo>
                  <a:pt x="0" y="0"/>
                </a:moveTo>
                <a:lnTo>
                  <a:pt x="3305973" y="0"/>
                </a:lnTo>
                <a:lnTo>
                  <a:pt x="3305973" y="3305973"/>
                </a:lnTo>
                <a:lnTo>
                  <a:pt x="0" y="330597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E6938FE-2DE4-9B79-DDB5-B8A1C8C8CAD2}"/>
              </a:ext>
            </a:extLst>
          </p:cNvPr>
          <p:cNvSpPr txBox="1"/>
          <p:nvPr/>
        </p:nvSpPr>
        <p:spPr>
          <a:xfrm>
            <a:off x="629574" y="869532"/>
            <a:ext cx="68299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>
                <a:latin typeface="Century Gothic" panose="020B0502020202020204" pitchFamily="34" charset="0"/>
              </a:rPr>
              <a:t>thinkStarter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05F94F3-7B77-1E5D-5D32-48190CF5B36D}"/>
              </a:ext>
            </a:extLst>
          </p:cNvPr>
          <p:cNvSpPr txBox="1"/>
          <p:nvPr/>
        </p:nvSpPr>
        <p:spPr>
          <a:xfrm>
            <a:off x="735157" y="3017943"/>
            <a:ext cx="7166972" cy="6593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200" kern="1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Hilda Perez needed some items for her home. Hilda went to a Rent-A-Center. </a:t>
            </a:r>
            <a:endParaRPr lang="en-US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200" kern="1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Rent-A-Center is a store that allows people to rent items. A customer can rent furniture or electronics for a weekly or monthly fee. 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200" kern="1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People can eventually own the items after they’ve paid the full cost of the items. Or people can return the item to the store and stop paying rent. </a:t>
            </a:r>
            <a:endParaRPr lang="en-US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B308D3C-68B6-CE80-D7AC-50BD3978DC40}"/>
              </a:ext>
            </a:extLst>
          </p:cNvPr>
          <p:cNvSpPr txBox="1"/>
          <p:nvPr/>
        </p:nvSpPr>
        <p:spPr>
          <a:xfrm>
            <a:off x="647159" y="2122063"/>
            <a:ext cx="72725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(Perez v. Rent-A-Center, New Jersey, 2005)</a:t>
            </a:r>
            <a:endParaRPr lang="en-US" sz="2400" dirty="0"/>
          </a:p>
        </p:txBody>
      </p:sp>
      <p:sp>
        <p:nvSpPr>
          <p:cNvPr id="27" name="Freeform 16">
            <a:extLst>
              <a:ext uri="{FF2B5EF4-FFF2-40B4-BE49-F238E27FC236}">
                <a16:creationId xmlns:a16="http://schemas.microsoft.com/office/drawing/2014/main" id="{2461B686-738E-8846-245A-0F8DBA709A45}"/>
              </a:ext>
            </a:extLst>
          </p:cNvPr>
          <p:cNvSpPr/>
          <p:nvPr/>
        </p:nvSpPr>
        <p:spPr>
          <a:xfrm>
            <a:off x="15960531" y="8396887"/>
            <a:ext cx="2056838" cy="1723630"/>
          </a:xfrm>
          <a:custGeom>
            <a:avLst/>
            <a:gdLst/>
            <a:ahLst/>
            <a:cxnLst/>
            <a:rect l="l" t="t" r="r" b="b"/>
            <a:pathLst>
              <a:path w="2056838" h="1723630">
                <a:moveTo>
                  <a:pt x="0" y="0"/>
                </a:moveTo>
                <a:lnTo>
                  <a:pt x="2056838" y="0"/>
                </a:lnTo>
                <a:lnTo>
                  <a:pt x="2056838" y="1723630"/>
                </a:lnTo>
                <a:lnTo>
                  <a:pt x="0" y="172363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E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263006" y="8357185"/>
            <a:ext cx="2150632" cy="1802229"/>
          </a:xfrm>
          <a:custGeom>
            <a:avLst/>
            <a:gdLst/>
            <a:ahLst/>
            <a:cxnLst/>
            <a:rect l="l" t="t" r="r" b="b"/>
            <a:pathLst>
              <a:path w="2150632" h="1802229">
                <a:moveTo>
                  <a:pt x="0" y="0"/>
                </a:moveTo>
                <a:lnTo>
                  <a:pt x="2150632" y="0"/>
                </a:lnTo>
                <a:lnTo>
                  <a:pt x="2150632" y="1802230"/>
                </a:lnTo>
                <a:lnTo>
                  <a:pt x="0" y="180223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7151C29-F280-D9FB-8BCF-C96058C60C75}"/>
              </a:ext>
            </a:extLst>
          </p:cNvPr>
          <p:cNvSpPr txBox="1"/>
          <p:nvPr/>
        </p:nvSpPr>
        <p:spPr>
          <a:xfrm>
            <a:off x="916215" y="571500"/>
            <a:ext cx="8001000" cy="679038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4800" kern="1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4800" kern="1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 you think salespeople should be allowed to make sales that they know are a bad deal? </a:t>
            </a: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4800" kern="1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Why or why not? </a:t>
            </a: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4800" kern="100" dirty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4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Freeform 2"/>
          <p:cNvSpPr/>
          <p:nvPr/>
        </p:nvSpPr>
        <p:spPr>
          <a:xfrm>
            <a:off x="8610600" y="2057400"/>
            <a:ext cx="7437501" cy="8229600"/>
          </a:xfrm>
          <a:custGeom>
            <a:avLst/>
            <a:gdLst/>
            <a:ahLst/>
            <a:cxnLst/>
            <a:rect l="l" t="t" r="r" b="b"/>
            <a:pathLst>
              <a:path w="7437501" h="8229600">
                <a:moveTo>
                  <a:pt x="0" y="0"/>
                </a:moveTo>
                <a:lnTo>
                  <a:pt x="7437501" y="0"/>
                </a:lnTo>
                <a:lnTo>
                  <a:pt x="7437501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E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324772">
            <a:off x="15061244" y="5316982"/>
            <a:ext cx="2573884" cy="7651061"/>
            <a:chOff x="0" y="0"/>
            <a:chExt cx="202947" cy="60327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2947" cy="603275"/>
            </a:xfrm>
            <a:custGeom>
              <a:avLst/>
              <a:gdLst/>
              <a:ahLst/>
              <a:cxnLst/>
              <a:rect l="l" t="t" r="r" b="b"/>
              <a:pathLst>
                <a:path w="202947" h="603275">
                  <a:moveTo>
                    <a:pt x="101473" y="0"/>
                  </a:moveTo>
                  <a:lnTo>
                    <a:pt x="202947" y="603275"/>
                  </a:lnTo>
                  <a:lnTo>
                    <a:pt x="0" y="60327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CC4C15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617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6721696" y="9258300"/>
            <a:ext cx="17271084" cy="1526334"/>
            <a:chOff x="0" y="0"/>
            <a:chExt cx="202947" cy="1793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02947" cy="17935"/>
            </a:xfrm>
            <a:custGeom>
              <a:avLst/>
              <a:gdLst/>
              <a:ahLst/>
              <a:cxnLst/>
              <a:rect l="l" t="t" r="r" b="b"/>
              <a:pathLst>
                <a:path w="202947" h="17935">
                  <a:moveTo>
                    <a:pt x="101473" y="0"/>
                  </a:moveTo>
                  <a:lnTo>
                    <a:pt x="202947" y="17935"/>
                  </a:lnTo>
                  <a:lnTo>
                    <a:pt x="0" y="1793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004E82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617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8" name="Group 8"/>
          <p:cNvGrpSpPr/>
          <p:nvPr/>
        </p:nvGrpSpPr>
        <p:grpSpPr>
          <a:xfrm rot="-10800000">
            <a:off x="1127773" y="-637874"/>
            <a:ext cx="24819101" cy="2193391"/>
            <a:chOff x="0" y="0"/>
            <a:chExt cx="202947" cy="1793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02947" cy="17935"/>
            </a:xfrm>
            <a:custGeom>
              <a:avLst/>
              <a:gdLst/>
              <a:ahLst/>
              <a:cxnLst/>
              <a:rect l="l" t="t" r="r" b="b"/>
              <a:pathLst>
                <a:path w="202947" h="17935">
                  <a:moveTo>
                    <a:pt x="101473" y="0"/>
                  </a:moveTo>
                  <a:lnTo>
                    <a:pt x="202947" y="17935"/>
                  </a:lnTo>
                  <a:lnTo>
                    <a:pt x="0" y="1793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004E82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617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1" name="Group 11"/>
          <p:cNvGrpSpPr/>
          <p:nvPr/>
        </p:nvGrpSpPr>
        <p:grpSpPr>
          <a:xfrm rot="-5324772">
            <a:off x="13280577" y="-2962506"/>
            <a:ext cx="2573884" cy="7651061"/>
            <a:chOff x="0" y="0"/>
            <a:chExt cx="202947" cy="603275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02947" cy="603275"/>
            </a:xfrm>
            <a:custGeom>
              <a:avLst/>
              <a:gdLst/>
              <a:ahLst/>
              <a:cxnLst/>
              <a:rect l="l" t="t" r="r" b="b"/>
              <a:pathLst>
                <a:path w="202947" h="603275">
                  <a:moveTo>
                    <a:pt x="101473" y="0"/>
                  </a:moveTo>
                  <a:lnTo>
                    <a:pt x="202947" y="603275"/>
                  </a:lnTo>
                  <a:lnTo>
                    <a:pt x="0" y="60327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CC4C15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617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8" name="Freeform 16">
            <a:extLst>
              <a:ext uri="{FF2B5EF4-FFF2-40B4-BE49-F238E27FC236}">
                <a16:creationId xmlns:a16="http://schemas.microsoft.com/office/drawing/2014/main" id="{DADBEB5B-1012-DE41-72C4-639102834DED}"/>
              </a:ext>
            </a:extLst>
          </p:cNvPr>
          <p:cNvSpPr/>
          <p:nvPr/>
        </p:nvSpPr>
        <p:spPr>
          <a:xfrm>
            <a:off x="291051" y="8555653"/>
            <a:ext cx="2056838" cy="1723630"/>
          </a:xfrm>
          <a:custGeom>
            <a:avLst/>
            <a:gdLst/>
            <a:ahLst/>
            <a:cxnLst/>
            <a:rect l="l" t="t" r="r" b="b"/>
            <a:pathLst>
              <a:path w="2056838" h="1723630">
                <a:moveTo>
                  <a:pt x="0" y="0"/>
                </a:moveTo>
                <a:lnTo>
                  <a:pt x="2056838" y="0"/>
                </a:lnTo>
                <a:lnTo>
                  <a:pt x="2056838" y="1723630"/>
                </a:lnTo>
                <a:lnTo>
                  <a:pt x="0" y="172363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76C77FA-4C41-2DBF-AA3E-7783324FE93F}"/>
              </a:ext>
            </a:extLst>
          </p:cNvPr>
          <p:cNvSpPr txBox="1"/>
          <p:nvPr/>
        </p:nvSpPr>
        <p:spPr>
          <a:xfrm>
            <a:off x="245727" y="863024"/>
            <a:ext cx="97860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thinkCool</a:t>
            </a:r>
            <a:r>
              <a:rPr kumimoji="0" lang="en-US" sz="9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-Down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D05598D-1D4C-6085-98C3-FC3F1D0CBAFA}"/>
              </a:ext>
            </a:extLst>
          </p:cNvPr>
          <p:cNvSpPr txBox="1"/>
          <p:nvPr/>
        </p:nvSpPr>
        <p:spPr>
          <a:xfrm>
            <a:off x="629574" y="4279086"/>
            <a:ext cx="7523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Before we finish.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CDC2F453-B082-2DEE-B58C-07A8849132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00919" y="258631"/>
            <a:ext cx="7634472" cy="9618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5927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E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324772">
            <a:off x="15061244" y="5316982"/>
            <a:ext cx="2573884" cy="7651061"/>
            <a:chOff x="0" y="0"/>
            <a:chExt cx="202947" cy="60327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2947" cy="603275"/>
            </a:xfrm>
            <a:custGeom>
              <a:avLst/>
              <a:gdLst/>
              <a:ahLst/>
              <a:cxnLst/>
              <a:rect l="l" t="t" r="r" b="b"/>
              <a:pathLst>
                <a:path w="202947" h="603275">
                  <a:moveTo>
                    <a:pt x="101473" y="0"/>
                  </a:moveTo>
                  <a:lnTo>
                    <a:pt x="202947" y="603275"/>
                  </a:lnTo>
                  <a:lnTo>
                    <a:pt x="0" y="60327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CC4C1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6721696" y="9258300"/>
            <a:ext cx="17271084" cy="1526334"/>
            <a:chOff x="0" y="0"/>
            <a:chExt cx="202947" cy="1793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02947" cy="17935"/>
            </a:xfrm>
            <a:custGeom>
              <a:avLst/>
              <a:gdLst/>
              <a:ahLst/>
              <a:cxnLst/>
              <a:rect l="l" t="t" r="r" b="b"/>
              <a:pathLst>
                <a:path w="202947" h="17935">
                  <a:moveTo>
                    <a:pt x="101473" y="0"/>
                  </a:moveTo>
                  <a:lnTo>
                    <a:pt x="202947" y="17935"/>
                  </a:lnTo>
                  <a:lnTo>
                    <a:pt x="0" y="1793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004E8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 rot="-10800000">
            <a:off x="1127773" y="-637874"/>
            <a:ext cx="24819101" cy="2193391"/>
            <a:chOff x="0" y="0"/>
            <a:chExt cx="202947" cy="1793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02947" cy="17935"/>
            </a:xfrm>
            <a:custGeom>
              <a:avLst/>
              <a:gdLst/>
              <a:ahLst/>
              <a:cxnLst/>
              <a:rect l="l" t="t" r="r" b="b"/>
              <a:pathLst>
                <a:path w="202947" h="17935">
                  <a:moveTo>
                    <a:pt x="101473" y="0"/>
                  </a:moveTo>
                  <a:lnTo>
                    <a:pt x="202947" y="17935"/>
                  </a:lnTo>
                  <a:lnTo>
                    <a:pt x="0" y="1793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004E8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 rot="-5324772">
            <a:off x="13280577" y="-2962506"/>
            <a:ext cx="2573884" cy="7651061"/>
            <a:chOff x="0" y="0"/>
            <a:chExt cx="202947" cy="603275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02947" cy="603275"/>
            </a:xfrm>
            <a:custGeom>
              <a:avLst/>
              <a:gdLst/>
              <a:ahLst/>
              <a:cxnLst/>
              <a:rect l="l" t="t" r="r" b="b"/>
              <a:pathLst>
                <a:path w="202947" h="603275">
                  <a:moveTo>
                    <a:pt x="101473" y="0"/>
                  </a:moveTo>
                  <a:lnTo>
                    <a:pt x="202947" y="603275"/>
                  </a:lnTo>
                  <a:lnTo>
                    <a:pt x="0" y="60327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CC4C1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349824" y="458821"/>
            <a:ext cx="5562390" cy="5562390"/>
            <a:chOff x="0" y="0"/>
            <a:chExt cx="812800" cy="8128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4E82"/>
            </a:solidFill>
            <a:ln w="66675" cap="sq">
              <a:solidFill>
                <a:srgbClr val="F4D03F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grpSp>
        <p:nvGrpSpPr>
          <p:cNvPr id="17" name="Group 17"/>
          <p:cNvGrpSpPr>
            <a:grpSpLocks noChangeAspect="1"/>
          </p:cNvGrpSpPr>
          <p:nvPr/>
        </p:nvGrpSpPr>
        <p:grpSpPr>
          <a:xfrm>
            <a:off x="606619" y="715627"/>
            <a:ext cx="5048799" cy="5048778"/>
            <a:chOff x="0" y="0"/>
            <a:chExt cx="6350000" cy="6349975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2"/>
              <a:stretch>
                <a:fillRect l="-10131" r="-38843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6290456" y="458821"/>
            <a:ext cx="5562390" cy="5562390"/>
            <a:chOff x="0" y="0"/>
            <a:chExt cx="812800" cy="8128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4E82"/>
            </a:solidFill>
            <a:ln w="66675" cap="sq">
              <a:solidFill>
                <a:srgbClr val="F4D03F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grpSp>
        <p:nvGrpSpPr>
          <p:cNvPr id="22" name="Group 22"/>
          <p:cNvGrpSpPr>
            <a:grpSpLocks noChangeAspect="1"/>
          </p:cNvGrpSpPr>
          <p:nvPr/>
        </p:nvGrpSpPr>
        <p:grpSpPr>
          <a:xfrm>
            <a:off x="6547252" y="715627"/>
            <a:ext cx="5048799" cy="5048778"/>
            <a:chOff x="0" y="0"/>
            <a:chExt cx="6350000" cy="6349975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3"/>
              <a:stretch>
                <a:fillRect l="-19203" r="-19203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12231088" y="458821"/>
            <a:ext cx="5562390" cy="5562390"/>
            <a:chOff x="0" y="0"/>
            <a:chExt cx="812800" cy="81280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4E82"/>
            </a:solidFill>
            <a:ln w="66675" cap="sq">
              <a:solidFill>
                <a:srgbClr val="F4D03F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grpSp>
        <p:nvGrpSpPr>
          <p:cNvPr id="27" name="Group 27"/>
          <p:cNvGrpSpPr>
            <a:grpSpLocks noChangeAspect="1"/>
          </p:cNvGrpSpPr>
          <p:nvPr/>
        </p:nvGrpSpPr>
        <p:grpSpPr>
          <a:xfrm>
            <a:off x="12495412" y="811461"/>
            <a:ext cx="4857129" cy="4857110"/>
            <a:chOff x="0" y="0"/>
            <a:chExt cx="6350000" cy="6349975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4"/>
              <a:stretch>
                <a:fillRect l="-70267" r="-48909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0B553401-0484-E47C-1A14-6D3E25906B8F}"/>
              </a:ext>
            </a:extLst>
          </p:cNvPr>
          <p:cNvSpPr txBox="1"/>
          <p:nvPr/>
        </p:nvSpPr>
        <p:spPr>
          <a:xfrm>
            <a:off x="1127773" y="6515100"/>
            <a:ext cx="16401807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kern="1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Hilda rented used furniture, a used washer and new dryer, a used DVD player and television, a new computer, and a used large screen television and cabinet. Hilda agreed to pay weekly rental payments. </a:t>
            </a:r>
            <a:endParaRPr lang="en-US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2" name="Freeform 16">
            <a:extLst>
              <a:ext uri="{FF2B5EF4-FFF2-40B4-BE49-F238E27FC236}">
                <a16:creationId xmlns:a16="http://schemas.microsoft.com/office/drawing/2014/main" id="{AC57C8F7-472E-7ED6-3E50-491B40AEE7B4}"/>
              </a:ext>
            </a:extLst>
          </p:cNvPr>
          <p:cNvSpPr/>
          <p:nvPr/>
        </p:nvSpPr>
        <p:spPr>
          <a:xfrm>
            <a:off x="15960531" y="8396887"/>
            <a:ext cx="2056838" cy="1723630"/>
          </a:xfrm>
          <a:custGeom>
            <a:avLst/>
            <a:gdLst/>
            <a:ahLst/>
            <a:cxnLst/>
            <a:rect l="l" t="t" r="r" b="b"/>
            <a:pathLst>
              <a:path w="2056838" h="1723630">
                <a:moveTo>
                  <a:pt x="0" y="0"/>
                </a:moveTo>
                <a:lnTo>
                  <a:pt x="2056838" y="0"/>
                </a:lnTo>
                <a:lnTo>
                  <a:pt x="2056838" y="1723630"/>
                </a:lnTo>
                <a:lnTo>
                  <a:pt x="0" y="172363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E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324772">
            <a:off x="15061244" y="5316982"/>
            <a:ext cx="2573884" cy="7651061"/>
            <a:chOff x="0" y="0"/>
            <a:chExt cx="202947" cy="60327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2947" cy="603275"/>
            </a:xfrm>
            <a:custGeom>
              <a:avLst/>
              <a:gdLst/>
              <a:ahLst/>
              <a:cxnLst/>
              <a:rect l="l" t="t" r="r" b="b"/>
              <a:pathLst>
                <a:path w="202947" h="603275">
                  <a:moveTo>
                    <a:pt x="101473" y="0"/>
                  </a:moveTo>
                  <a:lnTo>
                    <a:pt x="202947" y="603275"/>
                  </a:lnTo>
                  <a:lnTo>
                    <a:pt x="0" y="60327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CC4C1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6721696" y="9258300"/>
            <a:ext cx="17271084" cy="1526334"/>
            <a:chOff x="0" y="0"/>
            <a:chExt cx="202947" cy="1793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02947" cy="17935"/>
            </a:xfrm>
            <a:custGeom>
              <a:avLst/>
              <a:gdLst/>
              <a:ahLst/>
              <a:cxnLst/>
              <a:rect l="l" t="t" r="r" b="b"/>
              <a:pathLst>
                <a:path w="202947" h="17935">
                  <a:moveTo>
                    <a:pt x="101473" y="0"/>
                  </a:moveTo>
                  <a:lnTo>
                    <a:pt x="202947" y="17935"/>
                  </a:lnTo>
                  <a:lnTo>
                    <a:pt x="0" y="1793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004E8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 rot="-10800000">
            <a:off x="1127773" y="-637874"/>
            <a:ext cx="24819101" cy="2193391"/>
            <a:chOff x="0" y="0"/>
            <a:chExt cx="202947" cy="1793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02947" cy="17935"/>
            </a:xfrm>
            <a:custGeom>
              <a:avLst/>
              <a:gdLst/>
              <a:ahLst/>
              <a:cxnLst/>
              <a:rect l="l" t="t" r="r" b="b"/>
              <a:pathLst>
                <a:path w="202947" h="17935">
                  <a:moveTo>
                    <a:pt x="101473" y="0"/>
                  </a:moveTo>
                  <a:lnTo>
                    <a:pt x="202947" y="17935"/>
                  </a:lnTo>
                  <a:lnTo>
                    <a:pt x="0" y="1793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004E8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 rot="-5324772">
            <a:off x="13280577" y="-2962506"/>
            <a:ext cx="2573884" cy="7651061"/>
            <a:chOff x="0" y="0"/>
            <a:chExt cx="202947" cy="603275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02947" cy="603275"/>
            </a:xfrm>
            <a:custGeom>
              <a:avLst/>
              <a:gdLst/>
              <a:ahLst/>
              <a:cxnLst/>
              <a:rect l="l" t="t" r="r" b="b"/>
              <a:pathLst>
                <a:path w="202947" h="603275">
                  <a:moveTo>
                    <a:pt x="101473" y="0"/>
                  </a:moveTo>
                  <a:lnTo>
                    <a:pt x="202947" y="603275"/>
                  </a:lnTo>
                  <a:lnTo>
                    <a:pt x="0" y="60327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CC4C1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C5993FF2-0F8C-75DA-7802-00885E1C54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9043" y="680313"/>
            <a:ext cx="14709913" cy="7620000"/>
          </a:xfrm>
          <a:prstGeom prst="rect">
            <a:avLst/>
          </a:prstGeom>
        </p:spPr>
      </p:pic>
      <p:sp>
        <p:nvSpPr>
          <p:cNvPr id="18" name="Freeform 16">
            <a:extLst>
              <a:ext uri="{FF2B5EF4-FFF2-40B4-BE49-F238E27FC236}">
                <a16:creationId xmlns:a16="http://schemas.microsoft.com/office/drawing/2014/main" id="{DADBEB5B-1012-DE41-72C4-639102834DED}"/>
              </a:ext>
            </a:extLst>
          </p:cNvPr>
          <p:cNvSpPr/>
          <p:nvPr/>
        </p:nvSpPr>
        <p:spPr>
          <a:xfrm>
            <a:off x="15960531" y="8396887"/>
            <a:ext cx="2056838" cy="1723630"/>
          </a:xfrm>
          <a:custGeom>
            <a:avLst/>
            <a:gdLst/>
            <a:ahLst/>
            <a:cxnLst/>
            <a:rect l="l" t="t" r="r" b="b"/>
            <a:pathLst>
              <a:path w="2056838" h="1723630">
                <a:moveTo>
                  <a:pt x="0" y="0"/>
                </a:moveTo>
                <a:lnTo>
                  <a:pt x="2056838" y="0"/>
                </a:lnTo>
                <a:lnTo>
                  <a:pt x="2056838" y="1723630"/>
                </a:lnTo>
                <a:lnTo>
                  <a:pt x="0" y="17236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E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324772">
            <a:off x="15061244" y="5316982"/>
            <a:ext cx="2573884" cy="7651061"/>
            <a:chOff x="0" y="0"/>
            <a:chExt cx="202947" cy="60327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2947" cy="603275"/>
            </a:xfrm>
            <a:custGeom>
              <a:avLst/>
              <a:gdLst/>
              <a:ahLst/>
              <a:cxnLst/>
              <a:rect l="l" t="t" r="r" b="b"/>
              <a:pathLst>
                <a:path w="202947" h="603275">
                  <a:moveTo>
                    <a:pt x="101473" y="0"/>
                  </a:moveTo>
                  <a:lnTo>
                    <a:pt x="202947" y="603275"/>
                  </a:lnTo>
                  <a:lnTo>
                    <a:pt x="0" y="60327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CC4C15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617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6721696" y="9258300"/>
            <a:ext cx="17271084" cy="1526334"/>
            <a:chOff x="0" y="0"/>
            <a:chExt cx="202947" cy="1793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02947" cy="17935"/>
            </a:xfrm>
            <a:custGeom>
              <a:avLst/>
              <a:gdLst/>
              <a:ahLst/>
              <a:cxnLst/>
              <a:rect l="l" t="t" r="r" b="b"/>
              <a:pathLst>
                <a:path w="202947" h="17935">
                  <a:moveTo>
                    <a:pt x="101473" y="0"/>
                  </a:moveTo>
                  <a:lnTo>
                    <a:pt x="202947" y="17935"/>
                  </a:lnTo>
                  <a:lnTo>
                    <a:pt x="0" y="1793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004E82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617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8070644" y="2242279"/>
            <a:ext cx="5529894" cy="5529894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4E82"/>
            </a:solidFill>
            <a:ln w="66675" cap="sq">
              <a:solidFill>
                <a:srgbClr val="B5B412"/>
              </a:solidFill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617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2873747" y="2820978"/>
            <a:ext cx="4385553" cy="4372497"/>
            <a:chOff x="0" y="0"/>
            <a:chExt cx="815227" cy="8128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15227" cy="812800"/>
            </a:xfrm>
            <a:custGeom>
              <a:avLst/>
              <a:gdLst/>
              <a:ahLst/>
              <a:cxnLst/>
              <a:rect l="l" t="t" r="r" b="b"/>
              <a:pathLst>
                <a:path w="815227" h="812800">
                  <a:moveTo>
                    <a:pt x="407613" y="0"/>
                  </a:moveTo>
                  <a:cubicBezTo>
                    <a:pt x="182495" y="0"/>
                    <a:pt x="0" y="181951"/>
                    <a:pt x="0" y="406400"/>
                  </a:cubicBezTo>
                  <a:cubicBezTo>
                    <a:pt x="0" y="630849"/>
                    <a:pt x="182495" y="812800"/>
                    <a:pt x="407613" y="812800"/>
                  </a:cubicBezTo>
                  <a:cubicBezTo>
                    <a:pt x="632732" y="812800"/>
                    <a:pt x="815227" y="630849"/>
                    <a:pt x="815227" y="406400"/>
                  </a:cubicBezTo>
                  <a:cubicBezTo>
                    <a:pt x="815227" y="181951"/>
                    <a:pt x="632732" y="0"/>
                    <a:pt x="407613" y="0"/>
                  </a:cubicBezTo>
                  <a:close/>
                </a:path>
              </a:pathLst>
            </a:custGeom>
            <a:solidFill>
              <a:srgbClr val="004E82"/>
            </a:solidFill>
            <a:ln w="104775" cap="sq">
              <a:solidFill>
                <a:srgbClr val="B5B412"/>
              </a:solidFill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617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4" name="Group 14"/>
          <p:cNvGrpSpPr/>
          <p:nvPr/>
        </p:nvGrpSpPr>
        <p:grpSpPr>
          <a:xfrm rot="-10800000">
            <a:off x="4669199" y="-233671"/>
            <a:ext cx="22345525" cy="1974789"/>
            <a:chOff x="0" y="0"/>
            <a:chExt cx="202947" cy="17935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202947" cy="17935"/>
            </a:xfrm>
            <a:custGeom>
              <a:avLst/>
              <a:gdLst/>
              <a:ahLst/>
              <a:cxnLst/>
              <a:rect l="l" t="t" r="r" b="b"/>
              <a:pathLst>
                <a:path w="202947" h="17935">
                  <a:moveTo>
                    <a:pt x="101473" y="0"/>
                  </a:moveTo>
                  <a:lnTo>
                    <a:pt x="202947" y="17935"/>
                  </a:lnTo>
                  <a:lnTo>
                    <a:pt x="0" y="1793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004E82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617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7" name="Group 17"/>
          <p:cNvGrpSpPr/>
          <p:nvPr/>
        </p:nvGrpSpPr>
        <p:grpSpPr>
          <a:xfrm rot="-5324772">
            <a:off x="15910649" y="-1703145"/>
            <a:ext cx="2317360" cy="6888524"/>
            <a:chOff x="0" y="0"/>
            <a:chExt cx="202947" cy="603275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202947" cy="603275"/>
            </a:xfrm>
            <a:custGeom>
              <a:avLst/>
              <a:gdLst/>
              <a:ahLst/>
              <a:cxnLst/>
              <a:rect l="l" t="t" r="r" b="b"/>
              <a:pathLst>
                <a:path w="202947" h="603275">
                  <a:moveTo>
                    <a:pt x="101473" y="0"/>
                  </a:moveTo>
                  <a:lnTo>
                    <a:pt x="202947" y="603275"/>
                  </a:lnTo>
                  <a:lnTo>
                    <a:pt x="0" y="60327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CC4C15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617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0" name="Freeform 20"/>
          <p:cNvSpPr/>
          <p:nvPr/>
        </p:nvSpPr>
        <p:spPr>
          <a:xfrm>
            <a:off x="15691091" y="8297837"/>
            <a:ext cx="2056838" cy="1723630"/>
          </a:xfrm>
          <a:custGeom>
            <a:avLst/>
            <a:gdLst/>
            <a:ahLst/>
            <a:cxnLst/>
            <a:rect l="l" t="t" r="r" b="b"/>
            <a:pathLst>
              <a:path w="2056838" h="1723630">
                <a:moveTo>
                  <a:pt x="0" y="0"/>
                </a:moveTo>
                <a:lnTo>
                  <a:pt x="2056838" y="0"/>
                </a:lnTo>
                <a:lnTo>
                  <a:pt x="2056838" y="1723630"/>
                </a:lnTo>
                <a:lnTo>
                  <a:pt x="0" y="172363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Freeform 21"/>
          <p:cNvSpPr/>
          <p:nvPr/>
        </p:nvSpPr>
        <p:spPr>
          <a:xfrm>
            <a:off x="13749036" y="3732557"/>
            <a:ext cx="2634976" cy="2549339"/>
          </a:xfrm>
          <a:custGeom>
            <a:avLst/>
            <a:gdLst/>
            <a:ahLst/>
            <a:cxnLst/>
            <a:rect l="l" t="t" r="r" b="b"/>
            <a:pathLst>
              <a:path w="2634976" h="2549339">
                <a:moveTo>
                  <a:pt x="0" y="0"/>
                </a:moveTo>
                <a:lnTo>
                  <a:pt x="2634975" y="0"/>
                </a:lnTo>
                <a:lnTo>
                  <a:pt x="2634975" y="2549339"/>
                </a:lnTo>
                <a:lnTo>
                  <a:pt x="0" y="254933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Freeform 22"/>
          <p:cNvSpPr/>
          <p:nvPr/>
        </p:nvSpPr>
        <p:spPr>
          <a:xfrm>
            <a:off x="8534828" y="2762211"/>
            <a:ext cx="4418577" cy="4114800"/>
          </a:xfrm>
          <a:custGeom>
            <a:avLst/>
            <a:gdLst/>
            <a:ahLst/>
            <a:cxnLst/>
            <a:rect l="l" t="t" r="r" b="b"/>
            <a:pathLst>
              <a:path w="4418577" h="4114800">
                <a:moveTo>
                  <a:pt x="0" y="0"/>
                </a:moveTo>
                <a:lnTo>
                  <a:pt x="4418577" y="0"/>
                </a:lnTo>
                <a:lnTo>
                  <a:pt x="441857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D8F633D-C131-BEA7-63D6-71A6C9DA8252}"/>
              </a:ext>
            </a:extLst>
          </p:cNvPr>
          <p:cNvSpPr txBox="1"/>
          <p:nvPr/>
        </p:nvSpPr>
        <p:spPr>
          <a:xfrm>
            <a:off x="629574" y="869532"/>
            <a:ext cx="682990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>
                <a:latin typeface="Century Gothic" panose="020B0502020202020204" pitchFamily="34" charset="0"/>
              </a:rPr>
              <a:t>What Happened?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00942E5-EE0D-DA48-560E-3E262973E7A4}"/>
              </a:ext>
            </a:extLst>
          </p:cNvPr>
          <p:cNvSpPr txBox="1"/>
          <p:nvPr/>
        </p:nvSpPr>
        <p:spPr>
          <a:xfrm>
            <a:off x="792588" y="3887516"/>
            <a:ext cx="6361934" cy="2795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4000" kern="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This case went all the way to the New Jersey Supreme Court. 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4000" kern="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Hilda won.</a:t>
            </a:r>
            <a:endParaRPr lang="en-US" sz="4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E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1582663" y="-735416"/>
            <a:ext cx="9224966" cy="8978967"/>
            <a:chOff x="0" y="0"/>
            <a:chExt cx="4762500" cy="46355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762500" cy="4635500"/>
            </a:xfrm>
            <a:custGeom>
              <a:avLst/>
              <a:gdLst/>
              <a:ahLst/>
              <a:cxnLst/>
              <a:rect l="l" t="t" r="r" b="b"/>
              <a:pathLst>
                <a:path w="4762500" h="4635500">
                  <a:moveTo>
                    <a:pt x="0" y="0"/>
                  </a:moveTo>
                  <a:lnTo>
                    <a:pt x="0" y="4635500"/>
                  </a:lnTo>
                  <a:lnTo>
                    <a:pt x="4762500" y="3911600"/>
                  </a:lnTo>
                  <a:lnTo>
                    <a:pt x="4762500" y="0"/>
                  </a:lnTo>
                  <a:close/>
                </a:path>
              </a:pathLst>
            </a:custGeom>
            <a:blipFill>
              <a:blip r:embed="rId2"/>
              <a:stretch>
                <a:fillRect l="-23045" r="-23045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4" name="Group 4"/>
          <p:cNvGrpSpPr/>
          <p:nvPr/>
        </p:nvGrpSpPr>
        <p:grpSpPr>
          <a:xfrm rot="-5324772">
            <a:off x="12512888" y="3504559"/>
            <a:ext cx="3277354" cy="9742179"/>
            <a:chOff x="0" y="0"/>
            <a:chExt cx="202947" cy="603275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02947" cy="603275"/>
            </a:xfrm>
            <a:custGeom>
              <a:avLst/>
              <a:gdLst/>
              <a:ahLst/>
              <a:cxnLst/>
              <a:rect l="l" t="t" r="r" b="b"/>
              <a:pathLst>
                <a:path w="202947" h="603275">
                  <a:moveTo>
                    <a:pt x="101473" y="0"/>
                  </a:moveTo>
                  <a:lnTo>
                    <a:pt x="202947" y="603275"/>
                  </a:lnTo>
                  <a:lnTo>
                    <a:pt x="0" y="60327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CC4C15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617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7" name="Group 7"/>
          <p:cNvGrpSpPr/>
          <p:nvPr/>
        </p:nvGrpSpPr>
        <p:grpSpPr>
          <a:xfrm rot="5400000">
            <a:off x="13734785" y="-5121055"/>
            <a:ext cx="3277354" cy="9742179"/>
            <a:chOff x="0" y="0"/>
            <a:chExt cx="202947" cy="603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02947" cy="603275"/>
            </a:xfrm>
            <a:custGeom>
              <a:avLst/>
              <a:gdLst/>
              <a:ahLst/>
              <a:cxnLst/>
              <a:rect l="l" t="t" r="r" b="b"/>
              <a:pathLst>
                <a:path w="202947" h="603275">
                  <a:moveTo>
                    <a:pt x="101473" y="0"/>
                  </a:moveTo>
                  <a:lnTo>
                    <a:pt x="202947" y="603275"/>
                  </a:lnTo>
                  <a:lnTo>
                    <a:pt x="0" y="60327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CC4C15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617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0" name="Group 10"/>
          <p:cNvGrpSpPr/>
          <p:nvPr/>
        </p:nvGrpSpPr>
        <p:grpSpPr>
          <a:xfrm rot="-5400000">
            <a:off x="4011656" y="-5121055"/>
            <a:ext cx="3277354" cy="9742179"/>
            <a:chOff x="0" y="0"/>
            <a:chExt cx="202947" cy="6032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02947" cy="603275"/>
            </a:xfrm>
            <a:custGeom>
              <a:avLst/>
              <a:gdLst/>
              <a:ahLst/>
              <a:cxnLst/>
              <a:rect l="l" t="t" r="r" b="b"/>
              <a:pathLst>
                <a:path w="202947" h="603275">
                  <a:moveTo>
                    <a:pt x="101473" y="0"/>
                  </a:moveTo>
                  <a:lnTo>
                    <a:pt x="202947" y="603275"/>
                  </a:lnTo>
                  <a:lnTo>
                    <a:pt x="0" y="60327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B5B412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617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1683800" y="8525568"/>
            <a:ext cx="21991458" cy="1943498"/>
            <a:chOff x="0" y="0"/>
            <a:chExt cx="202947" cy="17935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02947" cy="17935"/>
            </a:xfrm>
            <a:custGeom>
              <a:avLst/>
              <a:gdLst/>
              <a:ahLst/>
              <a:cxnLst/>
              <a:rect l="l" t="t" r="r" b="b"/>
              <a:pathLst>
                <a:path w="202947" h="17935">
                  <a:moveTo>
                    <a:pt x="101473" y="0"/>
                  </a:moveTo>
                  <a:lnTo>
                    <a:pt x="202947" y="17935"/>
                  </a:lnTo>
                  <a:lnTo>
                    <a:pt x="0" y="1793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004E82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617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6" name="Freeform 16"/>
          <p:cNvSpPr/>
          <p:nvPr/>
        </p:nvSpPr>
        <p:spPr>
          <a:xfrm>
            <a:off x="15960531" y="8396887"/>
            <a:ext cx="2056838" cy="1723630"/>
          </a:xfrm>
          <a:custGeom>
            <a:avLst/>
            <a:gdLst/>
            <a:ahLst/>
            <a:cxnLst/>
            <a:rect l="l" t="t" r="r" b="b"/>
            <a:pathLst>
              <a:path w="2056838" h="1723630">
                <a:moveTo>
                  <a:pt x="0" y="0"/>
                </a:moveTo>
                <a:lnTo>
                  <a:pt x="2056838" y="0"/>
                </a:lnTo>
                <a:lnTo>
                  <a:pt x="2056838" y="1723630"/>
                </a:lnTo>
                <a:lnTo>
                  <a:pt x="0" y="17236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BF00191-21A9-8296-A850-50A47F316875}"/>
              </a:ext>
            </a:extLst>
          </p:cNvPr>
          <p:cNvSpPr txBox="1"/>
          <p:nvPr/>
        </p:nvSpPr>
        <p:spPr>
          <a:xfrm>
            <a:off x="629574" y="869532"/>
            <a:ext cx="682990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>
                <a:latin typeface="Century Gothic" panose="020B0502020202020204" pitchFamily="34" charset="0"/>
              </a:rPr>
              <a:t>thinkStarter Summary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4EABC40-1C43-C25E-835E-D85B0FF2B0F5}"/>
              </a:ext>
            </a:extLst>
          </p:cNvPr>
          <p:cNvSpPr txBox="1"/>
          <p:nvPr/>
        </p:nvSpPr>
        <p:spPr>
          <a:xfrm>
            <a:off x="705934" y="3629218"/>
            <a:ext cx="9564609" cy="33295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200" kern="1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Hilda had to pay a significant amount of money to use a payment plan. 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200" kern="1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How do you know if a payment plan is a fair deal? In today’s thinkLaw lesson we will look at some offers and determine if they are a fair deal. </a:t>
            </a:r>
            <a:endParaRPr lang="en-US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E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1582663" y="-735416"/>
            <a:ext cx="9224966" cy="8978967"/>
            <a:chOff x="0" y="0"/>
            <a:chExt cx="4762500" cy="46355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762500" cy="4635500"/>
            </a:xfrm>
            <a:custGeom>
              <a:avLst/>
              <a:gdLst/>
              <a:ahLst/>
              <a:cxnLst/>
              <a:rect l="l" t="t" r="r" b="b"/>
              <a:pathLst>
                <a:path w="4762500" h="4635500">
                  <a:moveTo>
                    <a:pt x="0" y="0"/>
                  </a:moveTo>
                  <a:lnTo>
                    <a:pt x="0" y="4635500"/>
                  </a:lnTo>
                  <a:lnTo>
                    <a:pt x="4762500" y="3911600"/>
                  </a:lnTo>
                  <a:lnTo>
                    <a:pt x="4762500" y="0"/>
                  </a:lnTo>
                  <a:close/>
                </a:path>
              </a:pathLst>
            </a:custGeom>
            <a:blipFill>
              <a:blip r:embed="rId2"/>
              <a:stretch>
                <a:fillRect l="-48600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4"/>
          <p:cNvGrpSpPr/>
          <p:nvPr/>
        </p:nvGrpSpPr>
        <p:grpSpPr>
          <a:xfrm rot="-5324772">
            <a:off x="12512888" y="3504559"/>
            <a:ext cx="3277354" cy="9742179"/>
            <a:chOff x="0" y="0"/>
            <a:chExt cx="202947" cy="603275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02947" cy="603275"/>
            </a:xfrm>
            <a:custGeom>
              <a:avLst/>
              <a:gdLst/>
              <a:ahLst/>
              <a:cxnLst/>
              <a:rect l="l" t="t" r="r" b="b"/>
              <a:pathLst>
                <a:path w="202947" h="603275">
                  <a:moveTo>
                    <a:pt x="101473" y="0"/>
                  </a:moveTo>
                  <a:lnTo>
                    <a:pt x="202947" y="603275"/>
                  </a:lnTo>
                  <a:lnTo>
                    <a:pt x="0" y="60327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CC4C1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 rot="5400000">
            <a:off x="13734785" y="-5121055"/>
            <a:ext cx="3277354" cy="9742179"/>
            <a:chOff x="0" y="0"/>
            <a:chExt cx="202947" cy="6032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02947" cy="603275"/>
            </a:xfrm>
            <a:custGeom>
              <a:avLst/>
              <a:gdLst/>
              <a:ahLst/>
              <a:cxnLst/>
              <a:rect l="l" t="t" r="r" b="b"/>
              <a:pathLst>
                <a:path w="202947" h="603275">
                  <a:moveTo>
                    <a:pt x="101473" y="0"/>
                  </a:moveTo>
                  <a:lnTo>
                    <a:pt x="202947" y="603275"/>
                  </a:lnTo>
                  <a:lnTo>
                    <a:pt x="0" y="60327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CC4C1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 rot="-5400000">
            <a:off x="4011656" y="-5121055"/>
            <a:ext cx="3277354" cy="9742179"/>
            <a:chOff x="0" y="0"/>
            <a:chExt cx="202947" cy="6032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02947" cy="603275"/>
            </a:xfrm>
            <a:custGeom>
              <a:avLst/>
              <a:gdLst/>
              <a:ahLst/>
              <a:cxnLst/>
              <a:rect l="l" t="t" r="r" b="b"/>
              <a:pathLst>
                <a:path w="202947" h="603275">
                  <a:moveTo>
                    <a:pt x="101473" y="0"/>
                  </a:moveTo>
                  <a:lnTo>
                    <a:pt x="202947" y="603275"/>
                  </a:lnTo>
                  <a:lnTo>
                    <a:pt x="0" y="60327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B5B41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1683800" y="8525568"/>
            <a:ext cx="21991458" cy="1943498"/>
            <a:chOff x="0" y="0"/>
            <a:chExt cx="202947" cy="17935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02947" cy="17935"/>
            </a:xfrm>
            <a:custGeom>
              <a:avLst/>
              <a:gdLst/>
              <a:ahLst/>
              <a:cxnLst/>
              <a:rect l="l" t="t" r="r" b="b"/>
              <a:pathLst>
                <a:path w="202947" h="17935">
                  <a:moveTo>
                    <a:pt x="101473" y="0"/>
                  </a:moveTo>
                  <a:lnTo>
                    <a:pt x="202947" y="17935"/>
                  </a:lnTo>
                  <a:lnTo>
                    <a:pt x="0" y="1793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004E8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sp>
        <p:nvSpPr>
          <p:cNvPr id="16" name="Freeform 16"/>
          <p:cNvSpPr/>
          <p:nvPr/>
        </p:nvSpPr>
        <p:spPr>
          <a:xfrm>
            <a:off x="15960531" y="8396887"/>
            <a:ext cx="2056838" cy="1723630"/>
          </a:xfrm>
          <a:custGeom>
            <a:avLst/>
            <a:gdLst/>
            <a:ahLst/>
            <a:cxnLst/>
            <a:rect l="l" t="t" r="r" b="b"/>
            <a:pathLst>
              <a:path w="2056838" h="1723630">
                <a:moveTo>
                  <a:pt x="0" y="0"/>
                </a:moveTo>
                <a:lnTo>
                  <a:pt x="2056838" y="0"/>
                </a:lnTo>
                <a:lnTo>
                  <a:pt x="2056838" y="1723630"/>
                </a:lnTo>
                <a:lnTo>
                  <a:pt x="0" y="17236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744CF5D-049C-6D27-F16E-62F9BA58284F}"/>
              </a:ext>
            </a:extLst>
          </p:cNvPr>
          <p:cNvSpPr txBox="1"/>
          <p:nvPr/>
        </p:nvSpPr>
        <p:spPr>
          <a:xfrm>
            <a:off x="629573" y="869532"/>
            <a:ext cx="930972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>
                <a:latin typeface="Century Gothic" panose="020B0502020202020204" pitchFamily="34" charset="0"/>
              </a:rPr>
              <a:t>How Do Payment Plans Work?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7845EF7-AD3D-2431-BAE5-BB5462721907}"/>
              </a:ext>
            </a:extLst>
          </p:cNvPr>
          <p:cNvSpPr txBox="1"/>
          <p:nvPr/>
        </p:nvSpPr>
        <p:spPr>
          <a:xfrm>
            <a:off x="705934" y="3629218"/>
            <a:ext cx="9564609" cy="43833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200" kern="1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en-US" sz="3200" b="1" kern="1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payment plan</a:t>
            </a:r>
            <a:r>
              <a:rPr lang="en-US" sz="3200" kern="1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is when a person buys an item but instead of paying the full price immediately, they make smaller payments until they pay off the full price.  </a:t>
            </a:r>
            <a:endParaRPr lang="en-US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200" kern="1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It's almost always cheaper to pay the whole amount for an item up front. If you make smaller payments, you usually end up paying more than the original amount. </a:t>
            </a:r>
            <a:endParaRPr lang="en-US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E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324772">
            <a:off x="10856334" y="-5758923"/>
            <a:ext cx="4106928" cy="12208151"/>
            <a:chOff x="0" y="0"/>
            <a:chExt cx="202947" cy="60327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2947" cy="603275"/>
            </a:xfrm>
            <a:custGeom>
              <a:avLst/>
              <a:gdLst/>
              <a:ahLst/>
              <a:cxnLst/>
              <a:rect l="l" t="t" r="r" b="b"/>
              <a:pathLst>
                <a:path w="202947" h="603275">
                  <a:moveTo>
                    <a:pt x="101473" y="0"/>
                  </a:moveTo>
                  <a:lnTo>
                    <a:pt x="202947" y="603275"/>
                  </a:lnTo>
                  <a:lnTo>
                    <a:pt x="0" y="60327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004E8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 rot="-5324772">
            <a:off x="12512888" y="3504559"/>
            <a:ext cx="3277354" cy="9742179"/>
            <a:chOff x="0" y="0"/>
            <a:chExt cx="202947" cy="60327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02947" cy="603275"/>
            </a:xfrm>
            <a:custGeom>
              <a:avLst/>
              <a:gdLst/>
              <a:ahLst/>
              <a:cxnLst/>
              <a:rect l="l" t="t" r="r" b="b"/>
              <a:pathLst>
                <a:path w="202947" h="603275">
                  <a:moveTo>
                    <a:pt x="101473" y="0"/>
                  </a:moveTo>
                  <a:lnTo>
                    <a:pt x="202947" y="603275"/>
                  </a:lnTo>
                  <a:lnTo>
                    <a:pt x="0" y="60327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004E8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683800" y="8525568"/>
            <a:ext cx="21991458" cy="1943498"/>
            <a:chOff x="0" y="0"/>
            <a:chExt cx="202947" cy="1793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02947" cy="17935"/>
            </a:xfrm>
            <a:custGeom>
              <a:avLst/>
              <a:gdLst/>
              <a:ahLst/>
              <a:cxnLst/>
              <a:rect l="l" t="t" r="r" b="b"/>
              <a:pathLst>
                <a:path w="202947" h="17935">
                  <a:moveTo>
                    <a:pt x="101473" y="0"/>
                  </a:moveTo>
                  <a:lnTo>
                    <a:pt x="202947" y="17935"/>
                  </a:lnTo>
                  <a:lnTo>
                    <a:pt x="0" y="1793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CC4C1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 rot="-10800000">
            <a:off x="-6308199" y="-820598"/>
            <a:ext cx="21991458" cy="1943498"/>
            <a:chOff x="0" y="0"/>
            <a:chExt cx="202947" cy="17935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02947" cy="17935"/>
            </a:xfrm>
            <a:custGeom>
              <a:avLst/>
              <a:gdLst/>
              <a:ahLst/>
              <a:cxnLst/>
              <a:rect l="l" t="t" r="r" b="b"/>
              <a:pathLst>
                <a:path w="202947" h="17935">
                  <a:moveTo>
                    <a:pt x="101473" y="0"/>
                  </a:moveTo>
                  <a:lnTo>
                    <a:pt x="202947" y="17935"/>
                  </a:lnTo>
                  <a:lnTo>
                    <a:pt x="0" y="1793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CC4C1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 rot="-5400000">
            <a:off x="1043277" y="4352068"/>
            <a:ext cx="4437567" cy="13190999"/>
            <a:chOff x="0" y="0"/>
            <a:chExt cx="202947" cy="603275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202947" cy="603275"/>
            </a:xfrm>
            <a:custGeom>
              <a:avLst/>
              <a:gdLst/>
              <a:ahLst/>
              <a:cxnLst/>
              <a:rect l="l" t="t" r="r" b="b"/>
              <a:pathLst>
                <a:path w="202947" h="603275">
                  <a:moveTo>
                    <a:pt x="101473" y="0"/>
                  </a:moveTo>
                  <a:lnTo>
                    <a:pt x="202947" y="603275"/>
                  </a:lnTo>
                  <a:lnTo>
                    <a:pt x="0" y="60327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0" cap="sq">
              <a:solidFill>
                <a:srgbClr val="F4D03F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grpSp>
        <p:nvGrpSpPr>
          <p:cNvPr id="17" name="Group 17"/>
          <p:cNvGrpSpPr/>
          <p:nvPr/>
        </p:nvGrpSpPr>
        <p:grpSpPr>
          <a:xfrm rot="5400000">
            <a:off x="-770620" y="-7022601"/>
            <a:ext cx="4437567" cy="13190999"/>
            <a:chOff x="0" y="0"/>
            <a:chExt cx="202947" cy="603275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202947" cy="603275"/>
            </a:xfrm>
            <a:custGeom>
              <a:avLst/>
              <a:gdLst/>
              <a:ahLst/>
              <a:cxnLst/>
              <a:rect l="l" t="t" r="r" b="b"/>
              <a:pathLst>
                <a:path w="202947" h="603275">
                  <a:moveTo>
                    <a:pt x="101473" y="0"/>
                  </a:moveTo>
                  <a:lnTo>
                    <a:pt x="202947" y="603275"/>
                  </a:lnTo>
                  <a:lnTo>
                    <a:pt x="0" y="603275"/>
                  </a:lnTo>
                  <a:lnTo>
                    <a:pt x="101473" y="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0" cap="sq">
              <a:solidFill>
                <a:srgbClr val="F4D03F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127000" y="273050"/>
              <a:ext cx="558800" cy="387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17"/>
                </a:lnSpc>
              </a:pPr>
              <a:endParaRPr/>
            </a:p>
          </p:txBody>
        </p:sp>
      </p:grpSp>
      <p:sp>
        <p:nvSpPr>
          <p:cNvPr id="20" name="Freeform 20"/>
          <p:cNvSpPr/>
          <p:nvPr/>
        </p:nvSpPr>
        <p:spPr>
          <a:xfrm>
            <a:off x="15960531" y="8396887"/>
            <a:ext cx="2056838" cy="1723630"/>
          </a:xfrm>
          <a:custGeom>
            <a:avLst/>
            <a:gdLst/>
            <a:ahLst/>
            <a:cxnLst/>
            <a:rect l="l" t="t" r="r" b="b"/>
            <a:pathLst>
              <a:path w="2056838" h="1723630">
                <a:moveTo>
                  <a:pt x="0" y="0"/>
                </a:moveTo>
                <a:lnTo>
                  <a:pt x="2056838" y="0"/>
                </a:lnTo>
                <a:lnTo>
                  <a:pt x="2056838" y="1723630"/>
                </a:lnTo>
                <a:lnTo>
                  <a:pt x="0" y="172363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84E9424-08C2-81D2-A718-0D12277FCC74}"/>
              </a:ext>
            </a:extLst>
          </p:cNvPr>
          <p:cNvSpPr txBox="1"/>
          <p:nvPr/>
        </p:nvSpPr>
        <p:spPr>
          <a:xfrm>
            <a:off x="540619" y="2280146"/>
            <a:ext cx="17206761" cy="43649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8800" kern="1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Why would a company charge people extra money to make smaller payments on an item?</a:t>
            </a:r>
            <a:endParaRPr lang="en-US" sz="8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E71DE0A117CFD4C84C12A1F8348DB6D" ma:contentTypeVersion="18" ma:contentTypeDescription="Create a new document." ma:contentTypeScope="" ma:versionID="be0fef04da74bb853d3a03051706b979">
  <xsd:schema xmlns:xsd="http://www.w3.org/2001/XMLSchema" xmlns:xs="http://www.w3.org/2001/XMLSchema" xmlns:p="http://schemas.microsoft.com/office/2006/metadata/properties" xmlns:ns2="ddfdbd11-8bca-4bd0-96e1-1d3361b4b99b" xmlns:ns3="4dcc3836-a80e-40ac-8fff-95a21a56826a" targetNamespace="http://schemas.microsoft.com/office/2006/metadata/properties" ma:root="true" ma:fieldsID="c119daa3e35bdfdeec0bb6fffa920b3f" ns2:_="" ns3:_="">
    <xsd:import namespace="ddfdbd11-8bca-4bd0-96e1-1d3361b4b99b"/>
    <xsd:import namespace="4dcc3836-a80e-40ac-8fff-95a21a56826a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fdbd11-8bca-4bd0-96e1-1d3361b4b99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2ed86b47-9168-46d9-b003-1cbe17f24419}" ma:internalName="TaxCatchAll" ma:showField="CatchAllData" ma:web="ddfdbd11-8bca-4bd0-96e1-1d3361b4b99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cc3836-a80e-40ac-8fff-95a21a5682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ee53c3f-5bf5-42e3-bf71-46996f899f0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dfdbd11-8bca-4bd0-96e1-1d3361b4b99b" xsi:nil="true"/>
    <lcf76f155ced4ddcb4097134ff3c332f xmlns="4dcc3836-a80e-40ac-8fff-95a21a56826a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6581465A-F48D-4D5A-9B4D-62C324FA876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9E1CE1E-778F-46D7-A94C-0B79D357D40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dfdbd11-8bca-4bd0-96e1-1d3361b4b99b"/>
    <ds:schemaRef ds:uri="4dcc3836-a80e-40ac-8fff-95a21a56826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EE11222-543F-4302-89CA-22F096B8766A}">
  <ds:schemaRefs>
    <ds:schemaRef ds:uri="http://schemas.microsoft.com/office/2006/metadata/properties"/>
    <ds:schemaRef ds:uri="http://schemas.microsoft.com/office/infopath/2007/PartnerControls"/>
    <ds:schemaRef ds:uri="ddfdbd11-8bca-4bd0-96e1-1d3361b4b99b"/>
    <ds:schemaRef ds:uri="4dcc3836-a80e-40ac-8fff-95a21a56826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728</Words>
  <Application>Microsoft Office PowerPoint</Application>
  <PresentationFormat>Custom</PresentationFormat>
  <Paragraphs>58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7" baseType="lpstr">
      <vt:lpstr>Century Gothic Paneuropean Bold</vt:lpstr>
      <vt:lpstr>Century Gothic Paneuropean</vt:lpstr>
      <vt:lpstr>Century Gothic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Buy Now, Pay Later</dc:title>
  <dc:creator>SarahPfeiler</dc:creator>
  <cp:lastModifiedBy>Gaby Romero</cp:lastModifiedBy>
  <cp:revision>2</cp:revision>
  <dcterms:created xsi:type="dcterms:W3CDTF">2006-08-16T00:00:00Z</dcterms:created>
  <dcterms:modified xsi:type="dcterms:W3CDTF">2024-03-11T17:52:56Z</dcterms:modified>
  <dc:identifier>DAFtHYzgEeQ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0x010100EE71DE0A117CFD4C84C12A1F8348DB6D</vt:lpwstr>
  </property>
  <property fmtid="{D5CDD505-2E9C-101B-9397-08002B2CF9AE}" pid="3" name="MediaServiceImageTags">
    <vt:lpwstr/>
  </property>
</Properties>
</file>